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65.xml" ContentType="application/vnd.openxmlformats-officedocument.presentationml.tags+xml"/>
  <Override PartName="/ppt/notesSlides/notesSlide5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303" r:id="rId2"/>
    <p:sldId id="335" r:id="rId3"/>
    <p:sldId id="443" r:id="rId4"/>
    <p:sldId id="444" r:id="rId5"/>
    <p:sldId id="334" r:id="rId6"/>
    <p:sldId id="270" r:id="rId7"/>
    <p:sldId id="341" r:id="rId8"/>
    <p:sldId id="338" r:id="rId9"/>
    <p:sldId id="323" r:id="rId10"/>
    <p:sldId id="271" r:id="rId11"/>
    <p:sldId id="284" r:id="rId12"/>
    <p:sldId id="691" r:id="rId13"/>
    <p:sldId id="297" r:id="rId14"/>
    <p:sldId id="692" r:id="rId15"/>
    <p:sldId id="428" r:id="rId16"/>
    <p:sldId id="342" r:id="rId17"/>
    <p:sldId id="431" r:id="rId18"/>
    <p:sldId id="344" r:id="rId19"/>
    <p:sldId id="525" r:id="rId20"/>
    <p:sldId id="352" r:id="rId21"/>
    <p:sldId id="353" r:id="rId22"/>
    <p:sldId id="354" r:id="rId23"/>
    <p:sldId id="355" r:id="rId24"/>
    <p:sldId id="358" r:id="rId25"/>
    <p:sldId id="356" r:id="rId26"/>
    <p:sldId id="693" r:id="rId27"/>
    <p:sldId id="694" r:id="rId28"/>
    <p:sldId id="695" r:id="rId29"/>
    <p:sldId id="362" r:id="rId30"/>
    <p:sldId id="343" r:id="rId31"/>
    <p:sldId id="608" r:id="rId32"/>
    <p:sldId id="439" r:id="rId33"/>
    <p:sldId id="440" r:id="rId34"/>
    <p:sldId id="364" r:id="rId35"/>
    <p:sldId id="442" r:id="rId36"/>
    <p:sldId id="366" r:id="rId37"/>
    <p:sldId id="422" r:id="rId38"/>
    <p:sldId id="423" r:id="rId39"/>
    <p:sldId id="371" r:id="rId40"/>
    <p:sldId id="372" r:id="rId41"/>
    <p:sldId id="373" r:id="rId42"/>
    <p:sldId id="374" r:id="rId43"/>
    <p:sldId id="375" r:id="rId44"/>
    <p:sldId id="377" r:id="rId45"/>
    <p:sldId id="696" r:id="rId46"/>
    <p:sldId id="378" r:id="rId47"/>
    <p:sldId id="448" r:id="rId48"/>
    <p:sldId id="414" r:id="rId49"/>
    <p:sldId id="388" r:id="rId50"/>
    <p:sldId id="653" r:id="rId51"/>
    <p:sldId id="389" r:id="rId52"/>
    <p:sldId id="656" r:id="rId53"/>
    <p:sldId id="390" r:id="rId54"/>
    <p:sldId id="391" r:id="rId55"/>
    <p:sldId id="613" r:id="rId56"/>
    <p:sldId id="392" r:id="rId57"/>
    <p:sldId id="393" r:id="rId58"/>
    <p:sldId id="394" r:id="rId59"/>
    <p:sldId id="699" r:id="rId60"/>
    <p:sldId id="657" r:id="rId61"/>
    <p:sldId id="697" r:id="rId62"/>
    <p:sldId id="698" r:id="rId63"/>
    <p:sldId id="395" r:id="rId64"/>
    <p:sldId id="396" r:id="rId65"/>
    <p:sldId id="398" r:id="rId66"/>
    <p:sldId id="399" r:id="rId67"/>
    <p:sldId id="684" r:id="rId68"/>
    <p:sldId id="400" r:id="rId69"/>
    <p:sldId id="401" r:id="rId70"/>
    <p:sldId id="402" r:id="rId71"/>
    <p:sldId id="403" r:id="rId72"/>
    <p:sldId id="404" r:id="rId73"/>
    <p:sldId id="701" r:id="rId74"/>
    <p:sldId id="405" r:id="rId75"/>
    <p:sldId id="406" r:id="rId76"/>
    <p:sldId id="407" r:id="rId77"/>
    <p:sldId id="408" r:id="rId78"/>
    <p:sldId id="702" r:id="rId79"/>
    <p:sldId id="703" r:id="rId80"/>
    <p:sldId id="409" r:id="rId81"/>
    <p:sldId id="410" r:id="rId82"/>
    <p:sldId id="411" r:id="rId83"/>
    <p:sldId id="412" r:id="rId84"/>
    <p:sldId id="700" r:id="rId85"/>
    <p:sldId id="685" r:id="rId86"/>
    <p:sldId id="687" r:id="rId87"/>
    <p:sldId id="688" r:id="rId88"/>
    <p:sldId id="690" r:id="rId89"/>
    <p:sldId id="413" r:id="rId90"/>
  </p:sldIdLst>
  <p:sldSz cx="9144000" cy="5143500" type="screen16x9"/>
  <p:notesSz cx="6858000" cy="9144000"/>
  <p:custDataLst>
    <p:tags r:id="rId9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11" userDrawn="1">
          <p15:clr>
            <a:srgbClr val="A4A3A4"/>
          </p15:clr>
        </p15:guide>
        <p15:guide id="2" pos="2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45304309@qq.com" initials="6"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999"/>
    <a:srgbClr val="213F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7" autoAdjust="0"/>
    <p:restoredTop sz="93766"/>
  </p:normalViewPr>
  <p:slideViewPr>
    <p:cSldViewPr showGuides="1">
      <p:cViewPr varScale="1">
        <p:scale>
          <a:sx n="203" d="100"/>
          <a:sy n="203" d="100"/>
        </p:scale>
        <p:origin x="512" y="292"/>
      </p:cViewPr>
      <p:guideLst>
        <p:guide orient="horz" pos="1611"/>
        <p:guide pos="283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2F9D152-D777-4911-BF5A-E5BC336DC4A3}" type="datetimeFigureOut">
              <a:rPr kumimoji="0" lang="en-US" sz="1200" b="0" i="0" u="none" strike="noStrike" kern="1200" cap="none" spc="0" normalizeH="0" baseline="0" noProof="0">
                <a:ln>
                  <a:noFill/>
                </a:ln>
                <a:solidFill>
                  <a:schemeClr val="tx1"/>
                </a:solidFill>
                <a:effectLst/>
                <a:uLnTx/>
                <a:uFillTx/>
                <a:latin typeface="+mn-lt"/>
                <a:ea typeface="+mn-ea"/>
                <a:cs typeface="+mn-cs"/>
              </a:rPr>
              <a:t>3/10/2025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2214F10-EE74-4A0A-B4E2-DB0C9F197014}"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A057747-C285-498A-9A2E-14EC58CD1DAA}" type="datetimeFigureOut">
              <a:rPr kumimoji="0" lang="en-US" sz="1200" b="0" i="0" u="none" strike="noStrike" kern="1200" cap="none" spc="0" normalizeH="0" baseline="0" noProof="0">
                <a:ln>
                  <a:noFill/>
                </a:ln>
                <a:solidFill>
                  <a:schemeClr val="tx1"/>
                </a:solidFill>
                <a:effectLst/>
                <a:uLnTx/>
                <a:uFillTx/>
                <a:latin typeface="+mn-lt"/>
                <a:ea typeface="+mn-ea"/>
                <a:cs typeface="+mn-cs"/>
              </a:rPr>
              <a:t>3/10/2025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76B240E-0E6D-4FCF-9AEA-C703490EF85A}"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a:solidFill>
              <a:srgbClr val="000000">
                <a:alpha val="100000"/>
              </a:srgbClr>
            </a:solidFill>
            <a:miter lim="800000"/>
          </a:ln>
        </p:spPr>
      </p:sp>
      <p:sp>
        <p:nvSpPr>
          <p:cNvPr id="3686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3686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a:t>
            </a:fld>
            <a:endParaRPr lang="en-US" altLang="zh-CN"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a:solidFill>
              <a:srgbClr val="000000">
                <a:alpha val="100000"/>
              </a:srgbClr>
            </a:solidFill>
            <a:miter lim="800000"/>
          </a:ln>
        </p:spPr>
      </p:sp>
      <p:sp>
        <p:nvSpPr>
          <p:cNvPr id="6041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EF02B6A3-9B3E-4165-B433-8B093BDEC42A}"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18</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a:solidFill>
              <a:srgbClr val="000000">
                <a:alpha val="100000"/>
              </a:srgbClr>
            </a:solidFill>
            <a:miter lim="800000"/>
          </a:ln>
        </p:spPr>
      </p:sp>
      <p:sp>
        <p:nvSpPr>
          <p:cNvPr id="6451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9A1C70C-8995-482D-A1AF-7867E36D46CF}"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19</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a:solidFill>
              <a:srgbClr val="000000">
                <a:alpha val="100000"/>
              </a:srgbClr>
            </a:solidFill>
            <a:miter lim="800000"/>
          </a:ln>
        </p:spPr>
      </p:sp>
      <p:sp>
        <p:nvSpPr>
          <p:cNvPr id="7065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FE2A87F-6029-450F-AC2D-8DC2E1C3F3DF}"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a:solidFill>
              <a:srgbClr val="000000">
                <a:alpha val="100000"/>
              </a:srgbClr>
            </a:solidFill>
            <a:miter lim="800000"/>
          </a:ln>
        </p:spPr>
      </p:sp>
      <p:sp>
        <p:nvSpPr>
          <p:cNvPr id="7270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3E2B9FF-D9F6-4025-8CF5-9C62C8B82377}"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a:solidFill>
              <a:srgbClr val="000000">
                <a:alpha val="100000"/>
              </a:srgbClr>
            </a:solidFill>
            <a:miter lim="800000"/>
          </a:ln>
        </p:spPr>
      </p:sp>
      <p:sp>
        <p:nvSpPr>
          <p:cNvPr id="7475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4E24EA78-ED1C-4970-B1CC-48E5D2F87F1D}"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22</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a:solidFill>
              <a:srgbClr val="000000">
                <a:alpha val="100000"/>
              </a:srgbClr>
            </a:solidFill>
            <a:miter lim="800000"/>
          </a:ln>
        </p:spPr>
      </p:sp>
      <p:sp>
        <p:nvSpPr>
          <p:cNvPr id="768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93E8DCF1-D4CE-47DC-9AC2-0272587700C2}"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23</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a:solidFill>
              <a:srgbClr val="000000">
                <a:alpha val="100000"/>
              </a:srgbClr>
            </a:solidFill>
            <a:miter lim="800000"/>
          </a:ln>
        </p:spPr>
      </p:sp>
      <p:sp>
        <p:nvSpPr>
          <p:cNvPr id="7885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44736AA-79C9-4D33-85F0-AFAE4AB79CA0}"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24</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EB7C6F6-3E29-4532-B02A-8ABAA944D15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25</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EB7C6F6-3E29-4532-B02A-8ABAA944D15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78591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EB7C6F6-3E29-4532-B02A-8ABAA944D15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27</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2203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28</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26399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29</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EB297785-0625-465A-9700-64D127E5DF83}"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30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EB297785-0625-465A-9700-64D127E5DF83}"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31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a:solidFill>
              <a:srgbClr val="000000">
                <a:alpha val="100000"/>
              </a:srgbClr>
            </a:solidFill>
            <a:miter lim="800000"/>
          </a:ln>
        </p:spPr>
      </p:sp>
      <p:sp>
        <p:nvSpPr>
          <p:cNvPr id="1064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1EA50888-DCB8-46B8-AFE7-1D860C8B8F19}"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34</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F49C0D5A-CC91-4A59-B025-DD3B87875EAA}"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36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a:solidFill>
              <a:srgbClr val="000000">
                <a:alpha val="100000"/>
              </a:srgbClr>
            </a:solidFill>
            <a:miter lim="800000"/>
          </a:ln>
        </p:spPr>
      </p:sp>
      <p:sp>
        <p:nvSpPr>
          <p:cNvPr id="11264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39</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a:solidFill>
              <a:srgbClr val="000000">
                <a:alpha val="100000"/>
              </a:srgbClr>
            </a:solidFill>
            <a:miter lim="800000"/>
          </a:ln>
        </p:spPr>
      </p:sp>
      <p:sp>
        <p:nvSpPr>
          <p:cNvPr id="11469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a:solidFill>
              <a:srgbClr val="000000">
                <a:alpha val="100000"/>
              </a:srgbClr>
            </a:solidFill>
            <a:miter lim="800000"/>
          </a:ln>
        </p:spPr>
      </p:sp>
      <p:sp>
        <p:nvSpPr>
          <p:cNvPr id="11673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a:solidFill>
              <a:srgbClr val="000000">
                <a:alpha val="100000"/>
              </a:srgbClr>
            </a:solidFill>
            <a:miter lim="800000"/>
          </a:ln>
        </p:spPr>
      </p:sp>
      <p:sp>
        <p:nvSpPr>
          <p:cNvPr id="11878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42</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a:endParaRPr lang="en-US" altLang="zh-CN" dirty="0">
              <a:ea typeface="宋体" panose="02010600030101010101" pitchFamily="2" charset="-122"/>
            </a:endParaRPr>
          </a:p>
        </p:txBody>
      </p:sp>
      <p:sp>
        <p:nvSpPr>
          <p:cNvPr id="4" name="Slide Number Placeholder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F7C86B1-E881-4E2A-892A-0731F1BD5CE4}" type="slidenum">
              <a:rPr kumimoji="0" lang="en-US" sz="1200" b="0" i="0" u="none" strike="noStrike" kern="1200" cap="none" spc="0" normalizeH="0" baseline="0" noProof="0" smtClean="0">
                <a:ln>
                  <a:noFill/>
                </a:ln>
                <a:solidFill>
                  <a:schemeClr val="tx1"/>
                </a:solidFill>
                <a:effectLst/>
                <a:uLnTx/>
                <a:uFillTx/>
                <a:latin typeface="+mn-lt"/>
                <a:ea typeface="+mn-ea"/>
                <a:cs typeface="+mn-cs"/>
              </a:rPr>
              <a:t>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a:solidFill>
              <a:srgbClr val="000000">
                <a:alpha val="100000"/>
              </a:srgbClr>
            </a:solidFill>
            <a:miter lim="800000"/>
          </a:ln>
        </p:spPr>
      </p:sp>
      <p:sp>
        <p:nvSpPr>
          <p:cNvPr id="12083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43</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a:solidFill>
              <a:srgbClr val="000000">
                <a:alpha val="100000"/>
              </a:srgbClr>
            </a:solidFill>
            <a:miter lim="800000"/>
          </a:ln>
        </p:spPr>
      </p:sp>
      <p:sp>
        <p:nvSpPr>
          <p:cNvPr id="12493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44</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a:solidFill>
              <a:srgbClr val="000000">
                <a:alpha val="100000"/>
              </a:srgbClr>
            </a:solidFill>
            <a:miter lim="800000"/>
          </a:ln>
        </p:spPr>
      </p:sp>
      <p:sp>
        <p:nvSpPr>
          <p:cNvPr id="12493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45</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23084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a:solidFill>
              <a:srgbClr val="000000">
                <a:alpha val="100000"/>
              </a:srgbClr>
            </a:solidFill>
            <a:miter lim="800000"/>
          </a:ln>
        </p:spPr>
      </p:sp>
      <p:sp>
        <p:nvSpPr>
          <p:cNvPr id="12697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C9DBA32C-B3F2-4DD0-AA4F-E7ACA23BDB2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46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9D523D98-A06C-495F-8832-31E3D103635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a:endParaRPr lang="en-US" altLang="zh-CN" dirty="0">
              <a:ea typeface="宋体" panose="02010600030101010101" pitchFamily="2" charset="-122"/>
            </a:endParaRPr>
          </a:p>
        </p:txBody>
      </p:sp>
      <p:sp>
        <p:nvSpPr>
          <p:cNvPr id="4" name="Slide Number Placeholder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F8CEF3A-ECB6-462C-8981-333D780BE2C0}" type="slidenum">
              <a:rPr kumimoji="0" lang="en-US" sz="1200" b="0" i="0" u="none" strike="noStrike" kern="1200" cap="none" spc="0" normalizeH="0" baseline="0" noProof="0" smtClean="0">
                <a:ln>
                  <a:noFill/>
                </a:ln>
                <a:solidFill>
                  <a:schemeClr val="tx1"/>
                </a:solidFill>
                <a:effectLst/>
                <a:uLnTx/>
                <a:uFillTx/>
                <a:latin typeface="+mn-lt"/>
                <a:ea typeface="+mn-ea"/>
                <a:cs typeface="+mn-cs"/>
              </a:rPr>
              <a:t>53</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a:solidFill>
              <a:srgbClr val="000000">
                <a:alpha val="100000"/>
              </a:srgbClr>
            </a:solidFill>
            <a:miter lim="800000"/>
          </a:ln>
        </p:spPr>
      </p:sp>
      <p:sp>
        <p:nvSpPr>
          <p:cNvPr id="4505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8210F3E-59ED-4674-880D-F9E8DDC5751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54</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a:solidFill>
              <a:srgbClr val="000000">
                <a:alpha val="100000"/>
              </a:srgbClr>
            </a:solidFill>
            <a:miter lim="800000"/>
          </a:ln>
        </p:spPr>
      </p:sp>
      <p:sp>
        <p:nvSpPr>
          <p:cNvPr id="4710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356213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a:solidFill>
              <a:srgbClr val="000000">
                <a:alpha val="100000"/>
              </a:srgbClr>
            </a:solidFill>
            <a:miter lim="800000"/>
          </a:ln>
        </p:spPr>
      </p:sp>
      <p:sp>
        <p:nvSpPr>
          <p:cNvPr id="4915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D3A7CA37-ECF7-4CE7-B4ED-BB1F088F6315}"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57</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379781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58</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a:solidFill>
              <a:srgbClr val="000000">
                <a:alpha val="100000"/>
              </a:srgbClr>
            </a:solidFill>
            <a:miter lim="800000"/>
          </a:ln>
        </p:spPr>
      </p:sp>
      <p:sp>
        <p:nvSpPr>
          <p:cNvPr id="4505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1EC0701-D80D-4468-9AAE-B3C36CCC7932}"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59</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01154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1170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62</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238786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29FD3E4-86B7-4231-B181-21E134460B4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63</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A0672DAA-DA42-4B51-BE4D-B151FE77B08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64</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首先让我们来回顾进程的两个基本属性：</a:t>
            </a:r>
            <a:br>
              <a:rPr lang="zh-CN" altLang="en-US" dirty="0">
                <a:sym typeface="+mn-ea"/>
              </a:rPr>
            </a:br>
            <a:r>
              <a:rPr lang="zh-CN" altLang="en-US" dirty="0">
                <a:sym typeface="+mn-ea"/>
              </a:rPr>
              <a:t>　　</a:t>
            </a:r>
            <a:r>
              <a:rPr lang="en-US" altLang="zh-CN" dirty="0">
                <a:sym typeface="+mn-ea"/>
              </a:rPr>
              <a:t>① </a:t>
            </a:r>
            <a:r>
              <a:rPr lang="zh-CN" altLang="en-US" dirty="0">
                <a:sym typeface="+mn-ea"/>
              </a:rPr>
              <a:t>进程是一个可拥有资源的独立单位，一个进程要能独立运行，它必须拥有一定的资源，包括用于存放程序正文、数据的磁盘和内存地址空间，以及它在运行时所需要的</a:t>
            </a:r>
            <a:r>
              <a:rPr lang="en-US" altLang="zh-CN">
                <a:sym typeface="+mn-ea"/>
              </a:rPr>
              <a:t>I/O</a:t>
            </a:r>
            <a:r>
              <a:rPr lang="zh-CN" altLang="en-US" dirty="0">
                <a:sym typeface="+mn-ea"/>
              </a:rPr>
              <a:t>设备、已打开的文件、信号量等；</a:t>
            </a:r>
          </a:p>
          <a:p>
            <a:r>
              <a:rPr lang="en-US" altLang="zh-CN" dirty="0">
                <a:sym typeface="+mn-ea"/>
              </a:rPr>
              <a:t>       ② </a:t>
            </a:r>
            <a:r>
              <a:rPr lang="zh-CN" altLang="en-US" dirty="0">
                <a:sym typeface="+mn-ea"/>
              </a:rPr>
              <a:t>进程同时又是一个可独立调度和分派的基本单位，一个进程要能独立运行，它还必须是一个可独立调度和分派的基本单位。每个进程在系统中有唯一的</a:t>
            </a:r>
            <a:r>
              <a:rPr lang="en-US" altLang="zh-CN">
                <a:sym typeface="+mn-ea"/>
              </a:rPr>
              <a:t>PCB</a:t>
            </a:r>
            <a:r>
              <a:rPr lang="zh-CN" altLang="en-US" dirty="0">
                <a:sym typeface="+mn-ea"/>
              </a:rPr>
              <a:t>，系统可根据其</a:t>
            </a:r>
            <a:r>
              <a:rPr lang="en-US" altLang="zh-CN">
                <a:sym typeface="+mn-ea"/>
              </a:rPr>
              <a:t>PCB</a:t>
            </a:r>
            <a:r>
              <a:rPr lang="zh-CN" altLang="en-US" dirty="0">
                <a:sym typeface="+mn-ea"/>
              </a:rPr>
              <a:t>感知进程的存在，也可以根据其</a:t>
            </a:r>
            <a:r>
              <a:rPr lang="en-US" altLang="zh-CN" dirty="0">
                <a:sym typeface="+mn-ea"/>
              </a:rPr>
              <a:t>  </a:t>
            </a:r>
            <a:r>
              <a:rPr lang="en-US" altLang="zh-CN">
                <a:sym typeface="+mn-ea"/>
              </a:rPr>
              <a:t>PCB</a:t>
            </a:r>
            <a:r>
              <a:rPr lang="zh-CN" altLang="en-US" dirty="0">
                <a:sym typeface="+mn-ea"/>
              </a:rPr>
              <a:t>中的信息，对进程进行调度，还可将断点信息保存在其</a:t>
            </a:r>
            <a:r>
              <a:rPr lang="en-US" altLang="zh-CN">
                <a:sym typeface="+mn-ea"/>
              </a:rPr>
              <a:t>PCB</a:t>
            </a:r>
            <a:r>
              <a:rPr lang="zh-CN" altLang="en-US" dirty="0">
                <a:sym typeface="+mn-ea"/>
              </a:rPr>
              <a:t>中。反之，再利用进程</a:t>
            </a:r>
            <a:r>
              <a:rPr lang="en-US" altLang="zh-CN">
                <a:sym typeface="+mn-ea"/>
              </a:rPr>
              <a:t>PCB</a:t>
            </a:r>
            <a:r>
              <a:rPr lang="zh-CN" altLang="en-US" dirty="0">
                <a:sym typeface="+mn-ea"/>
              </a:rPr>
              <a:t>中的信息来恢复进程运行的现场。正是由于进程有这两个基本属性，才使进程成为一个能独立运行的基本单位，从而也就构成了进程并发执行的基础。</a:t>
            </a:r>
            <a:endParaRPr lang="zh-CN" altLang="en-US" dirty="0"/>
          </a:p>
          <a:p>
            <a:endParaRPr lang="zh-CN" altLang="en-US" dirty="0"/>
          </a:p>
          <a:p>
            <a:endParaRPr lang="zh-CN" altLang="en-US" dirty="0">
              <a:sym typeface="+mn-ea"/>
            </a:endParaRPr>
          </a:p>
          <a:p>
            <a:r>
              <a:rPr lang="zh-CN" altLang="en-US" dirty="0">
                <a:sym typeface="+mn-ea"/>
              </a:rPr>
              <a:t>有不少研究操作系统的学者们想到，要设法将进程的上述两个属性分开，由</a:t>
            </a:r>
            <a:r>
              <a:rPr lang="en-US" altLang="zh-CN">
                <a:sym typeface="+mn-ea"/>
              </a:rPr>
              <a:t>OS</a:t>
            </a:r>
            <a:r>
              <a:rPr lang="zh-CN" altLang="en-US" dirty="0">
                <a:sym typeface="+mn-ea"/>
              </a:rPr>
              <a:t>分开处理，亦即并不把作为调度和分派的基本单位也同时作为拥有资源的单位，以做到“轻装上阵”；而对于拥有资源的基本单位，又不对之施以频繁的切换。正是在这种思想的指导下，形成了线程的概念。</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飞飞飞</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为了提高计算机运行速度和系统吞吐量，从硬件的角度研发了多处理机的概念，相应的需要配置多处理机</a:t>
            </a:r>
            <a:r>
              <a:rPr lang="en-US" altLang="zh-CN"/>
              <a:t>OS</a:t>
            </a:r>
            <a:r>
              <a:rPr lang="zh-CN" altLang="en-US"/>
              <a:t>系统，传统的进程的概念和设计使得</a:t>
            </a:r>
            <a:r>
              <a:rPr lang="en-US" altLang="zh-CN"/>
              <a:t>“</a:t>
            </a:r>
            <a:r>
              <a:rPr lang="zh-CN" altLang="en-US"/>
              <a:t>独立运行单位</a:t>
            </a:r>
            <a:r>
              <a:rPr lang="en-US" altLang="zh-CN"/>
              <a:t>”</a:t>
            </a:r>
            <a:r>
              <a:rPr lang="zh-CN" altLang="en-US"/>
              <a:t>太重，造成</a:t>
            </a:r>
            <a:r>
              <a:rPr lang="en-US" altLang="zh-CN"/>
              <a:t>SMP</a:t>
            </a:r>
            <a:r>
              <a:rPr lang="zh-CN" altLang="en-US"/>
              <a:t>系统实现进程的创建、调度等操作时花费较大的时空开销，引入线程可以减少程序并发执行时的开销。</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同属一个进程的所有线程具有相同的地址空间，线程可以访问改地址空间中的每一个虚地址；线程可以访问其所属进程的所有资源，如已经打开的文件、</a:t>
            </a:r>
            <a:r>
              <a:rPr lang="en-US" altLang="zh-CN"/>
              <a:t>I/O</a:t>
            </a:r>
            <a:r>
              <a:rPr lang="zh-CN" altLang="en-US"/>
              <a:t>设备</a:t>
            </a:r>
          </a:p>
          <a:p>
            <a:endParaRPr lang="zh-CN" altLang="en-US"/>
          </a:p>
          <a:p>
            <a:r>
              <a:rPr lang="zh-CN" altLang="en-US"/>
              <a:t>为了防止进程之间彼此干扰和破坏，每个进程都拥有独立的地址空间和资源，除了共享全局变量以外，不允许自身以外的进程访问自己的地址空间。但是同同一个进程中的不同线程是为了提高并发性和合作创建的，线程可以共享进程的内存空间和资源，一个线程打开的文件可以由其他线程读写</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a:solidFill>
              <a:srgbClr val="000000">
                <a:alpha val="100000"/>
              </a:srgbClr>
            </a:solidFill>
            <a:miter lim="800000"/>
          </a:ln>
        </p:spPr>
      </p:sp>
      <p:sp>
        <p:nvSpPr>
          <p:cNvPr id="4813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在单线程进程中，不管有多少处理机，进程只能运行在一个处理机上</a:t>
            </a:r>
          </a:p>
          <a:p>
            <a:r>
              <a:rPr lang="zh-CN" altLang="en-US"/>
              <a:t>对于多线程进程，可以将一个进程的多个线程分配到不同的处理机上并行运行</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与传统的进程一样，在各线程之间也存在着共享资源和相互合作的制约关系，致使线程在运行时也具有间断性。相应地，线程在运行时也具有下述三种基本状态：</a:t>
            </a:r>
            <a:br>
              <a:rPr lang="zh-CN" altLang="en-US" dirty="0">
                <a:sym typeface="+mn-ea"/>
              </a:rPr>
            </a:br>
            <a:r>
              <a:rPr lang="zh-CN" altLang="en-US" dirty="0">
                <a:sym typeface="+mn-ea"/>
              </a:rPr>
              <a:t>　　</a:t>
            </a:r>
            <a:r>
              <a:rPr lang="en-US" altLang="zh-CN">
                <a:sym typeface="+mn-ea"/>
              </a:rPr>
              <a:t>(1) </a:t>
            </a:r>
            <a:r>
              <a:rPr lang="zh-CN" altLang="en-US" dirty="0">
                <a:sym typeface="+mn-ea"/>
              </a:rPr>
              <a:t>执行状态，表示线程已获得处理机而正在运行；</a:t>
            </a:r>
            <a:br>
              <a:rPr lang="zh-CN" altLang="en-US" dirty="0">
                <a:sym typeface="+mn-ea"/>
              </a:rPr>
            </a:br>
            <a:r>
              <a:rPr lang="zh-CN" altLang="en-US" dirty="0">
                <a:sym typeface="+mn-ea"/>
              </a:rPr>
              <a:t>　　</a:t>
            </a:r>
            <a:r>
              <a:rPr lang="en-US" altLang="zh-CN">
                <a:sym typeface="+mn-ea"/>
              </a:rPr>
              <a:t>(2) </a:t>
            </a:r>
            <a:r>
              <a:rPr lang="zh-CN" altLang="en-US" dirty="0">
                <a:sym typeface="+mn-ea"/>
              </a:rPr>
              <a:t>就绪状态，指线程已具备了各种执行条件，只须再获得</a:t>
            </a:r>
            <a:r>
              <a:rPr lang="en-US" altLang="zh-CN">
                <a:sym typeface="+mn-ea"/>
              </a:rPr>
              <a:t>CPU</a:t>
            </a:r>
            <a:r>
              <a:rPr lang="zh-CN" altLang="en-US" dirty="0">
                <a:sym typeface="+mn-ea"/>
              </a:rPr>
              <a:t>便可立即执行；</a:t>
            </a:r>
            <a:br>
              <a:rPr lang="zh-CN" altLang="en-US" dirty="0">
                <a:sym typeface="+mn-ea"/>
              </a:rPr>
            </a:br>
            <a:r>
              <a:rPr lang="zh-CN" altLang="en-US" dirty="0">
                <a:sym typeface="+mn-ea"/>
              </a:rPr>
              <a:t>　　</a:t>
            </a:r>
            <a:r>
              <a:rPr lang="en-US" altLang="zh-CN">
                <a:sym typeface="+mn-ea"/>
              </a:rPr>
              <a:t>(3) </a:t>
            </a:r>
            <a:r>
              <a:rPr lang="zh-CN" altLang="en-US" dirty="0">
                <a:sym typeface="+mn-ea"/>
              </a:rPr>
              <a:t>阻塞状态，指线程在执行中因某事件受阻而处于暂停状态，例如，当一个线程执行从键盘读入数据的系统调用时，该线程就被阻塞。</a:t>
            </a:r>
          </a:p>
          <a:p>
            <a:endParaRPr lang="zh-CN" altLang="en-US"/>
          </a:p>
          <a:p>
            <a:r>
              <a:rPr lang="zh-CN" altLang="en-US" dirty="0">
                <a:sym typeface="+mn-ea"/>
              </a:rPr>
              <a:t>如同每个进程有一个进程控制块一样，系统也为每个线程配置了一个线程控制块</a:t>
            </a:r>
            <a:r>
              <a:rPr lang="en-US" altLang="zh-CN">
                <a:sym typeface="+mn-ea"/>
              </a:rPr>
              <a:t>TCB</a:t>
            </a:r>
            <a:r>
              <a:rPr lang="zh-CN" altLang="en-US" dirty="0">
                <a:sym typeface="+mn-ea"/>
              </a:rPr>
              <a:t>，将所有用于控制和管理线程的信息记录在线程控制块中。 </a:t>
            </a:r>
            <a:endParaRPr lang="zh-CN" altLang="en-US" dirty="0"/>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与传统的进程一样，在各线程之间也存在着共享资源和相互合作的制约关系，致使线程在运行时也具有间断性。相应地，线程在运行时也具有下述三种基本状态：</a:t>
            </a:r>
            <a:br>
              <a:rPr lang="zh-CN" altLang="en-US" dirty="0">
                <a:sym typeface="+mn-ea"/>
              </a:rPr>
            </a:br>
            <a:r>
              <a:rPr lang="zh-CN" altLang="en-US" dirty="0">
                <a:sym typeface="+mn-ea"/>
              </a:rPr>
              <a:t>　　</a:t>
            </a:r>
            <a:r>
              <a:rPr lang="en-US" altLang="zh-CN">
                <a:sym typeface="+mn-ea"/>
              </a:rPr>
              <a:t>(1) </a:t>
            </a:r>
            <a:r>
              <a:rPr lang="zh-CN" altLang="en-US" dirty="0">
                <a:sym typeface="+mn-ea"/>
              </a:rPr>
              <a:t>执行状态，表示线程已获得处理机而正在运行；</a:t>
            </a:r>
            <a:br>
              <a:rPr lang="zh-CN" altLang="en-US" dirty="0">
                <a:sym typeface="+mn-ea"/>
              </a:rPr>
            </a:br>
            <a:r>
              <a:rPr lang="zh-CN" altLang="en-US" dirty="0">
                <a:sym typeface="+mn-ea"/>
              </a:rPr>
              <a:t>　　</a:t>
            </a:r>
            <a:r>
              <a:rPr lang="en-US" altLang="zh-CN">
                <a:sym typeface="+mn-ea"/>
              </a:rPr>
              <a:t>(2) </a:t>
            </a:r>
            <a:r>
              <a:rPr lang="zh-CN" altLang="en-US" dirty="0">
                <a:sym typeface="+mn-ea"/>
              </a:rPr>
              <a:t>就绪状态，指线程已具备了各种执行条件，只须再获得</a:t>
            </a:r>
            <a:r>
              <a:rPr lang="en-US" altLang="zh-CN">
                <a:sym typeface="+mn-ea"/>
              </a:rPr>
              <a:t>CPU</a:t>
            </a:r>
            <a:r>
              <a:rPr lang="zh-CN" altLang="en-US" dirty="0">
                <a:sym typeface="+mn-ea"/>
              </a:rPr>
              <a:t>便可立即执行；</a:t>
            </a:r>
            <a:br>
              <a:rPr lang="zh-CN" altLang="en-US" dirty="0">
                <a:sym typeface="+mn-ea"/>
              </a:rPr>
            </a:br>
            <a:r>
              <a:rPr lang="zh-CN" altLang="en-US" dirty="0">
                <a:sym typeface="+mn-ea"/>
              </a:rPr>
              <a:t>　　</a:t>
            </a:r>
            <a:r>
              <a:rPr lang="en-US" altLang="zh-CN">
                <a:sym typeface="+mn-ea"/>
              </a:rPr>
              <a:t>(3) </a:t>
            </a:r>
            <a:r>
              <a:rPr lang="zh-CN" altLang="en-US" dirty="0">
                <a:sym typeface="+mn-ea"/>
              </a:rPr>
              <a:t>阻塞状态，指线程在执行中因某事件受阻而处于暂停状态，例如，当一个线程执行从键盘读入数据的系统调用时，该线程就被阻塞。</a:t>
            </a:r>
          </a:p>
          <a:p>
            <a:endParaRPr lang="zh-CN" altLang="en-US"/>
          </a:p>
          <a:p>
            <a:r>
              <a:rPr lang="zh-CN" altLang="en-US" dirty="0">
                <a:sym typeface="+mn-ea"/>
              </a:rPr>
              <a:t>如同每个进程有一个进程控制块一样，系统也为每个线程配置了一个线程控制块</a:t>
            </a:r>
            <a:r>
              <a:rPr lang="en-US" altLang="zh-CN">
                <a:sym typeface="+mn-ea"/>
              </a:rPr>
              <a:t>TCB</a:t>
            </a:r>
            <a:r>
              <a:rPr lang="zh-CN" altLang="en-US" dirty="0">
                <a:sym typeface="+mn-ea"/>
              </a:rPr>
              <a:t>，将所有用于控制和管理线程的信息记录在线程控制块中。 </a:t>
            </a:r>
            <a:endParaRPr lang="zh-CN" altLang="en-US" dirty="0"/>
          </a:p>
          <a:p>
            <a:endParaRPr lang="zh-CN" altLang="en-US"/>
          </a:p>
        </p:txBody>
      </p:sp>
    </p:spTree>
    <p:extLst>
      <p:ext uri="{BB962C8B-B14F-4D97-AF65-F5344CB8AC3E}">
        <p14:creationId xmlns:p14="http://schemas.microsoft.com/office/powerpoint/2010/main" val="4099242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线程已在许多系统中实现，但各系统的实现方式并不完全相同。在有的系统中，特别是一些数据库管理系统，如</a:t>
            </a:r>
            <a:r>
              <a:rPr lang="en-US" altLang="zh-CN" dirty="0" err="1">
                <a:sym typeface="+mn-ea"/>
              </a:rPr>
              <a:t>infomix</a:t>
            </a:r>
            <a:r>
              <a:rPr lang="zh-CN" altLang="en-US" dirty="0">
                <a:sym typeface="+mn-ea"/>
              </a:rPr>
              <a:t>所实现的是用户级线程； 而另一些系统</a:t>
            </a:r>
            <a:r>
              <a:rPr lang="en-US" altLang="zh-CN">
                <a:sym typeface="+mn-ea"/>
              </a:rPr>
              <a:t>(</a:t>
            </a:r>
            <a:r>
              <a:rPr lang="zh-CN" altLang="en-US" dirty="0">
                <a:sym typeface="+mn-ea"/>
              </a:rPr>
              <a:t>如</a:t>
            </a:r>
            <a:r>
              <a:rPr lang="en-US" altLang="zh-CN">
                <a:sym typeface="+mn-ea"/>
              </a:rPr>
              <a:t>Macintosh</a:t>
            </a:r>
            <a:r>
              <a:rPr lang="zh-CN" altLang="en-US" dirty="0">
                <a:sym typeface="+mn-ea"/>
              </a:rPr>
              <a:t>和</a:t>
            </a:r>
            <a:r>
              <a:rPr lang="en-US" altLang="zh-CN">
                <a:sym typeface="+mn-ea"/>
              </a:rPr>
              <a:t>OS/2</a:t>
            </a:r>
            <a:r>
              <a:rPr lang="zh-CN" altLang="en-US" dirty="0">
                <a:sym typeface="+mn-ea"/>
              </a:rPr>
              <a:t>操作系统</a:t>
            </a:r>
            <a:r>
              <a:rPr lang="en-US" altLang="zh-CN">
                <a:sym typeface="+mn-ea"/>
              </a:rPr>
              <a:t>)</a:t>
            </a:r>
            <a:r>
              <a:rPr lang="zh-CN" altLang="en-US" dirty="0">
                <a:sym typeface="+mn-ea"/>
              </a:rPr>
              <a:t>所实现的是内核支持线程；还有一些系统如</a:t>
            </a:r>
            <a:r>
              <a:rPr lang="en-US" altLang="zh-CN">
                <a:sym typeface="+mn-ea"/>
              </a:rPr>
              <a:t>Solaris</a:t>
            </a:r>
            <a:r>
              <a:rPr lang="zh-CN" altLang="en-US" dirty="0">
                <a:sym typeface="+mn-ea"/>
              </a:rPr>
              <a:t>操作系统，则同时实现了这两种类型的线程。</a:t>
            </a:r>
            <a:endParaRPr lang="zh-CN" altLang="en-US" dirty="0"/>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内核支持线程</a:t>
            </a:r>
            <a:r>
              <a:rPr lang="en-US" altLang="zh-CN">
                <a:sym typeface="+mn-ea"/>
              </a:rPr>
              <a:t>KST</a:t>
            </a:r>
            <a:r>
              <a:rPr lang="zh-CN" altLang="en-US" dirty="0">
                <a:sym typeface="+mn-ea"/>
              </a:rPr>
              <a:t>是在内核的支持下运行的，它们的创建、阻塞、撤消和切换等，也都是在内核空间实现的。为了对内核线程进行控制和管理，在内核空间也为每一个内核线程设置了一个线程控制块，内核根据该控制块而感知某线程的存在，并对其加以控制。当前大多数</a:t>
            </a:r>
            <a:r>
              <a:rPr lang="en-US" altLang="zh-CN">
                <a:sym typeface="+mn-ea"/>
              </a:rPr>
              <a:t>OS</a:t>
            </a:r>
            <a:r>
              <a:rPr lang="zh-CN" altLang="en-US" dirty="0">
                <a:sym typeface="+mn-ea"/>
              </a:rPr>
              <a:t>都支持内核支持线程。</a:t>
            </a:r>
          </a:p>
          <a:p>
            <a:endParaRPr lang="zh-CN" altLang="en-US" dirty="0">
              <a:sym typeface="+mn-ea"/>
            </a:endParaRPr>
          </a:p>
          <a:p>
            <a:r>
              <a:rPr lang="zh-CN" altLang="en-US" dirty="0">
                <a:sym typeface="+mn-ea"/>
              </a:rPr>
              <a:t>对于用户线程的切换需要从用户态转换到内核态进行，用户线程在用户态执行，线程管理调度在内核中实现</a:t>
            </a:r>
            <a:endParaRPr lang="zh-CN" altLang="en-US" dirty="0"/>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而用户级线程方式的主要缺点则在于：</a:t>
            </a:r>
            <a:br>
              <a:rPr lang="zh-CN" altLang="en-US" dirty="0">
                <a:sym typeface="+mn-ea"/>
              </a:rPr>
            </a:br>
            <a:r>
              <a:rPr lang="zh-CN" altLang="en-US" dirty="0">
                <a:sym typeface="+mn-ea"/>
              </a:rPr>
              <a:t>　　</a:t>
            </a:r>
            <a:r>
              <a:rPr lang="en-US" altLang="zh-CN">
                <a:sym typeface="+mn-ea"/>
              </a:rPr>
              <a:t>(1) </a:t>
            </a:r>
            <a:r>
              <a:rPr lang="zh-CN" altLang="en-US" dirty="0">
                <a:sym typeface="+mn-ea"/>
              </a:rPr>
              <a:t>系统调用的阻塞问题。在基于进程机制的</a:t>
            </a:r>
            <a:r>
              <a:rPr lang="en-US" altLang="zh-CN">
                <a:sym typeface="+mn-ea"/>
              </a:rPr>
              <a:t>OS</a:t>
            </a:r>
            <a:r>
              <a:rPr lang="zh-CN" altLang="en-US" dirty="0">
                <a:sym typeface="+mn-ea"/>
              </a:rPr>
              <a:t>中，大多数系统调用将使进程阻塞，因此，当线程执行一个系统调用时，不仅该线程被阻塞，而且，进程内的所有线程会被阻塞。而在内核支持线程方式中，则进程中的其它线程仍然可以运行。</a:t>
            </a:r>
            <a:br>
              <a:rPr lang="zh-CN" altLang="en-US" dirty="0">
                <a:sym typeface="+mn-ea"/>
              </a:rPr>
            </a:br>
            <a:r>
              <a:rPr lang="zh-CN" altLang="en-US" dirty="0">
                <a:sym typeface="+mn-ea"/>
              </a:rPr>
              <a:t>　　</a:t>
            </a:r>
            <a:r>
              <a:rPr lang="en-US" altLang="zh-CN">
                <a:sym typeface="+mn-ea"/>
              </a:rPr>
              <a:t>(2) </a:t>
            </a:r>
            <a:r>
              <a:rPr lang="zh-CN" altLang="en-US" dirty="0">
                <a:sym typeface="+mn-ea"/>
              </a:rPr>
              <a:t>在单纯的用户级线程实现方式中，多线程应用不能利用多处理机进行多重处理的优点，内核每次分配给一个进程的仅有一个</a:t>
            </a:r>
            <a:r>
              <a:rPr lang="en-US" altLang="zh-CN">
                <a:sym typeface="+mn-ea"/>
              </a:rPr>
              <a:t>CPU</a:t>
            </a:r>
            <a:r>
              <a:rPr lang="zh-CN" altLang="en-US" dirty="0">
                <a:sym typeface="+mn-ea"/>
              </a:rPr>
              <a:t>，因此，进程中仅有一个线程能执行，在该线程放弃</a:t>
            </a:r>
            <a:r>
              <a:rPr lang="en-US" altLang="zh-CN">
                <a:sym typeface="+mn-ea"/>
              </a:rPr>
              <a:t>CPU</a:t>
            </a:r>
            <a:r>
              <a:rPr lang="zh-CN" altLang="en-US" dirty="0">
                <a:sym typeface="+mn-ea"/>
              </a:rPr>
              <a:t>之前，其它线程只能等待。</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有些</a:t>
            </a:r>
            <a:r>
              <a:rPr lang="en-US" altLang="zh-CN">
                <a:sym typeface="+mn-ea"/>
              </a:rPr>
              <a:t>OS</a:t>
            </a:r>
            <a:r>
              <a:rPr lang="zh-CN" altLang="en-US" dirty="0">
                <a:sym typeface="+mn-ea"/>
              </a:rPr>
              <a:t>把用户级线程和内核支持线程两种方式进行组合，提供了组合方式</a:t>
            </a:r>
            <a:r>
              <a:rPr lang="en-US" altLang="zh-CN">
                <a:sym typeface="+mn-ea"/>
              </a:rPr>
              <a:t>ULT/KST </a:t>
            </a:r>
            <a:r>
              <a:rPr lang="zh-CN" altLang="en-US" dirty="0">
                <a:sym typeface="+mn-ea"/>
              </a:rPr>
              <a:t>线程。在组合方式线程系统中，内核支持多个</a:t>
            </a:r>
            <a:r>
              <a:rPr lang="en-US" altLang="zh-CN" dirty="0">
                <a:sym typeface="+mn-ea"/>
              </a:rPr>
              <a:t>KST</a:t>
            </a:r>
            <a:r>
              <a:rPr lang="zh-CN" altLang="en-US" dirty="0">
                <a:sym typeface="+mn-ea"/>
              </a:rPr>
              <a:t>的建立、调度和管理，同时也允许用户应用程序建立、调度和管理</a:t>
            </a:r>
            <a:r>
              <a:rPr lang="en-US" altLang="zh-CN" dirty="0">
                <a:sym typeface="+mn-ea"/>
              </a:rPr>
              <a:t>ULT</a:t>
            </a:r>
            <a:r>
              <a:rPr lang="zh-CN" altLang="en-US" dirty="0">
                <a:sym typeface="+mn-ea"/>
              </a:rPr>
              <a:t>。一个</a:t>
            </a:r>
            <a:r>
              <a:rPr lang="en-US" altLang="zh-CN" dirty="0">
                <a:sym typeface="+mn-ea"/>
              </a:rPr>
              <a:t>KST</a:t>
            </a:r>
            <a:r>
              <a:rPr lang="zh-CN" altLang="en-US" dirty="0">
                <a:sym typeface="+mn-ea"/>
              </a:rPr>
              <a:t>对应多个</a:t>
            </a:r>
            <a:r>
              <a:rPr lang="en-US" altLang="zh-CN" dirty="0">
                <a:sym typeface="+mn-ea"/>
              </a:rPr>
              <a:t>ULT</a:t>
            </a:r>
            <a:r>
              <a:rPr lang="zh-CN" altLang="en-US" dirty="0">
                <a:sym typeface="+mn-ea"/>
              </a:rPr>
              <a:t>，是</a:t>
            </a:r>
            <a:r>
              <a:rPr lang="en-US" altLang="zh-CN" dirty="0">
                <a:sym typeface="+mn-ea"/>
              </a:rPr>
              <a:t>ULT</a:t>
            </a:r>
            <a:r>
              <a:rPr lang="zh-CN" altLang="en-US" dirty="0">
                <a:sym typeface="+mn-ea"/>
              </a:rPr>
              <a:t>分时多路复用</a:t>
            </a:r>
            <a:r>
              <a:rPr lang="en-US" altLang="zh-CN" dirty="0">
                <a:sym typeface="+mn-ea"/>
              </a:rPr>
              <a:t>KST</a:t>
            </a:r>
            <a:r>
              <a:rPr lang="zh-CN" altLang="en-US" dirty="0">
                <a:sym typeface="+mn-ea"/>
              </a:rPr>
              <a:t>实现的；</a:t>
            </a:r>
          </a:p>
          <a:p>
            <a:endParaRPr lang="en-US" altLang="zh-CN" dirty="0">
              <a:sym typeface="+mn-ea"/>
            </a:endParaRPr>
          </a:p>
          <a:p>
            <a:r>
              <a:rPr lang="zh-CN" altLang="en-US" dirty="0">
                <a:sym typeface="+mn-ea"/>
              </a:rPr>
              <a:t>程序员可以按照需要调整</a:t>
            </a:r>
            <a:r>
              <a:rPr lang="en-US" altLang="zh-CN" dirty="0">
                <a:sym typeface="+mn-ea"/>
              </a:rPr>
              <a:t>KST</a:t>
            </a:r>
            <a:r>
              <a:rPr lang="zh-CN" altLang="en-US" dirty="0">
                <a:sym typeface="+mn-ea"/>
              </a:rPr>
              <a:t>的数目</a:t>
            </a:r>
          </a:p>
          <a:p>
            <a:endParaRPr lang="zh-CN" altLang="en-US" dirty="0">
              <a:sym typeface="+mn-ea"/>
            </a:endParaRPr>
          </a:p>
          <a:p>
            <a:r>
              <a:rPr lang="zh-CN" altLang="en-US" dirty="0">
                <a:sym typeface="+mn-ea"/>
              </a:rPr>
              <a:t>组合方式中，同一个进程的多个线程可以同时在多个处理机上并行执行，阻塞一个线程时，不需要阻塞整个进程，组合方式可以结合二者有点，克服各自的不足，</a:t>
            </a:r>
          </a:p>
        </p:txBody>
      </p:sp>
    </p:spTree>
    <p:extLst>
      <p:ext uri="{BB962C8B-B14F-4D97-AF65-F5344CB8AC3E}">
        <p14:creationId xmlns:p14="http://schemas.microsoft.com/office/powerpoint/2010/main" val="989277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有些</a:t>
            </a:r>
            <a:r>
              <a:rPr lang="en-US" altLang="zh-CN">
                <a:sym typeface="+mn-ea"/>
              </a:rPr>
              <a:t>OS</a:t>
            </a:r>
            <a:r>
              <a:rPr lang="zh-CN" altLang="en-US" dirty="0">
                <a:sym typeface="+mn-ea"/>
              </a:rPr>
              <a:t>把用户级线程和内核支持线程两种方式进行组合，提供了组合方式</a:t>
            </a:r>
            <a:r>
              <a:rPr lang="en-US" altLang="zh-CN">
                <a:sym typeface="+mn-ea"/>
              </a:rPr>
              <a:t>ULT/KST </a:t>
            </a:r>
            <a:r>
              <a:rPr lang="zh-CN" altLang="en-US" dirty="0">
                <a:sym typeface="+mn-ea"/>
              </a:rPr>
              <a:t>线程。在组合方式线程系统中，内核支持多个</a:t>
            </a:r>
            <a:r>
              <a:rPr lang="en-US" altLang="zh-CN" dirty="0">
                <a:sym typeface="+mn-ea"/>
              </a:rPr>
              <a:t>KST</a:t>
            </a:r>
            <a:r>
              <a:rPr lang="zh-CN" altLang="en-US" dirty="0">
                <a:sym typeface="+mn-ea"/>
              </a:rPr>
              <a:t>的建立、调度和管理，同时也允许用户应用程序建立、调度和管理</a:t>
            </a:r>
            <a:r>
              <a:rPr lang="en-US" altLang="zh-CN" dirty="0">
                <a:sym typeface="+mn-ea"/>
              </a:rPr>
              <a:t>ULT</a:t>
            </a:r>
            <a:r>
              <a:rPr lang="zh-CN" altLang="en-US" dirty="0">
                <a:sym typeface="+mn-ea"/>
              </a:rPr>
              <a:t>。一个</a:t>
            </a:r>
            <a:r>
              <a:rPr lang="en-US" altLang="zh-CN" dirty="0">
                <a:sym typeface="+mn-ea"/>
              </a:rPr>
              <a:t>KST</a:t>
            </a:r>
            <a:r>
              <a:rPr lang="zh-CN" altLang="en-US" dirty="0">
                <a:sym typeface="+mn-ea"/>
              </a:rPr>
              <a:t>对应多个</a:t>
            </a:r>
            <a:r>
              <a:rPr lang="en-US" altLang="zh-CN" dirty="0">
                <a:sym typeface="+mn-ea"/>
              </a:rPr>
              <a:t>ULT</a:t>
            </a:r>
            <a:r>
              <a:rPr lang="zh-CN" altLang="en-US" dirty="0">
                <a:sym typeface="+mn-ea"/>
              </a:rPr>
              <a:t>，是</a:t>
            </a:r>
            <a:r>
              <a:rPr lang="en-US" altLang="zh-CN" dirty="0">
                <a:sym typeface="+mn-ea"/>
              </a:rPr>
              <a:t>ULT</a:t>
            </a:r>
            <a:r>
              <a:rPr lang="zh-CN" altLang="en-US" dirty="0">
                <a:sym typeface="+mn-ea"/>
              </a:rPr>
              <a:t>分时多路复用</a:t>
            </a:r>
            <a:r>
              <a:rPr lang="en-US" altLang="zh-CN" dirty="0">
                <a:sym typeface="+mn-ea"/>
              </a:rPr>
              <a:t>KST</a:t>
            </a:r>
            <a:r>
              <a:rPr lang="zh-CN" altLang="en-US" dirty="0">
                <a:sym typeface="+mn-ea"/>
              </a:rPr>
              <a:t>实现的；</a:t>
            </a:r>
          </a:p>
          <a:p>
            <a:endParaRPr lang="en-US" altLang="zh-CN" dirty="0">
              <a:sym typeface="+mn-ea"/>
            </a:endParaRPr>
          </a:p>
          <a:p>
            <a:r>
              <a:rPr lang="zh-CN" altLang="en-US" dirty="0">
                <a:sym typeface="+mn-ea"/>
              </a:rPr>
              <a:t>程序员可以按照需要调整</a:t>
            </a:r>
            <a:r>
              <a:rPr lang="en-US" altLang="zh-CN" dirty="0">
                <a:sym typeface="+mn-ea"/>
              </a:rPr>
              <a:t>KST</a:t>
            </a:r>
            <a:r>
              <a:rPr lang="zh-CN" altLang="en-US" dirty="0">
                <a:sym typeface="+mn-ea"/>
              </a:rPr>
              <a:t>的数目</a:t>
            </a:r>
          </a:p>
          <a:p>
            <a:endParaRPr lang="zh-CN" altLang="en-US" dirty="0">
              <a:sym typeface="+mn-ea"/>
            </a:endParaRPr>
          </a:p>
          <a:p>
            <a:r>
              <a:rPr lang="zh-CN" altLang="en-US" dirty="0">
                <a:sym typeface="+mn-ea"/>
              </a:rPr>
              <a:t>组合方式中，同一个进程的多个线程可以同时在多个处理机上并行执行，阻塞一个线程时，不需要阻塞整个进程，组合方式可以结合二者有点，克服各自的不足，</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与传统的进程一样，在各线程之间也存在着共享资源和相互合作的制约关系，致使线程在运行时也具有间断性。相应地，线程在运行时也具有下述三种基本状态：</a:t>
            </a:r>
            <a:br>
              <a:rPr lang="zh-CN" altLang="en-US" dirty="0">
                <a:sym typeface="+mn-ea"/>
              </a:rPr>
            </a:br>
            <a:r>
              <a:rPr lang="zh-CN" altLang="en-US" dirty="0">
                <a:sym typeface="+mn-ea"/>
              </a:rPr>
              <a:t>　　</a:t>
            </a:r>
            <a:r>
              <a:rPr lang="en-US" altLang="zh-CN">
                <a:sym typeface="+mn-ea"/>
              </a:rPr>
              <a:t>(1) </a:t>
            </a:r>
            <a:r>
              <a:rPr lang="zh-CN" altLang="en-US" dirty="0">
                <a:sym typeface="+mn-ea"/>
              </a:rPr>
              <a:t>执行状态，表示线程已获得处理机而正在运行；</a:t>
            </a:r>
            <a:br>
              <a:rPr lang="zh-CN" altLang="en-US" dirty="0">
                <a:sym typeface="+mn-ea"/>
              </a:rPr>
            </a:br>
            <a:r>
              <a:rPr lang="zh-CN" altLang="en-US" dirty="0">
                <a:sym typeface="+mn-ea"/>
              </a:rPr>
              <a:t>　　</a:t>
            </a:r>
            <a:r>
              <a:rPr lang="en-US" altLang="zh-CN">
                <a:sym typeface="+mn-ea"/>
              </a:rPr>
              <a:t>(2) </a:t>
            </a:r>
            <a:r>
              <a:rPr lang="zh-CN" altLang="en-US" dirty="0">
                <a:sym typeface="+mn-ea"/>
              </a:rPr>
              <a:t>就绪状态，指线程已具备了各种执行条件，只须再获得</a:t>
            </a:r>
            <a:r>
              <a:rPr lang="en-US" altLang="zh-CN">
                <a:sym typeface="+mn-ea"/>
              </a:rPr>
              <a:t>CPU</a:t>
            </a:r>
            <a:r>
              <a:rPr lang="zh-CN" altLang="en-US" dirty="0">
                <a:sym typeface="+mn-ea"/>
              </a:rPr>
              <a:t>便可立即执行；</a:t>
            </a:r>
            <a:br>
              <a:rPr lang="zh-CN" altLang="en-US" dirty="0">
                <a:sym typeface="+mn-ea"/>
              </a:rPr>
            </a:br>
            <a:r>
              <a:rPr lang="zh-CN" altLang="en-US" dirty="0">
                <a:sym typeface="+mn-ea"/>
              </a:rPr>
              <a:t>　　</a:t>
            </a:r>
            <a:r>
              <a:rPr lang="en-US" altLang="zh-CN">
                <a:sym typeface="+mn-ea"/>
              </a:rPr>
              <a:t>(3) </a:t>
            </a:r>
            <a:r>
              <a:rPr lang="zh-CN" altLang="en-US" dirty="0">
                <a:sym typeface="+mn-ea"/>
              </a:rPr>
              <a:t>阻塞状态，指线程在执行中因某事件受阻而处于暂停状态，例如，当一个线程执行从键盘读入数据的系统调用时，该线程就被阻塞。</a:t>
            </a:r>
          </a:p>
          <a:p>
            <a:endParaRPr lang="zh-CN" altLang="en-US"/>
          </a:p>
          <a:p>
            <a:r>
              <a:rPr lang="zh-CN" altLang="en-US" dirty="0">
                <a:sym typeface="+mn-ea"/>
              </a:rPr>
              <a:t>如同每个进程有一个进程控制块一样，系统也为每个线程配置了一个线程控制块</a:t>
            </a:r>
            <a:r>
              <a:rPr lang="en-US" altLang="zh-CN">
                <a:sym typeface="+mn-ea"/>
              </a:rPr>
              <a:t>TCB</a:t>
            </a:r>
            <a:r>
              <a:rPr lang="zh-CN" altLang="en-US" dirty="0">
                <a:sym typeface="+mn-ea"/>
              </a:rPr>
              <a:t>，将所有用于控制和管理线程的信息记录在线程控制块中。 </a:t>
            </a:r>
            <a:endParaRPr lang="zh-CN" altLang="en-US" dirty="0"/>
          </a:p>
          <a:p>
            <a:endParaRPr lang="zh-CN" altLang="en-US"/>
          </a:p>
        </p:txBody>
      </p:sp>
    </p:spTree>
    <p:extLst>
      <p:ext uri="{BB962C8B-B14F-4D97-AF65-F5344CB8AC3E}">
        <p14:creationId xmlns:p14="http://schemas.microsoft.com/office/powerpoint/2010/main" val="30409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93614177-92E8-4B4E-85CC-521B172FA521}"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2D2C76F2-AFA5-4BE3-9005-625FDA871CF3}"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11</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0A4A039-A5C0-4616-A05D-F2F1561875AF}"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13</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a:solidFill>
              <a:srgbClr val="000000">
                <a:alpha val="100000"/>
              </a:srgbClr>
            </a:solidFill>
            <a:miter lim="800000"/>
          </a:ln>
        </p:spPr>
      </p:sp>
      <p:sp>
        <p:nvSpPr>
          <p:cNvPr id="58371" name="Notes Placeholder 2"/>
          <p:cNvSpPr>
            <a:spLocks noGrp="1"/>
          </p:cNvSpPr>
          <p:nvPr>
            <p:ph type="body" idx="1"/>
          </p:nvPr>
        </p:nvSpPr>
        <p:spPr>
          <a:noFill/>
          <a:ln>
            <a:noFill/>
          </a:ln>
        </p:spPr>
        <p:txBody>
          <a:bodyPr wrap="square" lIns="91440" tIns="45720" rIns="91440" bIns="45720" anchor="t" anchorCtr="0"/>
          <a:lstStyle/>
          <a:p>
            <a:pPr lvl="0"/>
            <a:endParaRPr lang="en-US" altLang="zh-CN" dirty="0">
              <a:ea typeface="宋体" panose="02010600030101010101" pitchFamily="2" charset="-122"/>
            </a:endParaRPr>
          </a:p>
        </p:txBody>
      </p:sp>
      <p:sp>
        <p:nvSpPr>
          <p:cNvPr id="4" name="Slide Number Placeholder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F28927FF-F0C5-4123-8374-6E9284390883}" type="slidenum">
              <a:rPr kumimoji="0" lang="en-US" sz="1200" b="0" i="0" u="none" strike="noStrike" kern="1200" cap="none" spc="0" normalizeH="0" baseline="0" noProof="0" smtClean="0">
                <a:ln>
                  <a:noFill/>
                </a:ln>
                <a:solidFill>
                  <a:schemeClr val="tx1"/>
                </a:solidFill>
                <a:effectLst/>
                <a:uLnTx/>
                <a:uFillTx/>
                <a:latin typeface="+mn-lt"/>
                <a:ea typeface="+mn-ea"/>
                <a:cs typeface="+mn-cs"/>
              </a:rPr>
              <a:t>16</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418868" y="119564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2173512"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3796190"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5"/>
          </p:nvPr>
        </p:nvSpPr>
        <p:spPr>
          <a:xfrm>
            <a:off x="556641"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2984373" y="2811018"/>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205AD55-BDCA-4416-B727-6986B59CA0FA}"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4">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B4A3527E-1C42-4ECC-A652-0A875E5F4620}"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5">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34290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A1E50AB8-74E3-47D6-8666-A885C0ED706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640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4"/>
          </p:nvPr>
        </p:nvSpPr>
        <p:spPr>
          <a:xfrm>
            <a:off x="1783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5"/>
          </p:nvPr>
        </p:nvSpPr>
        <p:spPr>
          <a:xfrm>
            <a:off x="2926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6"/>
          </p:nvPr>
        </p:nvSpPr>
        <p:spPr>
          <a:xfrm>
            <a:off x="640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7"/>
          </p:nvPr>
        </p:nvSpPr>
        <p:spPr>
          <a:xfrm>
            <a:off x="1783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8"/>
          </p:nvPr>
        </p:nvSpPr>
        <p:spPr>
          <a:xfrm>
            <a:off x="2926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9"/>
          </p:nvPr>
        </p:nvSpPr>
        <p:spPr>
          <a:xfrm>
            <a:off x="640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0"/>
          </p:nvPr>
        </p:nvSpPr>
        <p:spPr>
          <a:xfrm>
            <a:off x="1783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21"/>
          </p:nvPr>
        </p:nvSpPr>
        <p:spPr>
          <a:xfrm>
            <a:off x="2926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7">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1430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257800" y="1005840"/>
            <a:ext cx="2743200" cy="2743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25146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38862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3940762"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95305"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1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48006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3F79573-8F77-4561-AF3D-59FB979116AC}"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1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76CC4A6D-50DB-4430-84C3-6028508EC54F}"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B7A2C367-81B3-43FB-8FFA-574E16301591}"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FOLIO 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341252" y="118845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3759200"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5377688"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1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F1E89F42-45A0-43A1-A046-29C467190DBD}"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14">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008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3"/>
          </p:nvPr>
        </p:nvSpPr>
        <p:spPr>
          <a:xfrm>
            <a:off x="228600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4"/>
          </p:nvPr>
        </p:nvSpPr>
        <p:spPr>
          <a:xfrm>
            <a:off x="393192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D3351518-A4DB-481A-810E-302CC720E6E8}"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5">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16">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17">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6286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46672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D0F171B-8C74-499C-9755-1CB4E428822A}"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9436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59436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233172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233172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351E447D-1732-4E17-ACF2-6DE4E03968DA}"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6286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60007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331470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3F71457A-AA66-4CB6-8294-FA4D9E6118A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2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77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670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863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7056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6477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7"/>
          </p:nvPr>
        </p:nvSpPr>
        <p:spPr>
          <a:xfrm>
            <a:off x="26670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8"/>
          </p:nvPr>
        </p:nvSpPr>
        <p:spPr>
          <a:xfrm>
            <a:off x="46863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9"/>
          </p:nvPr>
        </p:nvSpPr>
        <p:spPr>
          <a:xfrm>
            <a:off x="67056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C822CDD2-36DA-4CC2-8DDD-E95DAE5356D2}"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2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352550"/>
            <a:ext cx="7772400" cy="1371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858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70866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54864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38862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22860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3F5AD832-98AA-4E33-B320-7A851CE665E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MEDIA OPTION">
    <p:bg>
      <p:bgPr>
        <a:solidFill>
          <a:schemeClr val="bg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2" hasCustomPrompt="1"/>
          </p:nvPr>
        </p:nvSpPr>
        <p:spPr>
          <a:xfrm>
            <a:off x="628650" y="1169098"/>
            <a:ext cx="5495206" cy="3091054"/>
          </a:xfrm>
          <a:prstGeom prst="rect">
            <a:avLst/>
          </a:prstGeom>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media</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FOLIO 3">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WXASE 1">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8288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6"/>
          </p:nvPr>
        </p:nvSpPr>
        <p:spPr>
          <a:xfrm>
            <a:off x="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8"/>
          </p:nvPr>
        </p:nvSpPr>
        <p:spPr>
          <a:xfrm>
            <a:off x="36576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20"/>
          </p:nvPr>
        </p:nvSpPr>
        <p:spPr>
          <a:xfrm>
            <a:off x="73152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XASE 2">
    <p:bg>
      <p:bgPr>
        <a:solidFill>
          <a:schemeClr val="bg1"/>
        </a:solidFill>
        <a:effectLst/>
      </p:bgPr>
    </p:bg>
    <p:spTree>
      <p:nvGrpSpPr>
        <p:cNvPr id="1" name=""/>
        <p:cNvGrpSpPr/>
        <p:nvPr/>
      </p:nvGrpSpPr>
      <p:grpSpPr>
        <a:xfrm>
          <a:off x="0" y="0"/>
          <a:ext cx="0" cy="0"/>
          <a:chOff x="0" y="0"/>
          <a:chExt cx="0" cy="0"/>
        </a:xfrm>
      </p:grpSpPr>
      <p:sp>
        <p:nvSpPr>
          <p:cNvPr id="2" name="矩形 7"/>
          <p:cNvSpPr/>
          <p:nvPr/>
        </p:nvSpPr>
        <p:spPr>
          <a:xfrm>
            <a:off x="0" y="571500"/>
            <a:ext cx="9137650" cy="34925"/>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5" rIns="91411" bIns="45705"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Picture Placeholder 3"/>
          <p:cNvSpPr>
            <a:spLocks noGrp="1"/>
          </p:cNvSpPr>
          <p:nvPr>
            <p:ph type="pic" sz="quarter" idx="12"/>
          </p:nvPr>
        </p:nvSpPr>
        <p:spPr>
          <a:xfrm>
            <a:off x="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3"/>
          </p:nvPr>
        </p:nvSpPr>
        <p:spPr>
          <a:xfrm>
            <a:off x="18288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4"/>
          </p:nvPr>
        </p:nvSpPr>
        <p:spPr>
          <a:xfrm>
            <a:off x="36576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5"/>
          </p:nvPr>
        </p:nvSpPr>
        <p:spPr>
          <a:xfrm>
            <a:off x="54864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6"/>
          </p:nvPr>
        </p:nvSpPr>
        <p:spPr>
          <a:xfrm>
            <a:off x="73152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7"/>
          </p:nvPr>
        </p:nvSpPr>
        <p:spPr>
          <a:xfrm>
            <a:off x="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8"/>
          </p:nvPr>
        </p:nvSpPr>
        <p:spPr>
          <a:xfrm>
            <a:off x="18288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9"/>
          </p:nvPr>
        </p:nvSpPr>
        <p:spPr>
          <a:xfrm>
            <a:off x="36576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20"/>
          </p:nvPr>
        </p:nvSpPr>
        <p:spPr>
          <a:xfrm>
            <a:off x="54864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1"/>
          </p:nvPr>
        </p:nvSpPr>
        <p:spPr>
          <a:xfrm>
            <a:off x="73152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3" name="灯片编号占位符 2"/>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XASE 3">
    <p:bg>
      <p:bgPr>
        <a:solidFill>
          <a:schemeClr val="bg1"/>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18288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XASE 4">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6" name="Picture Placeholder 3"/>
          <p:cNvSpPr>
            <a:spLocks noGrp="1"/>
          </p:cNvSpPr>
          <p:nvPr>
            <p:ph type="pic" sz="quarter" idx="12"/>
          </p:nvPr>
        </p:nvSpPr>
        <p:spPr>
          <a:xfrm>
            <a:off x="18288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3"/>
          <p:cNvSpPr>
            <a:spLocks noGrp="1"/>
          </p:cNvSpPr>
          <p:nvPr>
            <p:ph type="pic" sz="quarter" idx="13"/>
          </p:nvPr>
        </p:nvSpPr>
        <p:spPr>
          <a:xfrm>
            <a:off x="36576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73152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7"/>
          </p:nvPr>
        </p:nvSpPr>
        <p:spPr>
          <a:xfrm>
            <a:off x="18288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9"/>
          </p:nvPr>
        </p:nvSpPr>
        <p:spPr>
          <a:xfrm>
            <a:off x="54864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WXASE 5">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ECASE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34290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914BEAB5-A59F-4D5C-81C2-78BDB101F29E}"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Slide Number Placeholder 4"/>
          <p:cNvSpPr>
            <a:spLocks noGrp="1"/>
          </p:cNvSpPr>
          <p:nvPr>
            <p:ph type="sldNum" sz="quarter" idx="4"/>
          </p:nvPr>
        </p:nvSpPr>
        <p:spPr>
          <a:xfrm>
            <a:off x="8497888" y="247650"/>
            <a:ext cx="417513" cy="352425"/>
          </a:xfrm>
          <a:prstGeom prst="rect">
            <a:avLst/>
          </a:prstGeom>
        </p:spPr>
        <p:txBody>
          <a:bodyPr/>
          <a:lstStyle>
            <a:lvl1pPr algn="ctr" eaLnBrk="1" fontAlgn="auto" hangingPunct="1">
              <a:spcBef>
                <a:spcPts val="0"/>
              </a:spcBef>
              <a:spcAft>
                <a:spcPts val="0"/>
              </a:spcAft>
              <a:defRPr sz="1350">
                <a:solidFill>
                  <a:schemeClr val="bg1"/>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EE02067E-F8ED-42F9-B358-4C63464A60FB}"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12" name="直接连接符 6"/>
          <p:cNvCxnSpPr/>
          <p:nvPr/>
        </p:nvCxnSpPr>
        <p:spPr>
          <a:xfrm flipV="1">
            <a:off x="304800" y="603250"/>
            <a:ext cx="8321675" cy="0"/>
          </a:xfrm>
          <a:prstGeom prst="line">
            <a:avLst/>
          </a:prstGeom>
          <a:ln w="9525">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p:nvPr/>
        </p:nvSpPr>
        <p:spPr bwMode="auto">
          <a:xfrm rot="5400000">
            <a:off x="8587581" y="384969"/>
            <a:ext cx="406400" cy="36036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Slide Number Placeholder 5"/>
          <p:cNvSpPr txBox="1"/>
          <p:nvPr/>
        </p:nvSpPr>
        <p:spPr>
          <a:xfrm>
            <a:off x="8613775" y="460375"/>
            <a:ext cx="360363" cy="228600"/>
          </a:xfrm>
          <a:prstGeom prst="rect">
            <a:avLst/>
          </a:prstGeom>
        </p:spPr>
        <p:txBody>
          <a:bodyPr lIns="68580" tIns="34290" rIns="68580" bIns="34290"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EED1BB06-F29E-417F-9FDE-A7C456758038}" type="slidenum">
              <a:rPr kumimoji="0" lang="en-US" altLang="zh-CN" sz="1200" b="0" i="0" u="none" strike="noStrike" kern="1200" cap="none" spc="0" normalizeH="0" baseline="0" noProof="0" smtClean="0">
                <a:ln>
                  <a:noFill/>
                </a:ln>
                <a:solidFill>
                  <a:schemeClr val="bg1"/>
                </a:solidFill>
                <a:effectLst/>
                <a:uLnTx/>
                <a:uFillTx/>
                <a:latin typeface="Impact" panose="020B0806030902050204" pitchFamily="34" charset="0"/>
                <a:ea typeface="微软雅黑" panose="020B0503020204020204" pitchFamily="34" charset="-122"/>
                <a:cs typeface="+mn-cs"/>
              </a:rPr>
              <a:t>‹#›</a:t>
            </a:fld>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微软雅黑" panose="020B0503020204020204" pitchFamily="34" charset="-122"/>
              <a:cs typeface="+mn-cs"/>
            </a:endParaRPr>
          </a:p>
        </p:txBody>
      </p:sp>
      <p:sp>
        <p:nvSpPr>
          <p:cNvPr id="6" name="圆角矩形 5"/>
          <p:cNvSpPr/>
          <p:nvPr/>
        </p:nvSpPr>
        <p:spPr>
          <a:xfrm rot="16200000" flipV="1">
            <a:off x="152400" y="390525"/>
            <a:ext cx="609600" cy="228600"/>
          </a:xfrm>
          <a:prstGeom prst="roundRect">
            <a:avLst>
              <a:gd name="adj" fmla="val 3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Oval 76"/>
          <p:cNvSpPr/>
          <p:nvPr/>
        </p:nvSpPr>
        <p:spPr>
          <a:xfrm>
            <a:off x="228600" y="276645"/>
            <a:ext cx="457200" cy="457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oleObject" Target="../embeddings/oleObject3.bin"/><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1.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5.xml"/><Relationship Id="rId5" Type="http://schemas.openxmlformats.org/officeDocument/2006/relationships/slideLayout" Target="../slideLayouts/slideLayout31.xml"/><Relationship Id="rId4" Type="http://schemas.openxmlformats.org/officeDocument/2006/relationships/tags" Target="../tags/tag10.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3.xml"/><Relationship Id="rId7" Type="http://schemas.openxmlformats.org/officeDocument/2006/relationships/slideLayout" Target="../slideLayouts/slideLayout3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notesSlide" Target="../notesSlides/notesSlide23.xml"/><Relationship Id="rId4"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slideLayout" Target="../slideLayouts/slideLayout31.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slideLayout" Target="../slideLayouts/slideLayout31.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39.jpeg"/><Relationship Id="rId4"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1.xml"/><Relationship Id="rId1" Type="http://schemas.openxmlformats.org/officeDocument/2006/relationships/tags" Target="../tags/tag64.xml"/><Relationship Id="rId4" Type="http://schemas.openxmlformats.org/officeDocument/2006/relationships/image" Target="../media/image2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1.xml"/><Relationship Id="rId1" Type="http://schemas.openxmlformats.org/officeDocument/2006/relationships/tags" Target="../tags/tag65.xml"/><Relationship Id="rId4" Type="http://schemas.openxmlformats.org/officeDocument/2006/relationships/image" Target="../media/image45.jpeg"/></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48.png"/><Relationship Id="rId4"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image" Target="../media/image50.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7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image" Target="../media/image51.jpeg"/></Relationships>
</file>

<file path=ppt/slides/_rels/slide88.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png"/><Relationship Id="rId5" Type="http://schemas.openxmlformats.org/officeDocument/2006/relationships/slideLayout" Target="../slideLayouts/slideLayout31.xml"/><Relationship Id="rId4" Type="http://schemas.openxmlformats.org/officeDocument/2006/relationships/tags" Target="../tags/tag77.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42900" y="284163"/>
            <a:ext cx="8458200" cy="4484688"/>
          </a:xfrm>
          <a:prstGeom prst="rect">
            <a:avLst/>
          </a:prstGeom>
          <a:solidFill>
            <a:schemeClr val="bg1"/>
          </a:solidFill>
          <a:ln w="9525">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圆角矩形 23"/>
          <p:cNvSpPr/>
          <p:nvPr/>
        </p:nvSpPr>
        <p:spPr>
          <a:xfrm>
            <a:off x="2819400" y="-2114550"/>
            <a:ext cx="3581400" cy="4994275"/>
          </a:xfrm>
          <a:prstGeom prst="roundRect">
            <a:avLst>
              <a:gd name="adj" fmla="val 50000"/>
            </a:avLst>
          </a:prstGeom>
          <a:solidFill>
            <a:schemeClr val="bg1"/>
          </a:solidFill>
          <a:ln w="3175">
            <a:solidFill>
              <a:srgbClr val="1D4999">
                <a:alpha val="10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圆角矩形 22"/>
          <p:cNvSpPr/>
          <p:nvPr/>
        </p:nvSpPr>
        <p:spPr>
          <a:xfrm>
            <a:off x="3170238" y="-2003425"/>
            <a:ext cx="2879725" cy="4573588"/>
          </a:xfrm>
          <a:prstGeom prst="roundRect">
            <a:avLst>
              <a:gd name="adj" fmla="val 50000"/>
            </a:avLst>
          </a:prstGeom>
          <a:solidFill>
            <a:schemeClr val="bg1"/>
          </a:solidFill>
          <a:ln w="19050" cmpd="sng">
            <a:solidFill>
              <a:srgbClr val="1D4999">
                <a:alpha val="64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圆角矩形 21"/>
          <p:cNvSpPr/>
          <p:nvPr/>
        </p:nvSpPr>
        <p:spPr>
          <a:xfrm>
            <a:off x="3505200" y="-1462087"/>
            <a:ext cx="2209800" cy="3690938"/>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圆角矩形 14"/>
          <p:cNvSpPr/>
          <p:nvPr/>
        </p:nvSpPr>
        <p:spPr>
          <a:xfrm>
            <a:off x="3733800" y="4324350"/>
            <a:ext cx="1752600" cy="371475"/>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宋体" panose="02010600030101010101" pitchFamily="2" charset="-122"/>
                <a:ea typeface="宋体" panose="02010600030101010101" pitchFamily="2" charset="-122"/>
              </a:rPr>
              <a:t>刘  洋</a:t>
            </a:r>
            <a:endParaRPr kumimoji="0" lang="zh-CN" altLang="en-US" sz="16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endParaRPr>
          </a:p>
        </p:txBody>
      </p:sp>
      <p:sp>
        <p:nvSpPr>
          <p:cNvPr id="10" name="Shape 45"/>
          <p:cNvSpPr/>
          <p:nvPr/>
        </p:nvSpPr>
        <p:spPr>
          <a:xfrm>
            <a:off x="609600" y="2878138"/>
            <a:ext cx="7850188" cy="684212"/>
          </a:xfrm>
          <a:prstGeom prst="rect">
            <a:avLst/>
          </a:prstGeom>
          <a:noFill/>
          <a:ln w="12700">
            <a:noFill/>
          </a:ln>
        </p:spPr>
        <p:txBody>
          <a:bodyPr lIns="34290" tIns="34290" rIns="34290" bIns="34290">
            <a:spAutoFit/>
          </a:bodyPr>
          <a:lstStyle/>
          <a:p>
            <a:pPr algn="ctr" eaLnBrk="1" hangingPunct="1"/>
            <a:r>
              <a:rPr lang="zh-CN" altLang="en-US" sz="4000" b="1" dirty="0">
                <a:solidFill>
                  <a:srgbClr val="181717"/>
                </a:solidFill>
                <a:latin typeface="Impact" panose="020B0806030902050204" pitchFamily="34" charset="0"/>
                <a:ea typeface="Heiti SC Light"/>
                <a:sym typeface="Impact" panose="020B0806030902050204" pitchFamily="34" charset="0"/>
              </a:rPr>
              <a:t>操作系统原理</a:t>
            </a:r>
            <a:endParaRPr lang="zh-CN" altLang="en-US" sz="2800" b="1" dirty="0">
              <a:solidFill>
                <a:srgbClr val="181717"/>
              </a:solidFill>
              <a:latin typeface="微软雅黑" panose="020B0503020204020204" pitchFamily="34" charset="-122"/>
              <a:ea typeface="Heiti SC Light"/>
              <a:sym typeface="Impact" panose="020B0806030902050204" pitchFamily="34" charset="0"/>
            </a:endParaRPr>
          </a:p>
        </p:txBody>
      </p:sp>
      <p:sp>
        <p:nvSpPr>
          <p:cNvPr id="16" name="TextBox 15"/>
          <p:cNvSpPr txBox="1"/>
          <p:nvPr/>
        </p:nvSpPr>
        <p:spPr>
          <a:xfrm>
            <a:off x="2360613" y="3700463"/>
            <a:ext cx="4498975" cy="429895"/>
          </a:xfrm>
          <a:prstGeom prst="rect">
            <a:avLst/>
          </a:prstGeom>
          <a:noFill/>
        </p:spPr>
        <p:txBody>
          <a:bodyPr>
            <a:spAutoFit/>
          </a:bodyPr>
          <a:lstStyle/>
          <a:p>
            <a:pPr marR="0" algn="ctr" defTabSz="914400" eaLnBrk="1" fontAlgn="auto" hangingPunct="1">
              <a:spcBef>
                <a:spcPts val="0"/>
              </a:spcBef>
              <a:spcAft>
                <a:spcPts val="0"/>
              </a:spcAft>
              <a:buClrTx/>
              <a:buSzTx/>
              <a:buFontTx/>
              <a:buNone/>
              <a:defRPr/>
            </a:pPr>
            <a:r>
              <a:rPr kumimoji="0" lang="en-US" altLang="zh-CN" sz="2200" kern="1200" cap="none" spc="0" normalizeH="0" baseline="0" noProof="0" dirty="0">
                <a:solidFill>
                  <a:schemeClr val="bg2">
                    <a:lumMod val="10000"/>
                  </a:schemeClr>
                </a:solidFill>
                <a:latin typeface="华文楷体" panose="02010600040101010101" pitchFamily="2" charset="-122"/>
                <a:ea typeface="华文楷体" panose="02010600040101010101" pitchFamily="2" charset="-122"/>
                <a:cs typeface="+mn-cs"/>
              </a:rPr>
              <a:t>2. </a:t>
            </a:r>
            <a:r>
              <a:rPr kumimoji="0" lang="zh-CN" altLang="en-US" sz="2200" kern="1200" cap="none" spc="0" normalizeH="0" baseline="0" noProof="0" dirty="0">
                <a:solidFill>
                  <a:schemeClr val="bg2">
                    <a:lumMod val="10000"/>
                  </a:schemeClr>
                </a:solidFill>
                <a:latin typeface="华文楷体" panose="02010600040101010101" pitchFamily="2" charset="-122"/>
                <a:ea typeface="华文楷体" panose="02010600040101010101" pitchFamily="2" charset="-122"/>
                <a:cs typeface="+mn-cs"/>
              </a:rPr>
              <a:t>进程的描述与控制</a:t>
            </a:r>
            <a:endParaRPr kumimoji="0" lang="en-US" sz="2200" kern="1200" cap="none" spc="0" normalizeH="0" baseline="0" noProof="0" dirty="0">
              <a:solidFill>
                <a:schemeClr val="bg2">
                  <a:lumMod val="10000"/>
                </a:schemeClr>
              </a:solidFill>
              <a:latin typeface="华文楷体" panose="02010600040101010101" pitchFamily="2" charset="-122"/>
              <a:ea typeface="华文楷体" panose="02010600040101010101" pitchFamily="2" charset="-122"/>
              <a:cs typeface="+mn-cs"/>
            </a:endParaRPr>
          </a:p>
        </p:txBody>
      </p:sp>
      <p:pic>
        <p:nvPicPr>
          <p:cNvPr id="2" name="图片 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05200" y="324621"/>
            <a:ext cx="2209800" cy="1141730"/>
          </a:xfrm>
          <a:prstGeom prst="rect">
            <a:avLst/>
          </a:prstGeom>
        </p:spPr>
      </p:pic>
      <p:grpSp>
        <p:nvGrpSpPr>
          <p:cNvPr id="35850" name="组合 7"/>
          <p:cNvGrpSpPr/>
          <p:nvPr/>
        </p:nvGrpSpPr>
        <p:grpSpPr>
          <a:xfrm>
            <a:off x="0" y="1466850"/>
            <a:ext cx="9144000" cy="1524000"/>
            <a:chOff x="0" y="1719107"/>
            <a:chExt cx="9144000" cy="1524000"/>
          </a:xfrm>
        </p:grpSpPr>
        <p:pic>
          <p:nvPicPr>
            <p:cNvPr id="35855" name="图片 5"/>
            <p:cNvPicPr>
              <a:picLocks noChangeAspect="1"/>
            </p:cNvPicPr>
            <p:nvPr/>
          </p:nvPicPr>
          <p:blipFill>
            <a:blip r:embed="rId4"/>
            <a:srcRect l="41667" t="47412" r="4167" b="22955"/>
            <a:stretch>
              <a:fillRect/>
            </a:stretch>
          </p:blipFill>
          <p:spPr>
            <a:xfrm>
              <a:off x="4191000" y="1719107"/>
              <a:ext cx="4953000" cy="1524000"/>
            </a:xfrm>
            <a:prstGeom prst="rect">
              <a:avLst/>
            </a:prstGeom>
            <a:noFill/>
            <a:ln w="9525">
              <a:noFill/>
            </a:ln>
          </p:spPr>
        </p:pic>
        <p:pic>
          <p:nvPicPr>
            <p:cNvPr id="35856" name="图片 20"/>
            <p:cNvPicPr>
              <a:picLocks noChangeAspect="1"/>
            </p:cNvPicPr>
            <p:nvPr/>
          </p:nvPicPr>
          <p:blipFill>
            <a:blip r:embed="rId4"/>
            <a:srcRect l="41667" t="47412" r="4167" b="22955"/>
            <a:stretch>
              <a:fillRect/>
            </a:stretch>
          </p:blipFill>
          <p:spPr>
            <a:xfrm flipH="1">
              <a:off x="0" y="1719107"/>
              <a:ext cx="4953000" cy="1524000"/>
            </a:xfrm>
            <a:prstGeom prst="rect">
              <a:avLst/>
            </a:prstGeom>
            <a:noFill/>
            <a:ln w="9525">
              <a:noFill/>
            </a:ln>
          </p:spPr>
        </p:pic>
      </p:grpSp>
      <p:sp>
        <p:nvSpPr>
          <p:cNvPr id="31" name="任意多边形 30"/>
          <p:cNvSpPr/>
          <p:nvPr/>
        </p:nvSpPr>
        <p:spPr>
          <a:xfrm>
            <a:off x="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任意多边形 31"/>
          <p:cNvSpPr/>
          <p:nvPr/>
        </p:nvSpPr>
        <p:spPr>
          <a:xfrm flipH="1">
            <a:off x="845820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5" name="组合 34"/>
          <p:cNvGrpSpPr/>
          <p:nvPr/>
        </p:nvGrpSpPr>
        <p:grpSpPr>
          <a:xfrm flipV="1">
            <a:off x="0" y="4394961"/>
            <a:ext cx="9144000" cy="746540"/>
            <a:chOff x="0" y="3415537"/>
            <a:chExt cx="9144000" cy="686548"/>
          </a:xfrm>
          <a:solidFill>
            <a:schemeClr val="bg1">
              <a:lumMod val="95000"/>
            </a:schemeClr>
          </a:solidFill>
        </p:grpSpPr>
        <p:sp>
          <p:nvSpPr>
            <p:cNvPr id="33" name="任意多边形 32"/>
            <p:cNvSpPr/>
            <p:nvPr/>
          </p:nvSpPr>
          <p:spPr>
            <a:xfrm>
              <a:off x="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任意多边形 33"/>
            <p:cNvSpPr/>
            <p:nvPr/>
          </p:nvSpPr>
          <p:spPr>
            <a:xfrm flipH="1">
              <a:off x="845820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 name="椭圆 4"/>
          <p:cNvSpPr/>
          <p:nvPr/>
        </p:nvSpPr>
        <p:spPr>
          <a:xfrm>
            <a:off x="3644900" y="119063"/>
            <a:ext cx="1930400" cy="196373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41"/>
          <p:cNvGrpSpPr/>
          <p:nvPr/>
        </p:nvGrpSpPr>
        <p:grpSpPr>
          <a:xfrm>
            <a:off x="723900" y="1066800"/>
            <a:ext cx="2487613" cy="2011363"/>
            <a:chOff x="1103749" y="1727491"/>
            <a:chExt cx="3316286" cy="2681807"/>
          </a:xfrm>
        </p:grpSpPr>
        <p:sp>
          <p:nvSpPr>
            <p:cNvPr id="76" name="椭圆 46"/>
            <p:cNvSpPr/>
            <p:nvPr/>
          </p:nvSpPr>
          <p:spPr>
            <a:xfrm>
              <a:off x="1420989" y="1727491"/>
              <a:ext cx="2681807" cy="2681807"/>
            </a:xfrm>
            <a:prstGeom prst="ellipse">
              <a:avLst/>
            </a:prstGeom>
            <a:gradFill flip="none" rotWithShape="1">
              <a:gsLst>
                <a:gs pos="0">
                  <a:sysClr val="window" lastClr="FFFFFF">
                    <a:lumMod val="85000"/>
                  </a:sysClr>
                </a:gs>
                <a:gs pos="100000">
                  <a:sysClr val="window" lastClr="FFFFFF">
                    <a:alpha val="99000"/>
                  </a:sysClr>
                </a:gs>
              </a:gsLst>
              <a:path path="circle">
                <a:fillToRect t="100000" r="100000"/>
              </a:path>
              <a:tileRect l="-100000" b="-100000"/>
            </a:gradFill>
            <a:ln w="25400" cap="flat" cmpd="sng" algn="ctr">
              <a:noFill/>
              <a:prstDash val="solid"/>
            </a:ln>
            <a:effectLst>
              <a:outerShdw blurRad="241300" dist="152400" dir="8400000" algn="tr"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aphicFrame>
          <p:nvGraphicFramePr>
            <p:cNvPr id="50207" name="图表 47"/>
            <p:cNvGraphicFramePr/>
            <p:nvPr/>
          </p:nvGraphicFramePr>
          <p:xfrm>
            <a:off x="1036016" y="1693326"/>
            <a:ext cx="3451753" cy="2750136"/>
          </p:xfrm>
          <a:graphic>
            <a:graphicData uri="http://schemas.openxmlformats.org/presentationml/2006/ole">
              <mc:AlternateContent xmlns:mc="http://schemas.openxmlformats.org/markup-compatibility/2006">
                <mc:Choice xmlns:v="urn:schemas-microsoft-com:vml" Requires="v">
                  <p:oleObj spid="_x0000_s1152" r:id="rId4" imgW="2597150" imgH="2072640" progId="Excel.Chart.8">
                    <p:embed/>
                  </p:oleObj>
                </mc:Choice>
                <mc:Fallback>
                  <p:oleObj r:id="rId4" imgW="2597150" imgH="2072640" progId="Excel.Chart.8">
                    <p:embed/>
                    <p:pic>
                      <p:nvPicPr>
                        <p:cNvPr id="0" name="图片 3075"/>
                        <p:cNvPicPr/>
                        <p:nvPr/>
                      </p:nvPicPr>
                      <p:blipFill>
                        <a:blip r:embed="rId5"/>
                        <a:stretch>
                          <a:fillRect/>
                        </a:stretch>
                      </p:blipFill>
                      <p:spPr>
                        <a:xfrm>
                          <a:off x="1036016" y="1693326"/>
                          <a:ext cx="3451753" cy="2750136"/>
                        </a:xfrm>
                        <a:prstGeom prst="rect">
                          <a:avLst/>
                        </a:prstGeom>
                        <a:noFill/>
                        <a:ln w="38100">
                          <a:noFill/>
                          <a:miter/>
                        </a:ln>
                      </p:spPr>
                    </p:pic>
                  </p:oleObj>
                </mc:Fallback>
              </mc:AlternateContent>
            </a:graphicData>
          </a:graphic>
        </p:graphicFrame>
        <p:sp>
          <p:nvSpPr>
            <p:cNvPr id="78" name="文本框 48"/>
            <p:cNvSpPr txBox="1"/>
            <p:nvPr/>
          </p:nvSpPr>
          <p:spPr>
            <a:xfrm>
              <a:off x="1960862" y="2745604"/>
              <a:ext cx="1682480" cy="696380"/>
            </a:xfrm>
            <a:prstGeom prst="rect">
              <a:avLst/>
            </a:prstGeom>
            <a:noFill/>
          </p:spPr>
          <p:txBody>
            <a:bodyPr wrap="none">
              <a:spAutoFit/>
            </a:bodyPr>
            <a:lstStyle/>
            <a:p>
              <a:pPr marR="0" defTabSz="914400">
                <a:buClrTx/>
                <a:buSzTx/>
                <a:buFontTx/>
                <a:buNone/>
                <a:defRPr/>
              </a:pPr>
              <a:r>
                <a:rPr kumimoji="0" lang="zh-CN" altLang="en-US" sz="2800" kern="1200" cap="none" spc="0" normalizeH="0" baseline="0" noProof="0" dirty="0">
                  <a:solidFill>
                    <a:schemeClr val="accent5"/>
                  </a:solidFill>
                  <a:latin typeface="Impact" panose="020B0806030902050204"/>
                  <a:ea typeface="微软雅黑" panose="020B0503020204020204" pitchFamily="34" charset="-122"/>
                  <a:cs typeface="+mn-cs"/>
                </a:rPr>
                <a:t>顺序性</a:t>
              </a:r>
              <a:endParaRPr kumimoji="0" lang="zh-CN" altLang="en-US" sz="2800" kern="0" cap="none" spc="0" normalizeH="0" baseline="0" noProof="0" dirty="0">
                <a:solidFill>
                  <a:schemeClr val="accent5"/>
                </a:solidFill>
                <a:latin typeface="Impact" panose="020B0806030902050204"/>
                <a:ea typeface="微软雅黑" panose="020B0503020204020204" pitchFamily="34" charset="-122"/>
                <a:cs typeface="+mn-cs"/>
              </a:endParaRPr>
            </a:p>
          </p:txBody>
        </p:sp>
      </p:grpSp>
      <p:grpSp>
        <p:nvGrpSpPr>
          <p:cNvPr id="50179" name="组合 49"/>
          <p:cNvGrpSpPr/>
          <p:nvPr/>
        </p:nvGrpSpPr>
        <p:grpSpPr>
          <a:xfrm>
            <a:off x="3403600" y="1066800"/>
            <a:ext cx="2487613" cy="2011363"/>
            <a:chOff x="1103749" y="1727491"/>
            <a:chExt cx="3316286" cy="2681807"/>
          </a:xfrm>
        </p:grpSpPr>
        <p:sp>
          <p:nvSpPr>
            <p:cNvPr id="80" name="椭圆 51"/>
            <p:cNvSpPr/>
            <p:nvPr/>
          </p:nvSpPr>
          <p:spPr>
            <a:xfrm>
              <a:off x="1420989" y="1727491"/>
              <a:ext cx="2681807" cy="2681807"/>
            </a:xfrm>
            <a:prstGeom prst="ellipse">
              <a:avLst/>
            </a:prstGeom>
            <a:gradFill flip="none" rotWithShape="1">
              <a:gsLst>
                <a:gs pos="0">
                  <a:sysClr val="window" lastClr="FFFFFF">
                    <a:lumMod val="85000"/>
                  </a:sysClr>
                </a:gs>
                <a:gs pos="100000">
                  <a:sysClr val="window" lastClr="FFFFFF">
                    <a:alpha val="99000"/>
                  </a:sysClr>
                </a:gs>
              </a:gsLst>
              <a:path path="circle">
                <a:fillToRect t="100000" r="100000"/>
              </a:path>
              <a:tileRect l="-100000" b="-100000"/>
            </a:gradFill>
            <a:ln w="25400" cap="flat" cmpd="sng" algn="ctr">
              <a:noFill/>
              <a:prstDash val="solid"/>
            </a:ln>
            <a:effectLst>
              <a:outerShdw blurRad="241300" dist="152400" dir="8400000" algn="tr"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aphicFrame>
          <p:nvGraphicFramePr>
            <p:cNvPr id="50202" name="图表 52"/>
            <p:cNvGraphicFramePr/>
            <p:nvPr/>
          </p:nvGraphicFramePr>
          <p:xfrm>
            <a:off x="1036016" y="1693326"/>
            <a:ext cx="3451753" cy="2750136"/>
          </p:xfrm>
          <a:graphic>
            <a:graphicData uri="http://schemas.openxmlformats.org/presentationml/2006/ole">
              <mc:AlternateContent xmlns:mc="http://schemas.openxmlformats.org/markup-compatibility/2006">
                <mc:Choice xmlns:v="urn:schemas-microsoft-com:vml" Requires="v">
                  <p:oleObj spid="_x0000_s1153" r:id="rId6" imgW="2597150" imgH="2072640" progId="Excel.Chart.8">
                    <p:embed/>
                  </p:oleObj>
                </mc:Choice>
                <mc:Fallback>
                  <p:oleObj r:id="rId6" imgW="2597150" imgH="2072640" progId="Excel.Chart.8">
                    <p:embed/>
                    <p:pic>
                      <p:nvPicPr>
                        <p:cNvPr id="0" name="图片 3076"/>
                        <p:cNvPicPr/>
                        <p:nvPr/>
                      </p:nvPicPr>
                      <p:blipFill>
                        <a:blip r:embed="rId5"/>
                        <a:stretch>
                          <a:fillRect/>
                        </a:stretch>
                      </p:blipFill>
                      <p:spPr>
                        <a:xfrm>
                          <a:off x="1036016" y="1693326"/>
                          <a:ext cx="3451753" cy="2750136"/>
                        </a:xfrm>
                        <a:prstGeom prst="rect">
                          <a:avLst/>
                        </a:prstGeom>
                        <a:noFill/>
                        <a:ln w="38100">
                          <a:noFill/>
                          <a:miter/>
                        </a:ln>
                      </p:spPr>
                    </p:pic>
                  </p:oleObj>
                </mc:Fallback>
              </mc:AlternateContent>
            </a:graphicData>
          </a:graphic>
        </p:graphicFrame>
        <p:sp>
          <p:nvSpPr>
            <p:cNvPr id="82" name="文本框 53"/>
            <p:cNvSpPr txBox="1"/>
            <p:nvPr/>
          </p:nvSpPr>
          <p:spPr>
            <a:xfrm>
              <a:off x="2020120" y="2720205"/>
              <a:ext cx="1682480" cy="696380"/>
            </a:xfrm>
            <a:prstGeom prst="rect">
              <a:avLst/>
            </a:prstGeom>
            <a:noFill/>
          </p:spPr>
          <p:txBody>
            <a:bodyPr wrap="none">
              <a:spAutoFit/>
            </a:bodyPr>
            <a:lstStyle/>
            <a:p>
              <a:pPr marR="0" defTabSz="914400">
                <a:buClrTx/>
                <a:buSzTx/>
                <a:buFontTx/>
                <a:buNone/>
                <a:defRPr/>
              </a:pPr>
              <a:r>
                <a:rPr kumimoji="0" lang="zh-CN" altLang="en-US" sz="2800" kern="0" cap="none" spc="0" normalizeH="0" baseline="0" noProof="0" dirty="0">
                  <a:solidFill>
                    <a:schemeClr val="accent5"/>
                  </a:solidFill>
                  <a:latin typeface="Impact" panose="020B0806030902050204"/>
                  <a:ea typeface="微软雅黑" panose="020B0503020204020204" pitchFamily="34" charset="-122"/>
                  <a:cs typeface="+mn-cs"/>
                </a:rPr>
                <a:t>封闭性</a:t>
              </a:r>
            </a:p>
          </p:txBody>
        </p:sp>
      </p:grpSp>
      <p:grpSp>
        <p:nvGrpSpPr>
          <p:cNvPr id="50180" name="组合 54"/>
          <p:cNvGrpSpPr/>
          <p:nvPr/>
        </p:nvGrpSpPr>
        <p:grpSpPr>
          <a:xfrm>
            <a:off x="6075363" y="1066800"/>
            <a:ext cx="2487612" cy="2011363"/>
            <a:chOff x="1103749" y="1727491"/>
            <a:chExt cx="3316286" cy="2681807"/>
          </a:xfrm>
        </p:grpSpPr>
        <p:sp>
          <p:nvSpPr>
            <p:cNvPr id="84" name="椭圆 55"/>
            <p:cNvSpPr/>
            <p:nvPr/>
          </p:nvSpPr>
          <p:spPr>
            <a:xfrm>
              <a:off x="1420989" y="1727491"/>
              <a:ext cx="2681807" cy="2681807"/>
            </a:xfrm>
            <a:prstGeom prst="ellipse">
              <a:avLst/>
            </a:prstGeom>
            <a:gradFill flip="none" rotWithShape="1">
              <a:gsLst>
                <a:gs pos="0">
                  <a:sysClr val="window" lastClr="FFFFFF">
                    <a:lumMod val="85000"/>
                  </a:sysClr>
                </a:gs>
                <a:gs pos="100000">
                  <a:sysClr val="window" lastClr="FFFFFF">
                    <a:alpha val="99000"/>
                  </a:sysClr>
                </a:gs>
              </a:gsLst>
              <a:path path="circle">
                <a:fillToRect t="100000" r="100000"/>
              </a:path>
              <a:tileRect l="-100000" b="-100000"/>
            </a:gradFill>
            <a:ln w="25400" cap="flat" cmpd="sng" algn="ctr">
              <a:noFill/>
              <a:prstDash val="solid"/>
            </a:ln>
            <a:effectLst>
              <a:outerShdw blurRad="241300" dist="152400" dir="8400000" algn="tr"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aphicFrame>
          <p:nvGraphicFramePr>
            <p:cNvPr id="50197" name="图表 56"/>
            <p:cNvGraphicFramePr/>
            <p:nvPr/>
          </p:nvGraphicFramePr>
          <p:xfrm>
            <a:off x="1036016" y="1693326"/>
            <a:ext cx="3451753" cy="2750136"/>
          </p:xfrm>
          <a:graphic>
            <a:graphicData uri="http://schemas.openxmlformats.org/presentationml/2006/ole">
              <mc:AlternateContent xmlns:mc="http://schemas.openxmlformats.org/markup-compatibility/2006">
                <mc:Choice xmlns:v="urn:schemas-microsoft-com:vml" Requires="v">
                  <p:oleObj spid="_x0000_s1154" r:id="rId7" imgW="2597150" imgH="2072640" progId="Excel.Chart.8">
                    <p:embed/>
                  </p:oleObj>
                </mc:Choice>
                <mc:Fallback>
                  <p:oleObj r:id="rId7" imgW="2597150" imgH="2072640" progId="Excel.Chart.8">
                    <p:embed/>
                    <p:pic>
                      <p:nvPicPr>
                        <p:cNvPr id="0" name="图片 3077"/>
                        <p:cNvPicPr/>
                        <p:nvPr/>
                      </p:nvPicPr>
                      <p:blipFill>
                        <a:blip r:embed="rId5"/>
                        <a:stretch>
                          <a:fillRect/>
                        </a:stretch>
                      </p:blipFill>
                      <p:spPr>
                        <a:xfrm>
                          <a:off x="1036016" y="1693326"/>
                          <a:ext cx="3451753" cy="2750136"/>
                        </a:xfrm>
                        <a:prstGeom prst="rect">
                          <a:avLst/>
                        </a:prstGeom>
                        <a:noFill/>
                        <a:ln w="38100">
                          <a:noFill/>
                          <a:miter/>
                        </a:ln>
                      </p:spPr>
                    </p:pic>
                  </p:oleObj>
                </mc:Fallback>
              </mc:AlternateContent>
            </a:graphicData>
          </a:graphic>
        </p:graphicFrame>
        <p:sp>
          <p:nvSpPr>
            <p:cNvPr id="86" name="文本框 57"/>
            <p:cNvSpPr txBox="1"/>
            <p:nvPr/>
          </p:nvSpPr>
          <p:spPr>
            <a:xfrm>
              <a:off x="1681506" y="2720205"/>
              <a:ext cx="2160772" cy="696380"/>
            </a:xfrm>
            <a:prstGeom prst="rect">
              <a:avLst/>
            </a:prstGeom>
            <a:noFill/>
          </p:spPr>
          <p:txBody>
            <a:bodyPr wrap="none">
              <a:spAutoFit/>
            </a:bodyPr>
            <a:lstStyle/>
            <a:p>
              <a:pPr marR="0" defTabSz="914400">
                <a:buClrTx/>
                <a:buSzTx/>
                <a:buFontTx/>
                <a:buNone/>
                <a:defRPr/>
              </a:pPr>
              <a:r>
                <a:rPr kumimoji="0" lang="zh-CN" altLang="en-US" sz="2800" kern="0" cap="none" spc="0" normalizeH="0" baseline="0" noProof="0" dirty="0">
                  <a:solidFill>
                    <a:schemeClr val="accent5"/>
                  </a:solidFill>
                  <a:latin typeface="Impact" panose="020B0806030902050204"/>
                  <a:ea typeface="微软雅黑" panose="020B0503020204020204" pitchFamily="34" charset="-122"/>
                  <a:cs typeface="+mn-cs"/>
                </a:rPr>
                <a:t>可再现性</a:t>
              </a:r>
            </a:p>
          </p:txBody>
        </p:sp>
      </p:grpSp>
      <p:grpSp>
        <p:nvGrpSpPr>
          <p:cNvPr id="50181" name="Group 86"/>
          <p:cNvGrpSpPr/>
          <p:nvPr/>
        </p:nvGrpSpPr>
        <p:grpSpPr>
          <a:xfrm>
            <a:off x="817563" y="3538538"/>
            <a:ext cx="2462212" cy="874712"/>
            <a:chOff x="138498" y="3002145"/>
            <a:chExt cx="2461827" cy="874307"/>
          </a:xfrm>
        </p:grpSpPr>
        <p:sp>
          <p:nvSpPr>
            <p:cNvPr id="88" name="椭圆 10"/>
            <p:cNvSpPr/>
            <p:nvPr/>
          </p:nvSpPr>
          <p:spPr>
            <a:xfrm>
              <a:off x="138498" y="3248093"/>
              <a:ext cx="349195" cy="3506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92" name="文本框 11"/>
            <p:cNvSpPr txBox="1"/>
            <p:nvPr/>
          </p:nvSpPr>
          <p:spPr>
            <a:xfrm>
              <a:off x="477437" y="3002145"/>
              <a:ext cx="723275" cy="307777"/>
            </a:xfrm>
            <a:prstGeom prst="rect">
              <a:avLst/>
            </a:prstGeom>
            <a:noFill/>
            <a:ln w="9525">
              <a:noFill/>
            </a:ln>
          </p:spPr>
          <p:txBody>
            <a:bodyPr wrap="none">
              <a:spAutoFit/>
            </a:bodyPr>
            <a:lstStyle/>
            <a:p>
              <a:r>
                <a:rPr lang="zh-CN" altLang="en-US" sz="1400" b="1" dirty="0">
                  <a:solidFill>
                    <a:srgbClr val="FF0000"/>
                  </a:solidFill>
                  <a:latin typeface="微软雅黑" panose="020B0503020204020204" pitchFamily="34" charset="-122"/>
                </a:rPr>
                <a:t>顺序性</a:t>
              </a:r>
              <a:endParaRPr lang="en-US" altLang="zh-CN" sz="1400" b="1" dirty="0">
                <a:solidFill>
                  <a:srgbClr val="FF0000"/>
                </a:solidFill>
                <a:latin typeface="微软雅黑" panose="020B0503020204020204" pitchFamily="34" charset="-122"/>
              </a:endParaRPr>
            </a:p>
          </p:txBody>
        </p:sp>
        <p:sp>
          <p:nvSpPr>
            <p:cNvPr id="50193" name="矩形 9"/>
            <p:cNvSpPr/>
            <p:nvPr/>
          </p:nvSpPr>
          <p:spPr>
            <a:xfrm>
              <a:off x="484797" y="3271159"/>
              <a:ext cx="2115528" cy="605293"/>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指处理机严格地按照程序所规定的顺序执行，即每一操作必须在下一个操作开始之前结束。</a:t>
              </a:r>
            </a:p>
          </p:txBody>
        </p:sp>
      </p:grpSp>
      <p:grpSp>
        <p:nvGrpSpPr>
          <p:cNvPr id="50182" name="Group 90"/>
          <p:cNvGrpSpPr/>
          <p:nvPr/>
        </p:nvGrpSpPr>
        <p:grpSpPr>
          <a:xfrm>
            <a:off x="3433763" y="3538538"/>
            <a:ext cx="2460625" cy="1225550"/>
            <a:chOff x="138498" y="3002145"/>
            <a:chExt cx="2461827" cy="1225172"/>
          </a:xfrm>
        </p:grpSpPr>
        <p:sp>
          <p:nvSpPr>
            <p:cNvPr id="92" name="椭圆 10"/>
            <p:cNvSpPr/>
            <p:nvPr/>
          </p:nvSpPr>
          <p:spPr>
            <a:xfrm>
              <a:off x="138498" y="3248131"/>
              <a:ext cx="349421" cy="3507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89" name="文本框 11"/>
            <p:cNvSpPr txBox="1"/>
            <p:nvPr/>
          </p:nvSpPr>
          <p:spPr>
            <a:xfrm>
              <a:off x="477437" y="3002145"/>
              <a:ext cx="723275" cy="307777"/>
            </a:xfrm>
            <a:prstGeom prst="rect">
              <a:avLst/>
            </a:prstGeom>
            <a:noFill/>
            <a:ln w="9525">
              <a:noFill/>
            </a:ln>
          </p:spPr>
          <p:txBody>
            <a:bodyPr wrap="none">
              <a:spAutoFit/>
            </a:bodyPr>
            <a:lstStyle/>
            <a:p>
              <a:r>
                <a:rPr lang="zh-CN" altLang="en-US" sz="1400" b="1" dirty="0">
                  <a:solidFill>
                    <a:srgbClr val="FF0000"/>
                  </a:solidFill>
                  <a:latin typeface="微软雅黑" panose="020B0503020204020204" pitchFamily="34" charset="-122"/>
                </a:rPr>
                <a:t>封闭性</a:t>
              </a:r>
              <a:endParaRPr lang="en-US" altLang="zh-CN" sz="1400" b="1" dirty="0">
                <a:solidFill>
                  <a:srgbClr val="FF0000"/>
                </a:solidFill>
                <a:latin typeface="微软雅黑" panose="020B0503020204020204" pitchFamily="34" charset="-122"/>
              </a:endParaRPr>
            </a:p>
          </p:txBody>
        </p:sp>
        <p:sp>
          <p:nvSpPr>
            <p:cNvPr id="50190" name="矩形 9"/>
            <p:cNvSpPr/>
            <p:nvPr/>
          </p:nvSpPr>
          <p:spPr>
            <a:xfrm>
              <a:off x="484797" y="3271159"/>
              <a:ext cx="2115528" cy="956158"/>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指程序在封闭的环境下运行，即程序运行时独占全机资源，资源的状态</a:t>
              </a:r>
              <a:r>
                <a:rPr lang="en-US" altLang="zh-CN" sz="1000" dirty="0">
                  <a:latin typeface="微软雅黑" panose="020B0503020204020204" pitchFamily="34" charset="-122"/>
                </a:rPr>
                <a:t>(</a:t>
              </a:r>
              <a:r>
                <a:rPr lang="zh-CN" altLang="en-US" sz="1000" dirty="0">
                  <a:latin typeface="微软雅黑" panose="020B0503020204020204" pitchFamily="34" charset="-122"/>
                </a:rPr>
                <a:t>除初始状态外</a:t>
              </a:r>
              <a:r>
                <a:rPr lang="en-US" altLang="zh-CN" sz="1000" dirty="0">
                  <a:latin typeface="微软雅黑" panose="020B0503020204020204" pitchFamily="34" charset="-122"/>
                </a:rPr>
                <a:t>)</a:t>
              </a:r>
              <a:r>
                <a:rPr lang="zh-CN" altLang="en-US" sz="1000" dirty="0">
                  <a:latin typeface="微软雅黑" panose="020B0503020204020204" pitchFamily="34" charset="-122"/>
                </a:rPr>
                <a:t>只有本程序才能改变它，程序一旦开始执行，其执行结果不受外界因素影响。</a:t>
              </a:r>
            </a:p>
          </p:txBody>
        </p:sp>
      </p:grpSp>
      <p:grpSp>
        <p:nvGrpSpPr>
          <p:cNvPr id="50183" name="Group 94"/>
          <p:cNvGrpSpPr/>
          <p:nvPr/>
        </p:nvGrpSpPr>
        <p:grpSpPr>
          <a:xfrm>
            <a:off x="6037263" y="3538538"/>
            <a:ext cx="2954337" cy="1401762"/>
            <a:chOff x="138498" y="3002145"/>
            <a:chExt cx="2954505" cy="1400605"/>
          </a:xfrm>
        </p:grpSpPr>
        <p:sp>
          <p:nvSpPr>
            <p:cNvPr id="96" name="椭圆 10"/>
            <p:cNvSpPr/>
            <p:nvPr/>
          </p:nvSpPr>
          <p:spPr>
            <a:xfrm>
              <a:off x="138498" y="3248004"/>
              <a:ext cx="349270" cy="3505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86" name="文本框 11"/>
            <p:cNvSpPr txBox="1"/>
            <p:nvPr/>
          </p:nvSpPr>
          <p:spPr>
            <a:xfrm>
              <a:off x="477437" y="3002145"/>
              <a:ext cx="902811" cy="307777"/>
            </a:xfrm>
            <a:prstGeom prst="rect">
              <a:avLst/>
            </a:prstGeom>
            <a:noFill/>
            <a:ln w="9525">
              <a:noFill/>
            </a:ln>
          </p:spPr>
          <p:txBody>
            <a:bodyPr wrap="none">
              <a:spAutoFit/>
            </a:bodyPr>
            <a:lstStyle/>
            <a:p>
              <a:r>
                <a:rPr lang="zh-CN" altLang="en-US" sz="1400" b="1" dirty="0">
                  <a:solidFill>
                    <a:srgbClr val="FF0000"/>
                  </a:solidFill>
                  <a:latin typeface="微软雅黑" panose="020B0503020204020204" pitchFamily="34" charset="-122"/>
                </a:rPr>
                <a:t>可再现性</a:t>
              </a:r>
              <a:endParaRPr lang="en-US" altLang="zh-CN" sz="1400" b="1" dirty="0">
                <a:solidFill>
                  <a:srgbClr val="FF0000"/>
                </a:solidFill>
                <a:latin typeface="微软雅黑" panose="020B0503020204020204" pitchFamily="34" charset="-122"/>
              </a:endParaRPr>
            </a:p>
          </p:txBody>
        </p:sp>
        <p:sp>
          <p:nvSpPr>
            <p:cNvPr id="50187" name="矩形 9"/>
            <p:cNvSpPr/>
            <p:nvPr/>
          </p:nvSpPr>
          <p:spPr>
            <a:xfrm>
              <a:off x="484796" y="3271159"/>
              <a:ext cx="2608207" cy="113159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只要程序执行时的环境和初始条件相同，当程序重复执行时，不论它是从头到尾不停顿地执行，还是“停停走走”地执行，都可获得相同的结果。程序顺序执行时的这种特性，为程序员检测和校正程序的错误带来了很大的方便。</a:t>
              </a:r>
            </a:p>
          </p:txBody>
        </p:sp>
      </p:grpSp>
      <p:sp>
        <p:nvSpPr>
          <p:cNvPr id="28"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程序顺序执行：特征</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7663" y="1365250"/>
            <a:ext cx="2776538" cy="3257550"/>
          </a:xfrm>
          <a:prstGeom prst="rect">
            <a:avLst/>
          </a:prstGeom>
          <a:solidFill>
            <a:schemeClr val="accent3"/>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68595" tIns="34297" rIns="68595" bIns="34297"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AutoShape 12"/>
          <p:cNvSpPr>
            <a:spLocks noChangeArrowheads="1"/>
          </p:cNvSpPr>
          <p:nvPr/>
        </p:nvSpPr>
        <p:spPr bwMode="auto">
          <a:xfrm>
            <a:off x="381000" y="1069975"/>
            <a:ext cx="2776538" cy="592138"/>
          </a:xfrm>
          <a:prstGeom prst="homePlate">
            <a:avLst>
              <a:gd name="adj" fmla="val 63872"/>
            </a:avLst>
          </a:prstGeom>
          <a:solidFill>
            <a:schemeClr val="accent5"/>
          </a:solidFill>
          <a:ln w="9525">
            <a:noFill/>
            <a:miter lim="800000"/>
          </a:ln>
        </p:spPr>
        <p:txBody>
          <a:bodyPr wrap="none" lIns="68595" tIns="34297" rIns="68595" bIns="34297"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顺序</a:t>
            </a:r>
          </a:p>
        </p:txBody>
      </p:sp>
      <p:sp>
        <p:nvSpPr>
          <p:cNvPr id="52228" name="TextBox 5"/>
          <p:cNvSpPr txBox="1"/>
          <p:nvPr/>
        </p:nvSpPr>
        <p:spPr>
          <a:xfrm>
            <a:off x="457200" y="1733550"/>
            <a:ext cx="2482850" cy="3070225"/>
          </a:xfrm>
          <a:prstGeom prst="rect">
            <a:avLst/>
          </a:prstGeom>
          <a:noFill/>
          <a:ln w="9525">
            <a:noFill/>
          </a:ln>
        </p:spPr>
        <p:txBody>
          <a:bodyPr lIns="68595" tIns="34297" rIns="68595" bIns="34297">
            <a:spAutoFit/>
          </a:bodyPr>
          <a:lstStyle/>
          <a:p>
            <a:pPr algn="just">
              <a:lnSpc>
                <a:spcPct val="114000"/>
              </a:lnSpc>
            </a:pPr>
            <a:r>
              <a:rPr lang="zh-CN" altLang="en-US" sz="1600" dirty="0">
                <a:solidFill>
                  <a:schemeClr val="bg1"/>
                </a:solidFill>
                <a:latin typeface="微软雅黑" panose="020B0503020204020204" pitchFamily="34" charset="-122"/>
              </a:rPr>
              <a:t>输入程序、计算程序和打印程序三者之间，存在着</a:t>
            </a:r>
            <a:r>
              <a:rPr lang="en-US" altLang="zh-CN" sz="1600" dirty="0">
                <a:solidFill>
                  <a:schemeClr val="bg1"/>
                </a:solidFill>
                <a:latin typeface="微软雅黑" panose="020B0503020204020204" pitchFamily="34" charset="-122"/>
              </a:rPr>
              <a:t>Ii→Ci→Pi</a:t>
            </a:r>
            <a:r>
              <a:rPr lang="zh-CN" altLang="en-US" sz="1600" dirty="0">
                <a:solidFill>
                  <a:schemeClr val="bg1"/>
                </a:solidFill>
                <a:latin typeface="微软雅黑" panose="020B0503020204020204" pitchFamily="34" charset="-122"/>
              </a:rPr>
              <a:t>这样的前趋关系，以至对一个作业的输入、计算和打印三个程序段必须顺序执行。但若是对一批作业进行处理时，每道作业的输入、计算和打印程序段的执行情况如图所示。</a:t>
            </a:r>
            <a:endParaRPr lang="en-US" altLang="zh-CN" sz="1600" dirty="0">
              <a:solidFill>
                <a:schemeClr val="bg1"/>
              </a:solidFill>
              <a:latin typeface="微软雅黑" panose="020B0503020204020204" pitchFamily="34" charset="-122"/>
            </a:endParaRPr>
          </a:p>
          <a:p>
            <a:pPr algn="just">
              <a:lnSpc>
                <a:spcPct val="114000"/>
              </a:lnSpc>
            </a:pPr>
            <a:endParaRPr lang="en-US" altLang="zh-CN" sz="1200" dirty="0">
              <a:solidFill>
                <a:schemeClr val="bg1"/>
              </a:solidFill>
              <a:latin typeface="微软雅黑" panose="020B0503020204020204" pitchFamily="34" charset="-122"/>
            </a:endParaRPr>
          </a:p>
        </p:txBody>
      </p:sp>
      <p:sp>
        <p:nvSpPr>
          <p:cNvPr id="7" name="矩形 6"/>
          <p:cNvSpPr/>
          <p:nvPr/>
        </p:nvSpPr>
        <p:spPr>
          <a:xfrm>
            <a:off x="5986463" y="1365250"/>
            <a:ext cx="2776538" cy="3257550"/>
          </a:xfrm>
          <a:prstGeom prst="rect">
            <a:avLst/>
          </a:prstGeom>
          <a:solidFill>
            <a:schemeClr val="accent3"/>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68595" tIns="34297" rIns="68595" bIns="34297"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AutoShape 12"/>
          <p:cNvSpPr>
            <a:spLocks noChangeArrowheads="1"/>
          </p:cNvSpPr>
          <p:nvPr/>
        </p:nvSpPr>
        <p:spPr bwMode="auto">
          <a:xfrm flipH="1">
            <a:off x="5986463" y="1069975"/>
            <a:ext cx="2776538" cy="592138"/>
          </a:xfrm>
          <a:prstGeom prst="homePlate">
            <a:avLst>
              <a:gd name="adj" fmla="val 63872"/>
            </a:avLst>
          </a:prstGeom>
          <a:solidFill>
            <a:schemeClr val="accent5"/>
          </a:solidFill>
          <a:ln w="9525">
            <a:noFill/>
            <a:miter lim="800000"/>
          </a:ln>
        </p:spPr>
        <p:txBody>
          <a:bodyPr wrap="none" lIns="68595" tIns="34297" rIns="68595" bIns="34297"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并发</a:t>
            </a:r>
          </a:p>
        </p:txBody>
      </p:sp>
      <p:sp>
        <p:nvSpPr>
          <p:cNvPr id="52231" name="TextBox 8"/>
          <p:cNvSpPr txBox="1"/>
          <p:nvPr/>
        </p:nvSpPr>
        <p:spPr>
          <a:xfrm>
            <a:off x="6172200" y="1868488"/>
            <a:ext cx="2439988" cy="2509837"/>
          </a:xfrm>
          <a:prstGeom prst="rect">
            <a:avLst/>
          </a:prstGeom>
          <a:noFill/>
          <a:ln w="9525">
            <a:noFill/>
          </a:ln>
        </p:spPr>
        <p:txBody>
          <a:bodyPr lIns="68595" tIns="34297" rIns="68595" bIns="34297">
            <a:spAutoFit/>
          </a:bodyPr>
          <a:lstStyle/>
          <a:p>
            <a:pPr algn="just">
              <a:lnSpc>
                <a:spcPct val="114000"/>
              </a:lnSpc>
            </a:pPr>
            <a:r>
              <a:rPr lang="zh-CN" altLang="en-US" sz="1600" dirty="0">
                <a:solidFill>
                  <a:schemeClr val="bg1"/>
                </a:solidFill>
                <a:latin typeface="微软雅黑" panose="020B0503020204020204" pitchFamily="34" charset="-122"/>
              </a:rPr>
              <a:t>通过图可以发现，存在前趋关系</a:t>
            </a:r>
            <a:r>
              <a:rPr lang="en-US" altLang="zh-CN" sz="1600" dirty="0">
                <a:solidFill>
                  <a:schemeClr val="bg1"/>
                </a:solidFill>
                <a:latin typeface="微软雅黑" panose="020B0503020204020204" pitchFamily="34" charset="-122"/>
              </a:rPr>
              <a:t>Ii→Ci</a:t>
            </a: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Ii→Ii+1</a:t>
            </a: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Ci→Pi</a:t>
            </a: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Ci→Ci+1</a:t>
            </a: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Pi→Pi+1</a:t>
            </a:r>
            <a:r>
              <a:rPr lang="zh-CN" altLang="en-US" sz="1600" dirty="0">
                <a:solidFill>
                  <a:schemeClr val="bg1"/>
                </a:solidFill>
                <a:latin typeface="微软雅黑" panose="020B0503020204020204" pitchFamily="34" charset="-122"/>
              </a:rPr>
              <a:t>，而</a:t>
            </a:r>
            <a:r>
              <a:rPr lang="en-US" altLang="zh-CN" sz="1600" dirty="0">
                <a:solidFill>
                  <a:schemeClr val="bg1"/>
                </a:solidFill>
                <a:latin typeface="微软雅黑" panose="020B0503020204020204" pitchFamily="34" charset="-122"/>
              </a:rPr>
              <a:t>Ii+1</a:t>
            </a:r>
            <a:r>
              <a:rPr lang="zh-CN" altLang="en-US" sz="1600" dirty="0">
                <a:solidFill>
                  <a:schemeClr val="bg1"/>
                </a:solidFill>
                <a:latin typeface="微软雅黑" panose="020B0503020204020204" pitchFamily="34" charset="-122"/>
              </a:rPr>
              <a:t>和</a:t>
            </a:r>
            <a:r>
              <a:rPr lang="en-US" altLang="zh-CN" sz="1600" dirty="0">
                <a:solidFill>
                  <a:schemeClr val="bg1"/>
                </a:solidFill>
                <a:latin typeface="微软雅黑" panose="020B0503020204020204" pitchFamily="34" charset="-122"/>
              </a:rPr>
              <a:t>Ci</a:t>
            </a:r>
            <a:r>
              <a:rPr lang="zh-CN" altLang="en-US" sz="1600" dirty="0">
                <a:solidFill>
                  <a:schemeClr val="bg1"/>
                </a:solidFill>
                <a:latin typeface="微软雅黑" panose="020B0503020204020204" pitchFamily="34" charset="-122"/>
              </a:rPr>
              <a:t>及</a:t>
            </a:r>
            <a:r>
              <a:rPr lang="en-US" altLang="zh-CN" sz="1600" dirty="0">
                <a:solidFill>
                  <a:schemeClr val="bg1"/>
                </a:solidFill>
                <a:latin typeface="微软雅黑" panose="020B0503020204020204" pitchFamily="34" charset="-122"/>
              </a:rPr>
              <a:t>Pi-1</a:t>
            </a:r>
            <a:r>
              <a:rPr lang="zh-CN" altLang="en-US" sz="1600" dirty="0">
                <a:solidFill>
                  <a:schemeClr val="bg1"/>
                </a:solidFill>
                <a:latin typeface="微软雅黑" panose="020B0503020204020204" pitchFamily="34" charset="-122"/>
              </a:rPr>
              <a:t>是重叠的，即在</a:t>
            </a:r>
            <a:r>
              <a:rPr lang="en-US" altLang="zh-CN" sz="1600" dirty="0">
                <a:solidFill>
                  <a:schemeClr val="bg1"/>
                </a:solidFill>
                <a:latin typeface="微软雅黑" panose="020B0503020204020204" pitchFamily="34" charset="-122"/>
              </a:rPr>
              <a:t>Pi-1</a:t>
            </a:r>
            <a:r>
              <a:rPr lang="zh-CN" altLang="en-US" sz="1600" dirty="0">
                <a:solidFill>
                  <a:schemeClr val="bg1"/>
                </a:solidFill>
                <a:latin typeface="微软雅黑" panose="020B0503020204020204" pitchFamily="34" charset="-122"/>
              </a:rPr>
              <a:t>和</a:t>
            </a:r>
            <a:r>
              <a:rPr lang="en-US" altLang="zh-CN" sz="1600" dirty="0">
                <a:solidFill>
                  <a:schemeClr val="bg1"/>
                </a:solidFill>
                <a:latin typeface="微软雅黑" panose="020B0503020204020204" pitchFamily="34" charset="-122"/>
              </a:rPr>
              <a:t>Ci</a:t>
            </a:r>
            <a:r>
              <a:rPr lang="zh-CN" altLang="en-US" sz="1600" dirty="0">
                <a:solidFill>
                  <a:schemeClr val="bg1"/>
                </a:solidFill>
                <a:latin typeface="微软雅黑" panose="020B0503020204020204" pitchFamily="34" charset="-122"/>
              </a:rPr>
              <a:t>以及</a:t>
            </a:r>
            <a:r>
              <a:rPr lang="en-US" altLang="zh-CN" sz="1600" dirty="0">
                <a:solidFill>
                  <a:schemeClr val="bg1"/>
                </a:solidFill>
                <a:latin typeface="微软雅黑" panose="020B0503020204020204" pitchFamily="34" charset="-122"/>
              </a:rPr>
              <a:t>Ii+1</a:t>
            </a:r>
            <a:r>
              <a:rPr lang="zh-CN" altLang="en-US" sz="1600" dirty="0">
                <a:solidFill>
                  <a:schemeClr val="bg1"/>
                </a:solidFill>
                <a:latin typeface="微软雅黑" panose="020B0503020204020204" pitchFamily="34" charset="-122"/>
              </a:rPr>
              <a:t>之间，不存在前趋关系，可以并发执行。</a:t>
            </a:r>
            <a:br>
              <a:rPr lang="zh-CN" altLang="en-US" sz="1200" dirty="0">
                <a:solidFill>
                  <a:schemeClr val="bg1"/>
                </a:solidFill>
                <a:latin typeface="微软雅黑" panose="020B0503020204020204" pitchFamily="34" charset="-122"/>
              </a:rPr>
            </a:br>
            <a:endParaRPr lang="en-US" altLang="zh-CN" sz="1200" dirty="0">
              <a:solidFill>
                <a:schemeClr val="bg1"/>
              </a:solidFill>
              <a:latin typeface="微软雅黑" panose="020B0503020204020204" pitchFamily="34" charset="-122"/>
            </a:endParaRPr>
          </a:p>
        </p:txBody>
      </p:sp>
      <p:sp>
        <p:nvSpPr>
          <p:cNvPr id="13"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程序的并发执行</a:t>
            </a:r>
          </a:p>
        </p:txBody>
      </p:sp>
      <p:sp>
        <p:nvSpPr>
          <p:cNvPr id="52234" name="文本框 1"/>
          <p:cNvSpPr txBox="1"/>
          <p:nvPr/>
        </p:nvSpPr>
        <p:spPr>
          <a:xfrm>
            <a:off x="3297238" y="3706154"/>
            <a:ext cx="2471737" cy="338138"/>
          </a:xfrm>
          <a:prstGeom prst="rect">
            <a:avLst/>
          </a:prstGeom>
          <a:noFill/>
          <a:ln w="9525">
            <a:noFill/>
          </a:ln>
        </p:spPr>
        <p:txBody>
          <a:bodyPr>
            <a:spAutoFit/>
          </a:bodyPr>
          <a:lstStyle/>
          <a:p>
            <a:r>
              <a:rPr lang="zh-CN" altLang="en-US" sz="1600" dirty="0">
                <a:latin typeface="微软雅黑" panose="020B0503020204020204" pitchFamily="34" charset="-122"/>
              </a:rPr>
              <a:t>程序</a:t>
            </a:r>
            <a:r>
              <a:rPr lang="zh-CN" altLang="en-US" sz="1600" b="1" dirty="0">
                <a:solidFill>
                  <a:srgbClr val="FF0000"/>
                </a:solidFill>
                <a:latin typeface="微软雅黑" panose="020B0503020204020204" pitchFamily="34" charset="-122"/>
              </a:rPr>
              <a:t>并发</a:t>
            </a:r>
            <a:r>
              <a:rPr lang="zh-CN" altLang="en-US" sz="1600" dirty="0">
                <a:latin typeface="微软雅黑" panose="020B0503020204020204" pitchFamily="34" charset="-122"/>
              </a:rPr>
              <a:t>执行时的前趋图</a:t>
            </a:r>
          </a:p>
        </p:txBody>
      </p:sp>
      <p:pic>
        <p:nvPicPr>
          <p:cNvPr id="2" name="Picture 56">
            <a:extLst>
              <a:ext uri="{FF2B5EF4-FFF2-40B4-BE49-F238E27FC236}">
                <a16:creationId xmlns:a16="http://schemas.microsoft.com/office/drawing/2014/main" id="{092BFE9A-60F6-575B-95CF-A8945C1E3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661" y="1865829"/>
            <a:ext cx="3263539" cy="112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圆角 9">
            <a:extLst>
              <a:ext uri="{FF2B5EF4-FFF2-40B4-BE49-F238E27FC236}">
                <a16:creationId xmlns:a16="http://schemas.microsoft.com/office/drawing/2014/main" id="{BF108C24-28D4-B51A-0BBE-D8D1F37968C1}"/>
              </a:ext>
            </a:extLst>
          </p:cNvPr>
          <p:cNvSpPr/>
          <p:nvPr/>
        </p:nvSpPr>
        <p:spPr>
          <a:xfrm>
            <a:off x="3886200" y="1809750"/>
            <a:ext cx="381000" cy="12954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A53AC025-CC3B-2922-15B4-4F7084728958}"/>
              </a:ext>
            </a:extLst>
          </p:cNvPr>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程序的并发执行</a:t>
            </a:r>
          </a:p>
        </p:txBody>
      </p:sp>
      <p:sp>
        <p:nvSpPr>
          <p:cNvPr id="3" name="Text Box 11">
            <a:extLst>
              <a:ext uri="{FF2B5EF4-FFF2-40B4-BE49-F238E27FC236}">
                <a16:creationId xmlns:a16="http://schemas.microsoft.com/office/drawing/2014/main" id="{6A690DFF-0652-82D0-C9F6-BDA8EC71A54D}"/>
              </a:ext>
            </a:extLst>
          </p:cNvPr>
          <p:cNvSpPr txBox="1">
            <a:spLocks noChangeArrowheads="1"/>
          </p:cNvSpPr>
          <p:nvPr/>
        </p:nvSpPr>
        <p:spPr bwMode="auto">
          <a:xfrm>
            <a:off x="304800" y="894551"/>
            <a:ext cx="3200400" cy="312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96" tIns="54448" rIns="108896" bIns="54448">
            <a:spAutoFit/>
          </a:bodyPr>
          <a:lstStyle/>
          <a:p>
            <a:pPr>
              <a:spcBef>
                <a:spcPct val="50000"/>
              </a:spcBef>
              <a:defRPr/>
            </a:pPr>
            <a:r>
              <a:rPr kumimoji="1" lang="zh-CN" altLang="en-US" sz="2800" dirty="0">
                <a:latin typeface="+mn-ea"/>
                <a:ea typeface="+mn-ea"/>
              </a:rPr>
              <a:t>又如：四个程序段</a:t>
            </a:r>
          </a:p>
          <a:p>
            <a:pPr>
              <a:spcBef>
                <a:spcPct val="50000"/>
              </a:spcBef>
              <a:defRPr/>
            </a:pPr>
            <a:r>
              <a:rPr kumimoji="1" lang="zh-CN" altLang="en-US" sz="2800" dirty="0">
                <a:latin typeface="+mn-ea"/>
                <a:ea typeface="+mn-ea"/>
              </a:rPr>
              <a:t> </a:t>
            </a:r>
            <a:r>
              <a:rPr kumimoji="1" lang="en-US" altLang="zh-CN" sz="2800" dirty="0" err="1">
                <a:latin typeface="+mn-ea"/>
                <a:ea typeface="+mn-ea"/>
              </a:rPr>
              <a:t>S</a:t>
            </a:r>
            <a:r>
              <a:rPr kumimoji="1" lang="en-US" altLang="zh-CN" sz="2800" baseline="-25000" dirty="0" err="1">
                <a:latin typeface="+mn-ea"/>
                <a:ea typeface="+mn-ea"/>
              </a:rPr>
              <a:t>1</a:t>
            </a:r>
            <a:r>
              <a:rPr kumimoji="1" lang="en-US" altLang="zh-CN" sz="2800" dirty="0">
                <a:latin typeface="+mn-ea"/>
                <a:ea typeface="+mn-ea"/>
                <a:sym typeface="Symbol" pitchFamily="18" charset="2"/>
              </a:rPr>
              <a:t>：  a:=</a:t>
            </a:r>
            <a:r>
              <a:rPr kumimoji="1" lang="en-US" altLang="zh-CN" sz="2800" dirty="0" err="1">
                <a:latin typeface="+mn-ea"/>
                <a:ea typeface="+mn-ea"/>
                <a:sym typeface="Symbol" pitchFamily="18" charset="2"/>
              </a:rPr>
              <a:t>x+2</a:t>
            </a:r>
            <a:r>
              <a:rPr kumimoji="1" lang="en-US" altLang="zh-CN" sz="2800" dirty="0">
                <a:latin typeface="+mn-ea"/>
                <a:ea typeface="+mn-ea"/>
                <a:sym typeface="Symbol" pitchFamily="18" charset="2"/>
              </a:rPr>
              <a:t>  </a:t>
            </a:r>
          </a:p>
          <a:p>
            <a:pPr>
              <a:spcBef>
                <a:spcPct val="50000"/>
              </a:spcBef>
              <a:defRPr/>
            </a:pPr>
            <a:r>
              <a:rPr kumimoji="1" lang="en-US" altLang="zh-CN" sz="2800" dirty="0">
                <a:latin typeface="+mn-ea"/>
                <a:ea typeface="+mn-ea"/>
                <a:sym typeface="Symbol" pitchFamily="18" charset="2"/>
              </a:rPr>
              <a:t> </a:t>
            </a:r>
            <a:r>
              <a:rPr kumimoji="1" lang="en-US" altLang="zh-CN" sz="2800" dirty="0" err="1">
                <a:latin typeface="+mn-ea"/>
                <a:ea typeface="+mn-ea"/>
              </a:rPr>
              <a:t>S</a:t>
            </a:r>
            <a:r>
              <a:rPr kumimoji="1" lang="en-US" altLang="zh-CN" sz="2800" baseline="-25000" dirty="0" err="1">
                <a:latin typeface="+mn-ea"/>
                <a:ea typeface="+mn-ea"/>
              </a:rPr>
              <a:t>2</a:t>
            </a:r>
            <a:r>
              <a:rPr kumimoji="1" lang="en-US" altLang="zh-CN" sz="2800" dirty="0">
                <a:latin typeface="+mn-ea"/>
                <a:ea typeface="+mn-ea"/>
              </a:rPr>
              <a:t>：  b:=</a:t>
            </a:r>
            <a:r>
              <a:rPr kumimoji="1" lang="en-US" altLang="zh-CN" sz="2800" dirty="0" err="1">
                <a:latin typeface="+mn-ea"/>
                <a:ea typeface="+mn-ea"/>
              </a:rPr>
              <a:t>y+4</a:t>
            </a:r>
            <a:r>
              <a:rPr kumimoji="1" lang="en-US" altLang="zh-CN" sz="2800" dirty="0">
                <a:latin typeface="+mn-ea"/>
                <a:ea typeface="+mn-ea"/>
              </a:rPr>
              <a:t>  </a:t>
            </a:r>
          </a:p>
          <a:p>
            <a:pPr>
              <a:spcBef>
                <a:spcPct val="50000"/>
              </a:spcBef>
              <a:defRPr/>
            </a:pPr>
            <a:r>
              <a:rPr kumimoji="1" lang="en-US" altLang="zh-CN" sz="2800" dirty="0">
                <a:latin typeface="+mn-ea"/>
                <a:ea typeface="+mn-ea"/>
              </a:rPr>
              <a:t> </a:t>
            </a:r>
            <a:r>
              <a:rPr kumimoji="1" lang="en-US" altLang="zh-CN" sz="2800" dirty="0" err="1">
                <a:latin typeface="+mn-ea"/>
                <a:ea typeface="+mn-ea"/>
              </a:rPr>
              <a:t>S</a:t>
            </a:r>
            <a:r>
              <a:rPr kumimoji="1" lang="en-US" altLang="zh-CN" sz="2800" baseline="-25000" dirty="0" err="1">
                <a:latin typeface="+mn-ea"/>
                <a:ea typeface="+mn-ea"/>
              </a:rPr>
              <a:t>3</a:t>
            </a:r>
            <a:r>
              <a:rPr kumimoji="1" lang="en-US" altLang="zh-CN" sz="2800" dirty="0">
                <a:latin typeface="+mn-ea"/>
                <a:ea typeface="+mn-ea"/>
                <a:sym typeface="Symbol" pitchFamily="18" charset="2"/>
              </a:rPr>
              <a:t>：  c:=</a:t>
            </a:r>
            <a:r>
              <a:rPr kumimoji="1" lang="en-US" altLang="zh-CN" sz="2800" dirty="0" err="1">
                <a:latin typeface="+mn-ea"/>
                <a:ea typeface="+mn-ea"/>
                <a:sym typeface="Symbol" pitchFamily="18" charset="2"/>
              </a:rPr>
              <a:t>a+b</a:t>
            </a:r>
            <a:endParaRPr kumimoji="1" lang="en-US" altLang="zh-CN" sz="2800" dirty="0">
              <a:latin typeface="+mn-ea"/>
              <a:ea typeface="+mn-ea"/>
              <a:sym typeface="Symbol" pitchFamily="18" charset="2"/>
            </a:endParaRPr>
          </a:p>
          <a:p>
            <a:pPr>
              <a:spcBef>
                <a:spcPct val="50000"/>
              </a:spcBef>
              <a:defRPr/>
            </a:pPr>
            <a:r>
              <a:rPr kumimoji="1" lang="en-US" altLang="zh-CN" sz="2800" dirty="0">
                <a:latin typeface="+mn-ea"/>
                <a:ea typeface="+mn-ea"/>
                <a:sym typeface="Symbol" pitchFamily="18" charset="2"/>
              </a:rPr>
              <a:t> </a:t>
            </a:r>
            <a:r>
              <a:rPr kumimoji="1" lang="en-US" altLang="zh-CN" sz="2800" dirty="0" err="1">
                <a:latin typeface="+mn-ea"/>
                <a:ea typeface="+mn-ea"/>
              </a:rPr>
              <a:t>S</a:t>
            </a:r>
            <a:r>
              <a:rPr kumimoji="1" lang="en-US" altLang="zh-CN" sz="2800" baseline="-25000" dirty="0" err="1">
                <a:latin typeface="+mn-ea"/>
                <a:ea typeface="+mn-ea"/>
              </a:rPr>
              <a:t>4</a:t>
            </a:r>
            <a:r>
              <a:rPr kumimoji="1" lang="en-US" altLang="zh-CN" sz="2800" dirty="0">
                <a:latin typeface="+mn-ea"/>
                <a:ea typeface="+mn-ea"/>
              </a:rPr>
              <a:t>：  d:=</a:t>
            </a:r>
            <a:r>
              <a:rPr kumimoji="1" lang="en-US" altLang="zh-CN" sz="2800" dirty="0" err="1">
                <a:latin typeface="+mn-ea"/>
                <a:ea typeface="+mn-ea"/>
              </a:rPr>
              <a:t>c+b</a:t>
            </a:r>
            <a:endParaRPr kumimoji="1" lang="zh-CN" altLang="en-US" sz="2800" dirty="0">
              <a:latin typeface="+mn-ea"/>
              <a:ea typeface="+mn-ea"/>
            </a:endParaRPr>
          </a:p>
        </p:txBody>
      </p:sp>
      <p:grpSp>
        <p:nvGrpSpPr>
          <p:cNvPr id="4" name="Group 2">
            <a:extLst>
              <a:ext uri="{FF2B5EF4-FFF2-40B4-BE49-F238E27FC236}">
                <a16:creationId xmlns:a16="http://schemas.microsoft.com/office/drawing/2014/main" id="{DA11122C-9351-66BF-0CE8-A02C7D84FDA3}"/>
              </a:ext>
            </a:extLst>
          </p:cNvPr>
          <p:cNvGrpSpPr/>
          <p:nvPr/>
        </p:nvGrpSpPr>
        <p:grpSpPr bwMode="auto">
          <a:xfrm>
            <a:off x="3276600" y="1657350"/>
            <a:ext cx="5184299" cy="1600571"/>
            <a:chOff x="1968" y="2208"/>
            <a:chExt cx="2448" cy="1008"/>
          </a:xfrm>
        </p:grpSpPr>
        <p:sp>
          <p:nvSpPr>
            <p:cNvPr id="5" name="Oval 3">
              <a:extLst>
                <a:ext uri="{FF2B5EF4-FFF2-40B4-BE49-F238E27FC236}">
                  <a16:creationId xmlns:a16="http://schemas.microsoft.com/office/drawing/2014/main" id="{F363576F-5C2F-EF2A-1F7E-C9C22E87EB82}"/>
                </a:ext>
              </a:extLst>
            </p:cNvPr>
            <p:cNvSpPr>
              <a:spLocks noChangeArrowheads="1"/>
            </p:cNvSpPr>
            <p:nvPr/>
          </p:nvSpPr>
          <p:spPr bwMode="auto">
            <a:xfrm>
              <a:off x="2772" y="2544"/>
              <a:ext cx="396" cy="336"/>
            </a:xfrm>
            <a:prstGeom prst="ellipse">
              <a:avLst/>
            </a:prstGeom>
            <a:solidFill>
              <a:srgbClr val="FFCCFF"/>
            </a:solidFill>
            <a:ln w="38100">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kumimoji="1" lang="en-US" altLang="zh-CN" b="1" dirty="0">
                  <a:latin typeface="Times New Roman" panose="02020603050405020304" charset="0"/>
                </a:rPr>
                <a:t>S</a:t>
              </a:r>
              <a:r>
                <a:rPr kumimoji="1" lang="en-US" altLang="zh-CN" b="1" baseline="-25000" dirty="0">
                  <a:latin typeface="Times New Roman" panose="02020603050405020304" charset="0"/>
                </a:rPr>
                <a:t>3</a:t>
              </a:r>
              <a:endParaRPr kumimoji="1" lang="en-US" altLang="zh-CN" sz="1100" b="1" dirty="0">
                <a:latin typeface="Times New Roman" panose="02020603050405020304" charset="0"/>
              </a:endParaRPr>
            </a:p>
          </p:txBody>
        </p:sp>
        <p:sp>
          <p:nvSpPr>
            <p:cNvPr id="6" name="Oval 4">
              <a:extLst>
                <a:ext uri="{FF2B5EF4-FFF2-40B4-BE49-F238E27FC236}">
                  <a16:creationId xmlns:a16="http://schemas.microsoft.com/office/drawing/2014/main" id="{827051F1-FCAF-9128-AEEE-4D27E48D100F}"/>
                </a:ext>
              </a:extLst>
            </p:cNvPr>
            <p:cNvSpPr>
              <a:spLocks noChangeArrowheads="1"/>
            </p:cNvSpPr>
            <p:nvPr/>
          </p:nvSpPr>
          <p:spPr bwMode="auto">
            <a:xfrm>
              <a:off x="1980" y="2880"/>
              <a:ext cx="396" cy="336"/>
            </a:xfrm>
            <a:prstGeom prst="ellipse">
              <a:avLst/>
            </a:prstGeom>
            <a:solidFill>
              <a:srgbClr val="FFCCFF"/>
            </a:solidFill>
            <a:ln w="38100">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kumimoji="1" lang="en-US" altLang="zh-CN" b="1">
                  <a:latin typeface="Times New Roman" panose="02020603050405020304" charset="0"/>
                </a:rPr>
                <a:t>S</a:t>
              </a:r>
              <a:r>
                <a:rPr kumimoji="1" lang="en-US" altLang="zh-CN" b="1" baseline="-25000">
                  <a:latin typeface="Times New Roman" panose="02020603050405020304" charset="0"/>
                </a:rPr>
                <a:t>2</a:t>
              </a:r>
              <a:endParaRPr kumimoji="1" lang="en-US" altLang="zh-CN" sz="1100" b="1">
                <a:latin typeface="Times New Roman" panose="02020603050405020304" charset="0"/>
              </a:endParaRPr>
            </a:p>
          </p:txBody>
        </p:sp>
        <p:sp>
          <p:nvSpPr>
            <p:cNvPr id="7" name="Oval 5">
              <a:extLst>
                <a:ext uri="{FF2B5EF4-FFF2-40B4-BE49-F238E27FC236}">
                  <a16:creationId xmlns:a16="http://schemas.microsoft.com/office/drawing/2014/main" id="{D41365B9-D719-1E2B-47F6-2E57660E4B07}"/>
                </a:ext>
              </a:extLst>
            </p:cNvPr>
            <p:cNvSpPr>
              <a:spLocks noChangeArrowheads="1"/>
            </p:cNvSpPr>
            <p:nvPr/>
          </p:nvSpPr>
          <p:spPr bwMode="auto">
            <a:xfrm>
              <a:off x="1968" y="2208"/>
              <a:ext cx="396" cy="336"/>
            </a:xfrm>
            <a:prstGeom prst="ellipse">
              <a:avLst/>
            </a:prstGeom>
            <a:solidFill>
              <a:srgbClr val="FFCCFF"/>
            </a:solidFill>
            <a:ln w="38100">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kumimoji="1" lang="en-US" altLang="zh-CN" b="1">
                  <a:latin typeface="Times New Roman" panose="02020603050405020304" charset="0"/>
                </a:rPr>
                <a:t>S</a:t>
              </a:r>
              <a:r>
                <a:rPr kumimoji="1" lang="en-US" altLang="zh-CN" b="1" baseline="-25000">
                  <a:latin typeface="Times New Roman" panose="02020603050405020304" charset="0"/>
                </a:rPr>
                <a:t>1</a:t>
              </a:r>
              <a:endParaRPr kumimoji="1" lang="en-US" altLang="zh-CN" sz="1100" b="1">
                <a:latin typeface="Times New Roman" panose="02020603050405020304" charset="0"/>
              </a:endParaRPr>
            </a:p>
          </p:txBody>
        </p:sp>
        <p:sp>
          <p:nvSpPr>
            <p:cNvPr id="8" name="Oval 6">
              <a:extLst>
                <a:ext uri="{FF2B5EF4-FFF2-40B4-BE49-F238E27FC236}">
                  <a16:creationId xmlns:a16="http://schemas.microsoft.com/office/drawing/2014/main" id="{89B4A3F0-AFB3-F879-8AAA-0380DDAFC894}"/>
                </a:ext>
              </a:extLst>
            </p:cNvPr>
            <p:cNvSpPr>
              <a:spLocks noChangeArrowheads="1"/>
            </p:cNvSpPr>
            <p:nvPr/>
          </p:nvSpPr>
          <p:spPr bwMode="auto">
            <a:xfrm>
              <a:off x="3636" y="2532"/>
              <a:ext cx="396" cy="336"/>
            </a:xfrm>
            <a:prstGeom prst="ellipse">
              <a:avLst/>
            </a:prstGeom>
            <a:solidFill>
              <a:srgbClr val="FFCCFF"/>
            </a:solidFill>
            <a:ln w="38100">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kumimoji="1" lang="en-US" altLang="zh-CN" b="1" dirty="0" err="1">
                  <a:latin typeface="Times New Roman" panose="02020603050405020304" charset="0"/>
                </a:rPr>
                <a:t>S</a:t>
              </a:r>
              <a:r>
                <a:rPr kumimoji="1" lang="en-US" altLang="zh-CN" b="1" baseline="-25000" dirty="0" err="1">
                  <a:latin typeface="Times New Roman" panose="02020603050405020304" charset="0"/>
                </a:rPr>
                <a:t>4</a:t>
              </a:r>
              <a:endParaRPr kumimoji="1" lang="en-US" altLang="zh-CN" sz="1100" b="1" dirty="0">
                <a:latin typeface="Times New Roman" panose="02020603050405020304" charset="0"/>
              </a:endParaRPr>
            </a:p>
          </p:txBody>
        </p:sp>
        <p:sp>
          <p:nvSpPr>
            <p:cNvPr id="9" name="Line 7">
              <a:extLst>
                <a:ext uri="{FF2B5EF4-FFF2-40B4-BE49-F238E27FC236}">
                  <a16:creationId xmlns:a16="http://schemas.microsoft.com/office/drawing/2014/main" id="{934F2583-D0DA-642B-BD86-E2A4174DB7FB}"/>
                </a:ext>
              </a:extLst>
            </p:cNvPr>
            <p:cNvSpPr>
              <a:spLocks noChangeShapeType="1"/>
            </p:cNvSpPr>
            <p:nvPr/>
          </p:nvSpPr>
          <p:spPr bwMode="auto">
            <a:xfrm>
              <a:off x="2352" y="2448"/>
              <a:ext cx="432"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8">
              <a:extLst>
                <a:ext uri="{FF2B5EF4-FFF2-40B4-BE49-F238E27FC236}">
                  <a16:creationId xmlns:a16="http://schemas.microsoft.com/office/drawing/2014/main" id="{2FBBF1BF-4A00-888F-567A-2A60536386C6}"/>
                </a:ext>
              </a:extLst>
            </p:cNvPr>
            <p:cNvSpPr>
              <a:spLocks noChangeShapeType="1"/>
            </p:cNvSpPr>
            <p:nvPr/>
          </p:nvSpPr>
          <p:spPr bwMode="auto">
            <a:xfrm flipV="1">
              <a:off x="2352" y="2784"/>
              <a:ext cx="432" cy="24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9">
              <a:extLst>
                <a:ext uri="{FF2B5EF4-FFF2-40B4-BE49-F238E27FC236}">
                  <a16:creationId xmlns:a16="http://schemas.microsoft.com/office/drawing/2014/main" id="{B8D75BC6-A9DD-0FAD-9A5B-EE7B3A37F8FC}"/>
                </a:ext>
              </a:extLst>
            </p:cNvPr>
            <p:cNvSpPr>
              <a:spLocks noChangeShapeType="1"/>
            </p:cNvSpPr>
            <p:nvPr/>
          </p:nvSpPr>
          <p:spPr bwMode="auto">
            <a:xfrm>
              <a:off x="3168" y="2700"/>
              <a:ext cx="4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0">
              <a:extLst>
                <a:ext uri="{FF2B5EF4-FFF2-40B4-BE49-F238E27FC236}">
                  <a16:creationId xmlns:a16="http://schemas.microsoft.com/office/drawing/2014/main" id="{C2743C58-02BF-C195-7CF2-C9AA192E7184}"/>
                </a:ext>
              </a:extLst>
            </p:cNvPr>
            <p:cNvSpPr>
              <a:spLocks noChangeShapeType="1"/>
            </p:cNvSpPr>
            <p:nvPr/>
          </p:nvSpPr>
          <p:spPr bwMode="auto">
            <a:xfrm>
              <a:off x="4032" y="2688"/>
              <a:ext cx="384"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 name="文本框 14">
            <a:extLst>
              <a:ext uri="{FF2B5EF4-FFF2-40B4-BE49-F238E27FC236}">
                <a16:creationId xmlns:a16="http://schemas.microsoft.com/office/drawing/2014/main" id="{C4465D19-E494-B976-98F0-71B3EFDE6FE5}"/>
              </a:ext>
            </a:extLst>
          </p:cNvPr>
          <p:cNvSpPr txBox="1"/>
          <p:nvPr/>
        </p:nvSpPr>
        <p:spPr>
          <a:xfrm>
            <a:off x="3962400" y="3715402"/>
            <a:ext cx="4603588" cy="461665"/>
          </a:xfrm>
          <a:prstGeom prst="rect">
            <a:avLst/>
          </a:prstGeom>
          <a:noFill/>
        </p:spPr>
        <p:txBody>
          <a:bodyPr wrap="square">
            <a:spAutoFit/>
          </a:bodyPr>
          <a:lstStyle/>
          <a:p>
            <a:r>
              <a:rPr kumimoji="1" lang="zh-CN" altLang="en-US" sz="2400" dirty="0">
                <a:latin typeface="+mn-ea"/>
                <a:ea typeface="+mn-ea"/>
              </a:rPr>
              <a:t> </a:t>
            </a:r>
            <a:endParaRPr lang="zh-CN" altLang="en-US" sz="2400" dirty="0"/>
          </a:p>
        </p:txBody>
      </p:sp>
      <p:sp>
        <p:nvSpPr>
          <p:cNvPr id="17" name="文本框 16">
            <a:extLst>
              <a:ext uri="{FF2B5EF4-FFF2-40B4-BE49-F238E27FC236}">
                <a16:creationId xmlns:a16="http://schemas.microsoft.com/office/drawing/2014/main" id="{B7C334B4-7442-30C0-5148-B19C1786251D}"/>
              </a:ext>
            </a:extLst>
          </p:cNvPr>
          <p:cNvSpPr txBox="1"/>
          <p:nvPr/>
        </p:nvSpPr>
        <p:spPr>
          <a:xfrm>
            <a:off x="3657600" y="3875565"/>
            <a:ext cx="4603588" cy="784830"/>
          </a:xfrm>
          <a:prstGeom prst="rect">
            <a:avLst/>
          </a:prstGeom>
          <a:noFill/>
        </p:spPr>
        <p:txBody>
          <a:bodyPr wrap="square">
            <a:spAutoFit/>
          </a:bodyPr>
          <a:lstStyle/>
          <a:p>
            <a:pPr>
              <a:spcBef>
                <a:spcPct val="50000"/>
              </a:spcBef>
              <a:defRPr/>
            </a:pPr>
            <a:r>
              <a:rPr kumimoji="1" lang="en-US" altLang="zh-CN" sz="1800" dirty="0">
                <a:latin typeface="+mn-ea"/>
                <a:ea typeface="+mn-ea"/>
              </a:rPr>
              <a:t>S</a:t>
            </a:r>
            <a:r>
              <a:rPr kumimoji="1" lang="en-US" altLang="zh-CN" sz="1800" baseline="-25000" dirty="0">
                <a:latin typeface="+mn-ea"/>
                <a:ea typeface="+mn-ea"/>
              </a:rPr>
              <a:t>1 </a:t>
            </a:r>
            <a:r>
              <a:rPr kumimoji="1" lang="zh-CN" altLang="en-US" dirty="0">
                <a:latin typeface="+mn-ea"/>
                <a:ea typeface="+mn-ea"/>
                <a:sym typeface="Symbol" pitchFamily="18" charset="2"/>
              </a:rPr>
              <a:t>和 </a:t>
            </a:r>
            <a:r>
              <a:rPr kumimoji="1" lang="en-US" altLang="zh-CN" sz="1800" dirty="0">
                <a:latin typeface="+mn-ea"/>
                <a:ea typeface="+mn-ea"/>
              </a:rPr>
              <a:t>S</a:t>
            </a:r>
            <a:r>
              <a:rPr kumimoji="1" lang="en-US" altLang="zh-CN" sz="1800" baseline="-25000" dirty="0">
                <a:latin typeface="+mn-ea"/>
                <a:ea typeface="+mn-ea"/>
              </a:rPr>
              <a:t>2</a:t>
            </a:r>
            <a:r>
              <a:rPr kumimoji="1" lang="en-US" altLang="zh-CN" sz="1800" dirty="0">
                <a:latin typeface="+mn-ea"/>
                <a:ea typeface="+mn-ea"/>
              </a:rPr>
              <a:t> </a:t>
            </a:r>
            <a:r>
              <a:rPr kumimoji="1" lang="zh-CN" altLang="en-US" sz="1800" dirty="0">
                <a:latin typeface="+mn-ea"/>
                <a:ea typeface="+mn-ea"/>
              </a:rPr>
              <a:t>可以</a:t>
            </a:r>
            <a:r>
              <a:rPr kumimoji="1" lang="zh-CN" altLang="en-US" sz="1800" b="1" dirty="0">
                <a:solidFill>
                  <a:srgbClr val="FF0000"/>
                </a:solidFill>
                <a:latin typeface="+mn-ea"/>
                <a:ea typeface="+mn-ea"/>
              </a:rPr>
              <a:t>并发</a:t>
            </a:r>
            <a:r>
              <a:rPr kumimoji="1" lang="zh-CN" altLang="en-US" sz="1800" dirty="0">
                <a:latin typeface="+mn-ea"/>
                <a:ea typeface="+mn-ea"/>
              </a:rPr>
              <a:t>执行；因为没有依赖关系</a:t>
            </a:r>
            <a:endParaRPr kumimoji="1" lang="en-US" altLang="zh-CN" sz="1800" dirty="0">
              <a:latin typeface="+mn-ea"/>
              <a:ea typeface="+mn-ea"/>
            </a:endParaRPr>
          </a:p>
          <a:p>
            <a:pPr>
              <a:spcBef>
                <a:spcPct val="50000"/>
              </a:spcBef>
              <a:defRPr/>
            </a:pPr>
            <a:r>
              <a:rPr kumimoji="1" lang="en-US" altLang="zh-CN" sz="1800" dirty="0">
                <a:latin typeface="+mn-ea"/>
                <a:ea typeface="+mn-ea"/>
              </a:rPr>
              <a:t>S</a:t>
            </a:r>
            <a:r>
              <a:rPr kumimoji="1" lang="en-US" altLang="zh-CN" sz="1800" baseline="-25000" dirty="0">
                <a:latin typeface="+mn-ea"/>
                <a:ea typeface="+mn-ea"/>
              </a:rPr>
              <a:t>3 </a:t>
            </a:r>
            <a:r>
              <a:rPr kumimoji="1" lang="zh-CN" altLang="en-US" dirty="0">
                <a:latin typeface="+mn-ea"/>
                <a:ea typeface="+mn-ea"/>
                <a:sym typeface="Symbol" pitchFamily="18" charset="2"/>
              </a:rPr>
              <a:t>和 </a:t>
            </a:r>
            <a:r>
              <a:rPr kumimoji="1" lang="en-US" altLang="zh-CN" sz="1800" dirty="0">
                <a:latin typeface="+mn-ea"/>
                <a:ea typeface="+mn-ea"/>
              </a:rPr>
              <a:t>S</a:t>
            </a:r>
            <a:r>
              <a:rPr kumimoji="1" lang="en-US" altLang="zh-CN" baseline="-25000" dirty="0">
                <a:latin typeface="+mn-ea"/>
                <a:ea typeface="+mn-ea"/>
              </a:rPr>
              <a:t>4</a:t>
            </a:r>
            <a:r>
              <a:rPr kumimoji="1" lang="en-US" altLang="zh-CN" sz="1800" dirty="0">
                <a:latin typeface="+mn-ea"/>
                <a:ea typeface="+mn-ea"/>
              </a:rPr>
              <a:t> </a:t>
            </a:r>
            <a:r>
              <a:rPr kumimoji="1" lang="zh-CN" altLang="en-US" sz="1800" dirty="0">
                <a:latin typeface="+mn-ea"/>
                <a:ea typeface="+mn-ea"/>
              </a:rPr>
              <a:t>必须先后执行</a:t>
            </a:r>
            <a:endParaRPr kumimoji="1" lang="en-US" altLang="zh-CN" sz="1800" dirty="0">
              <a:latin typeface="+mn-ea"/>
              <a:ea typeface="+mn-ea"/>
            </a:endParaRPr>
          </a:p>
        </p:txBody>
      </p:sp>
    </p:spTree>
    <p:extLst>
      <p:ext uri="{BB962C8B-B14F-4D97-AF65-F5344CB8AC3E}">
        <p14:creationId xmlns:p14="http://schemas.microsoft.com/office/powerpoint/2010/main" val="399397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124075" y="2628900"/>
            <a:ext cx="1193800" cy="284163"/>
          </a:xfrm>
          <a:prstGeom prst="rect">
            <a:avLst/>
          </a:prstGeom>
          <a:noFill/>
        </p:spPr>
        <p:txBody>
          <a:bodyPr lIns="68571" tIns="34285" rIns="68571" bIns="34285" anchor="ctr">
            <a:spAutoFit/>
          </a:bodyPr>
          <a:lstStyle/>
          <a:p>
            <a:pPr marR="0" algn="ctr" defTabSz="914400">
              <a:buClrTx/>
              <a:buSzTx/>
              <a:buFontTx/>
              <a:buNone/>
              <a:defRPr/>
            </a:pPr>
            <a:r>
              <a:rPr kumimoji="0" lang="zh-CN" altLang="en-US" sz="1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间断性</a:t>
            </a:r>
          </a:p>
        </p:txBody>
      </p:sp>
      <p:sp>
        <p:nvSpPr>
          <p:cNvPr id="18" name="TextBox 17"/>
          <p:cNvSpPr txBox="1"/>
          <p:nvPr/>
        </p:nvSpPr>
        <p:spPr>
          <a:xfrm>
            <a:off x="3608388" y="3357563"/>
            <a:ext cx="841375" cy="500063"/>
          </a:xfrm>
          <a:prstGeom prst="rect">
            <a:avLst/>
          </a:prstGeom>
          <a:noFill/>
        </p:spPr>
        <p:txBody>
          <a:bodyPr lIns="68571" tIns="34285" rIns="68571" bIns="34285"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失去封闭性</a:t>
            </a:r>
          </a:p>
        </p:txBody>
      </p:sp>
      <p:sp>
        <p:nvSpPr>
          <p:cNvPr id="19" name="TextBox 18"/>
          <p:cNvSpPr txBox="1"/>
          <p:nvPr/>
        </p:nvSpPr>
        <p:spPr>
          <a:xfrm>
            <a:off x="4689475" y="2654300"/>
            <a:ext cx="1193800" cy="284163"/>
          </a:xfrm>
          <a:prstGeom prst="rect">
            <a:avLst/>
          </a:prstGeom>
          <a:noFill/>
        </p:spPr>
        <p:txBody>
          <a:bodyPr lIns="68571" tIns="34285" rIns="68571" bIns="34285" anchor="ctr">
            <a:spAutoFit/>
          </a:bodyPr>
          <a:lstStyle/>
          <a:p>
            <a:pPr marR="0" algn="ctr" defTabSz="914400">
              <a:buClrTx/>
              <a:buSzTx/>
              <a:buFontTx/>
              <a:buNone/>
              <a:defRPr/>
            </a:pPr>
            <a:r>
              <a:rPr kumimoji="0" lang="zh-CN" altLang="en-US" sz="1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不可再现性</a:t>
            </a:r>
          </a:p>
        </p:txBody>
      </p:sp>
      <p:sp>
        <p:nvSpPr>
          <p:cNvPr id="54277" name="矩形 19"/>
          <p:cNvSpPr/>
          <p:nvPr/>
        </p:nvSpPr>
        <p:spPr>
          <a:xfrm>
            <a:off x="6248400" y="1120775"/>
            <a:ext cx="2819400" cy="1526818"/>
          </a:xfrm>
          <a:prstGeom prst="rect">
            <a:avLst/>
          </a:prstGeom>
          <a:noFill/>
          <a:ln w="9525">
            <a:noFill/>
          </a:ln>
        </p:spPr>
        <p:txBody>
          <a:bodyPr wrap="square" lIns="68571" tIns="34285" rIns="68571" bIns="34285">
            <a:spAutoFit/>
          </a:bodyPr>
          <a:lstStyle/>
          <a:p>
            <a:pPr indent="252000" algn="just">
              <a:lnSpc>
                <a:spcPct val="114000"/>
              </a:lnSpc>
            </a:pPr>
            <a:r>
              <a:rPr lang="zh-CN" altLang="en-US" sz="1200" dirty="0">
                <a:latin typeface="微软雅黑" panose="020B0503020204020204" pitchFamily="34" charset="-122"/>
              </a:rPr>
              <a:t>两个循环程序</a:t>
            </a:r>
            <a:r>
              <a:rPr lang="en-US" altLang="zh-CN" sz="1200" dirty="0">
                <a:latin typeface="微软雅黑" panose="020B0503020204020204" pitchFamily="34" charset="-122"/>
              </a:rPr>
              <a:t>A</a:t>
            </a:r>
            <a:r>
              <a:rPr lang="zh-CN" altLang="en-US" sz="1200" dirty="0">
                <a:latin typeface="微软雅黑" panose="020B0503020204020204" pitchFamily="34" charset="-122"/>
              </a:rPr>
              <a:t>和</a:t>
            </a:r>
            <a:r>
              <a:rPr lang="en-US" altLang="zh-CN" sz="1200" dirty="0">
                <a:latin typeface="微软雅黑" panose="020B0503020204020204" pitchFamily="34" charset="-122"/>
              </a:rPr>
              <a:t>B</a:t>
            </a:r>
            <a:r>
              <a:rPr lang="zh-CN" altLang="en-US" sz="1200" dirty="0">
                <a:latin typeface="微软雅黑" panose="020B0503020204020204" pitchFamily="34" charset="-122"/>
              </a:rPr>
              <a:t>，它们共享一个变量</a:t>
            </a:r>
            <a:r>
              <a:rPr lang="en-US" altLang="zh-CN" sz="1200" dirty="0">
                <a:latin typeface="微软雅黑" panose="020B0503020204020204" pitchFamily="34" charset="-122"/>
              </a:rPr>
              <a:t>N</a:t>
            </a:r>
            <a:r>
              <a:rPr lang="zh-CN" altLang="en-US" sz="1200" dirty="0">
                <a:latin typeface="微软雅黑" panose="020B0503020204020204" pitchFamily="34" charset="-122"/>
              </a:rPr>
              <a:t>。程序</a:t>
            </a:r>
            <a:r>
              <a:rPr lang="en-US" altLang="zh-CN" sz="1200" dirty="0">
                <a:latin typeface="微软雅黑" panose="020B0503020204020204" pitchFamily="34" charset="-122"/>
              </a:rPr>
              <a:t>A</a:t>
            </a:r>
            <a:r>
              <a:rPr lang="zh-CN" altLang="en-US" sz="1200" dirty="0">
                <a:latin typeface="微软雅黑" panose="020B0503020204020204" pitchFamily="34" charset="-122"/>
              </a:rPr>
              <a:t>每执行一次时，都要做</a:t>
            </a:r>
            <a:r>
              <a:rPr lang="en-US" altLang="zh-CN" sz="1200" dirty="0">
                <a:latin typeface="微软雅黑" panose="020B0503020204020204" pitchFamily="34" charset="-122"/>
              </a:rPr>
              <a:t>N=N+1</a:t>
            </a:r>
            <a:r>
              <a:rPr lang="zh-CN" altLang="en-US" sz="1200" dirty="0">
                <a:latin typeface="微软雅黑" panose="020B0503020204020204" pitchFamily="34" charset="-122"/>
              </a:rPr>
              <a:t>操作；程序</a:t>
            </a:r>
            <a:r>
              <a:rPr lang="en-US" altLang="zh-CN" sz="1200" dirty="0">
                <a:latin typeface="微软雅黑" panose="020B0503020204020204" pitchFamily="34" charset="-122"/>
              </a:rPr>
              <a:t>B</a:t>
            </a:r>
            <a:r>
              <a:rPr lang="zh-CN" altLang="en-US" sz="1200" dirty="0">
                <a:latin typeface="微软雅黑" panose="020B0503020204020204" pitchFamily="34" charset="-122"/>
              </a:rPr>
              <a:t>每执行一次时，都要做执行</a:t>
            </a:r>
            <a:r>
              <a:rPr lang="en-US" altLang="zh-CN" sz="1200" dirty="0">
                <a:latin typeface="微软雅黑" panose="020B0503020204020204" pitchFamily="34" charset="-122"/>
              </a:rPr>
              <a:t>Print(N)</a:t>
            </a:r>
            <a:r>
              <a:rPr lang="zh-CN" altLang="en-US" sz="1200" dirty="0">
                <a:latin typeface="微软雅黑" panose="020B0503020204020204" pitchFamily="34" charset="-122"/>
              </a:rPr>
              <a:t>操作，之后执行</a:t>
            </a:r>
            <a:r>
              <a:rPr lang="en-US" altLang="zh-CN" sz="1200" dirty="0">
                <a:latin typeface="微软雅黑" panose="020B0503020204020204" pitchFamily="34" charset="-122"/>
              </a:rPr>
              <a:t>N=0</a:t>
            </a:r>
            <a:r>
              <a:rPr lang="zh-CN" altLang="en-US" sz="1200" dirty="0">
                <a:latin typeface="微软雅黑" panose="020B0503020204020204" pitchFamily="34" charset="-122"/>
              </a:rPr>
              <a:t>操作；</a:t>
            </a:r>
            <a:r>
              <a:rPr lang="en-US" altLang="zh-CN" sz="1200" dirty="0">
                <a:latin typeface="微软雅黑" panose="020B0503020204020204" pitchFamily="34" charset="-122"/>
              </a:rPr>
              <a:t>A</a:t>
            </a:r>
            <a:r>
              <a:rPr lang="zh-CN" altLang="en-US" sz="1200" dirty="0">
                <a:latin typeface="微软雅黑" panose="020B0503020204020204" pitchFamily="34" charset="-122"/>
              </a:rPr>
              <a:t>、</a:t>
            </a:r>
            <a:r>
              <a:rPr lang="en-US" altLang="zh-CN" sz="1200" dirty="0">
                <a:latin typeface="微软雅黑" panose="020B0503020204020204" pitchFamily="34" charset="-122"/>
              </a:rPr>
              <a:t>B</a:t>
            </a:r>
            <a:r>
              <a:rPr lang="zh-CN" altLang="en-US" sz="1200" dirty="0">
                <a:latin typeface="微软雅黑" panose="020B0503020204020204" pitchFamily="34" charset="-122"/>
              </a:rPr>
              <a:t>以不同的速度运行，则可能出现下述</a:t>
            </a:r>
            <a:r>
              <a:rPr lang="en-US" altLang="zh-CN" sz="1200" dirty="0">
                <a:latin typeface="微软雅黑" panose="020B0503020204020204" pitchFamily="34" charset="-122"/>
              </a:rPr>
              <a:t>3</a:t>
            </a:r>
            <a:r>
              <a:rPr lang="zh-CN" altLang="en-US" sz="1200" dirty="0">
                <a:latin typeface="微软雅黑" panose="020B0503020204020204" pitchFamily="34" charset="-122"/>
              </a:rPr>
              <a:t>种情况（假设某时刻变量</a:t>
            </a:r>
            <a:r>
              <a:rPr lang="en-US" altLang="zh-CN" sz="1200" dirty="0">
                <a:latin typeface="微软雅黑" panose="020B0503020204020204" pitchFamily="34" charset="-122"/>
              </a:rPr>
              <a:t>N</a:t>
            </a:r>
            <a:r>
              <a:rPr lang="zh-CN" altLang="en-US" sz="1200" dirty="0">
                <a:latin typeface="微软雅黑" panose="020B0503020204020204" pitchFamily="34" charset="-122"/>
              </a:rPr>
              <a:t>的值为</a:t>
            </a:r>
            <a:r>
              <a:rPr lang="en-US" altLang="zh-CN" sz="1200" dirty="0">
                <a:latin typeface="微软雅黑" panose="020B0503020204020204" pitchFamily="34" charset="-122"/>
              </a:rPr>
              <a:t>n</a:t>
            </a:r>
            <a:r>
              <a:rPr lang="zh-CN" altLang="en-US" sz="1200" dirty="0">
                <a:latin typeface="微软雅黑" panose="020B0503020204020204" pitchFamily="34" charset="-122"/>
              </a:rPr>
              <a:t>）</a:t>
            </a:r>
          </a:p>
        </p:txBody>
      </p:sp>
      <p:sp>
        <p:nvSpPr>
          <p:cNvPr id="21" name="Freeform 4"/>
          <p:cNvSpPr/>
          <p:nvPr/>
        </p:nvSpPr>
        <p:spPr bwMode="auto">
          <a:xfrm>
            <a:off x="1838325" y="1906588"/>
            <a:ext cx="1747838" cy="174625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5"/>
          </a:solidFill>
          <a:ln w="3175" cap="flat" cmpd="sng" algn="ctr">
            <a:noFill/>
            <a:prstDash val="solid"/>
          </a:ln>
          <a:effectLst/>
        </p:spPr>
        <p:txBody>
          <a:bodyPr lIns="0" tIns="34285" rIns="0" bIns="34285" anchor="ctr"/>
          <a:lstStyle/>
          <a:p>
            <a:pPr marL="0" marR="0" lvl="0" indent="0" algn="ctr" defTabSz="685800" rtl="0" eaLnBrk="0" fontAlgn="base" latinLnBrk="0" hangingPunct="0">
              <a:lnSpc>
                <a:spcPct val="120000"/>
              </a:lnSpc>
              <a:spcBef>
                <a:spcPts val="450"/>
              </a:spcBef>
              <a:spcAft>
                <a:spcPts val="450"/>
              </a:spcAft>
              <a:buClrTx/>
              <a:buSzTx/>
              <a:buFontTx/>
              <a:buNone/>
              <a:defRPr/>
            </a:pPr>
            <a:endParaRPr kumimoji="0" lang="en-US" sz="2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Freeform 8"/>
          <p:cNvSpPr/>
          <p:nvPr/>
        </p:nvSpPr>
        <p:spPr bwMode="auto">
          <a:xfrm>
            <a:off x="3271838" y="2846388"/>
            <a:ext cx="1522413" cy="1522413"/>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5"/>
          </a:solidFill>
          <a:ln w="3175" cap="flat" cmpd="sng" algn="ctr">
            <a:noFill/>
            <a:prstDash val="solid"/>
          </a:ln>
          <a:effectLst/>
        </p:spPr>
        <p:txBody>
          <a:bodyPr lIns="0" tIns="34285" rIns="0" bIns="34285" anchor="ctr"/>
          <a:lstStyle/>
          <a:p>
            <a:pPr marL="0" marR="0" lvl="0" indent="0" algn="ctr" defTabSz="685800" rtl="0" eaLnBrk="0" fontAlgn="base" latinLnBrk="0" hangingPunct="0">
              <a:lnSpc>
                <a:spcPct val="120000"/>
              </a:lnSpc>
              <a:spcBef>
                <a:spcPts val="450"/>
              </a:spcBef>
              <a:spcAft>
                <a:spcPts val="450"/>
              </a:spcAft>
              <a:buClrTx/>
              <a:buSzTx/>
              <a:buFontTx/>
              <a:buNone/>
              <a:defRPr/>
            </a:pPr>
            <a:endParaRPr kumimoji="0" lang="en-US" sz="2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4" name="Freeform 6"/>
          <p:cNvSpPr/>
          <p:nvPr/>
        </p:nvSpPr>
        <p:spPr bwMode="auto">
          <a:xfrm>
            <a:off x="4443413" y="1960563"/>
            <a:ext cx="1668463" cy="1668463"/>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5"/>
          </a:solidFill>
          <a:ln w="3175" cap="flat" cmpd="sng" algn="ctr">
            <a:noFill/>
            <a:prstDash val="solid"/>
          </a:ln>
          <a:effectLst/>
        </p:spPr>
        <p:txBody>
          <a:bodyPr lIns="0" tIns="34285" rIns="0" bIns="34285" anchor="ctr"/>
          <a:lstStyle/>
          <a:p>
            <a:pPr marL="0" marR="0" lvl="0" indent="0" algn="ctr" defTabSz="685800" rtl="0" eaLnBrk="0" fontAlgn="base" latinLnBrk="0" hangingPunct="0">
              <a:lnSpc>
                <a:spcPct val="120000"/>
              </a:lnSpc>
              <a:spcBef>
                <a:spcPts val="450"/>
              </a:spcBef>
              <a:spcAft>
                <a:spcPts val="450"/>
              </a:spcAft>
              <a:buClrTx/>
              <a:buSzTx/>
              <a:buFontTx/>
              <a:buNone/>
              <a:defRPr/>
            </a:pPr>
            <a:endParaRPr kumimoji="0" lang="en-US" sz="2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2411413" y="1157288"/>
            <a:ext cx="2879725" cy="347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95" tIns="34297" rIns="68595" bIns="34297"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新的特征</a:t>
            </a:r>
          </a:p>
        </p:txBody>
      </p:sp>
      <p:sp>
        <p:nvSpPr>
          <p:cNvPr id="15"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程序的并发执行：特征</a:t>
            </a:r>
          </a:p>
        </p:txBody>
      </p:sp>
      <p:sp>
        <p:nvSpPr>
          <p:cNvPr id="54283" name="文本框 1"/>
          <p:cNvSpPr txBox="1"/>
          <p:nvPr/>
        </p:nvSpPr>
        <p:spPr>
          <a:xfrm>
            <a:off x="36513" y="3357563"/>
            <a:ext cx="2209800" cy="1492250"/>
          </a:xfrm>
          <a:prstGeom prst="rect">
            <a:avLst/>
          </a:prstGeom>
          <a:noFill/>
          <a:ln w="9525">
            <a:noFill/>
          </a:ln>
        </p:spPr>
        <p:txBody>
          <a:bodyPr>
            <a:spAutoFit/>
          </a:bodyPr>
          <a:lstStyle/>
          <a:p>
            <a:r>
              <a:rPr lang="zh-CN" altLang="en-US" sz="1300" dirty="0">
                <a:latin typeface="微软雅黑" panose="020B0503020204020204" pitchFamily="34" charset="-122"/>
              </a:rPr>
              <a:t>程序并发执行时</a:t>
            </a:r>
            <a:r>
              <a:rPr lang="en-US" altLang="zh-CN" sz="1300" dirty="0">
                <a:latin typeface="微软雅黑" panose="020B0503020204020204" pitchFamily="34" charset="-122"/>
              </a:rPr>
              <a:t>,</a:t>
            </a:r>
            <a:r>
              <a:rPr lang="zh-CN" altLang="en-US" sz="1300" dirty="0">
                <a:latin typeface="微软雅黑" panose="020B0503020204020204" pitchFamily="34" charset="-122"/>
              </a:rPr>
              <a:t>由于它们共享系统资源</a:t>
            </a:r>
            <a:r>
              <a:rPr lang="en-US" altLang="zh-CN" sz="1300" dirty="0">
                <a:latin typeface="微软雅黑" panose="020B0503020204020204" pitchFamily="34" charset="-122"/>
              </a:rPr>
              <a:t>,</a:t>
            </a:r>
            <a:r>
              <a:rPr lang="zh-CN" altLang="en-US" sz="1300" dirty="0">
                <a:latin typeface="微软雅黑" panose="020B0503020204020204" pitchFamily="34" charset="-122"/>
              </a:rPr>
              <a:t>以及为完成同一项任务而相互合作</a:t>
            </a:r>
            <a:r>
              <a:rPr lang="en-US" altLang="zh-CN" sz="1300" dirty="0">
                <a:latin typeface="微软雅黑" panose="020B0503020204020204" pitchFamily="34" charset="-122"/>
              </a:rPr>
              <a:t>,</a:t>
            </a:r>
            <a:r>
              <a:rPr lang="zh-CN" altLang="en-US" sz="1300" dirty="0">
                <a:latin typeface="微软雅黑" panose="020B0503020204020204" pitchFamily="34" charset="-122"/>
              </a:rPr>
              <a:t>致使在这些并发执行的程序之间形成了互相制约的关系</a:t>
            </a:r>
            <a:r>
              <a:rPr lang="en-US" altLang="zh-CN" sz="1300" dirty="0">
                <a:latin typeface="微软雅黑" panose="020B0503020204020204" pitchFamily="34" charset="-122"/>
              </a:rPr>
              <a:t>:</a:t>
            </a:r>
            <a:r>
              <a:rPr lang="zh-CN" altLang="en-US" sz="1300" dirty="0">
                <a:latin typeface="微软雅黑" panose="020B0503020204020204" pitchFamily="34" charset="-122"/>
              </a:rPr>
              <a:t>并发程序具有“</a:t>
            </a:r>
            <a:r>
              <a:rPr lang="zh-CN" altLang="en-US" sz="1300" b="1" dirty="0">
                <a:solidFill>
                  <a:srgbClr val="FF0000"/>
                </a:solidFill>
                <a:latin typeface="微软雅黑" panose="020B0503020204020204" pitchFamily="34" charset="-122"/>
              </a:rPr>
              <a:t>执行</a:t>
            </a:r>
            <a:r>
              <a:rPr lang="en-US" altLang="zh-CN" sz="1300" b="1" dirty="0">
                <a:solidFill>
                  <a:srgbClr val="FF0000"/>
                </a:solidFill>
                <a:latin typeface="微软雅黑" panose="020B0503020204020204" pitchFamily="34" charset="-122"/>
              </a:rPr>
              <a:t>--</a:t>
            </a:r>
            <a:r>
              <a:rPr lang="zh-CN" altLang="en-US" sz="1300" b="1" dirty="0">
                <a:solidFill>
                  <a:srgbClr val="FF0000"/>
                </a:solidFill>
                <a:latin typeface="微软雅黑" panose="020B0503020204020204" pitchFamily="34" charset="-122"/>
              </a:rPr>
              <a:t>暂停</a:t>
            </a:r>
            <a:r>
              <a:rPr lang="en-US" altLang="zh-CN" sz="1300" b="1" dirty="0">
                <a:solidFill>
                  <a:srgbClr val="FF0000"/>
                </a:solidFill>
                <a:latin typeface="微软雅黑" panose="020B0503020204020204" pitchFamily="34" charset="-122"/>
              </a:rPr>
              <a:t>--</a:t>
            </a:r>
            <a:r>
              <a:rPr lang="zh-CN" altLang="en-US" sz="1300" b="1" dirty="0">
                <a:solidFill>
                  <a:srgbClr val="FF0000"/>
                </a:solidFill>
                <a:latin typeface="微软雅黑" panose="020B0503020204020204" pitchFamily="34" charset="-122"/>
              </a:rPr>
              <a:t>执行</a:t>
            </a:r>
            <a:r>
              <a:rPr lang="zh-CN" altLang="en-US" sz="1300" dirty="0">
                <a:latin typeface="微软雅黑" panose="020B0503020204020204" pitchFamily="34" charset="-122"/>
              </a:rPr>
              <a:t>”的间断性的活动规律。</a:t>
            </a:r>
          </a:p>
        </p:txBody>
      </p:sp>
      <p:sp>
        <p:nvSpPr>
          <p:cNvPr id="54284" name="文本框 2"/>
          <p:cNvSpPr txBox="1"/>
          <p:nvPr/>
        </p:nvSpPr>
        <p:spPr>
          <a:xfrm>
            <a:off x="2411413" y="4324350"/>
            <a:ext cx="3532187" cy="830263"/>
          </a:xfrm>
          <a:prstGeom prst="rect">
            <a:avLst/>
          </a:prstGeom>
          <a:noFill/>
          <a:ln w="9525">
            <a:noFill/>
          </a:ln>
        </p:spPr>
        <p:txBody>
          <a:bodyPr>
            <a:spAutoFit/>
          </a:bodyPr>
          <a:lstStyle/>
          <a:p>
            <a:r>
              <a:rPr lang="zh-CN" altLang="en-US" sz="1200" dirty="0">
                <a:latin typeface="微软雅黑" panose="020B0503020204020204" pitchFamily="34" charset="-122"/>
              </a:rPr>
              <a:t>当系统中存在着多个可以并发执行的程序时，系统中的</a:t>
            </a:r>
            <a:r>
              <a:rPr lang="zh-CN" altLang="en-US" sz="1200" b="1" dirty="0">
                <a:solidFill>
                  <a:srgbClr val="FF0000"/>
                </a:solidFill>
                <a:latin typeface="微软雅黑" panose="020B0503020204020204" pitchFamily="34" charset="-122"/>
              </a:rPr>
              <a:t>各种资源</a:t>
            </a:r>
            <a:r>
              <a:rPr lang="zh-CN" altLang="en-US" sz="1200" dirty="0">
                <a:latin typeface="微软雅黑" panose="020B0503020204020204" pitchFamily="34" charset="-122"/>
              </a:rPr>
              <a:t>将为他们</a:t>
            </a:r>
            <a:r>
              <a:rPr lang="zh-CN" altLang="en-US" sz="1200" b="1" dirty="0">
                <a:solidFill>
                  <a:srgbClr val="FF0000"/>
                </a:solidFill>
                <a:latin typeface="微软雅黑" panose="020B0503020204020204" pitchFamily="34" charset="-122"/>
              </a:rPr>
              <a:t>共享</a:t>
            </a:r>
            <a:r>
              <a:rPr lang="zh-CN" altLang="en-US" sz="1200" dirty="0">
                <a:latin typeface="微软雅黑" panose="020B0503020204020204" pitchFamily="34" charset="-122"/>
              </a:rPr>
              <a:t>，而这些资源的状态也由这些程序来改变，致使其中任一程序在运行时，其他环境都必然受到其他程序的影响。</a:t>
            </a:r>
          </a:p>
        </p:txBody>
      </p:sp>
      <p:sp>
        <p:nvSpPr>
          <p:cNvPr id="3" name="矩形 19">
            <a:extLst>
              <a:ext uri="{FF2B5EF4-FFF2-40B4-BE49-F238E27FC236}">
                <a16:creationId xmlns:a16="http://schemas.microsoft.com/office/drawing/2014/main" id="{4FE07CCA-3F60-215C-51F4-9B973C34A669}"/>
              </a:ext>
            </a:extLst>
          </p:cNvPr>
          <p:cNvSpPr/>
          <p:nvPr/>
        </p:nvSpPr>
        <p:spPr>
          <a:xfrm>
            <a:off x="6019800" y="4054688"/>
            <a:ext cx="2819400" cy="684793"/>
          </a:xfrm>
          <a:prstGeom prst="rect">
            <a:avLst/>
          </a:prstGeom>
          <a:noFill/>
          <a:ln w="9525">
            <a:noFill/>
          </a:ln>
        </p:spPr>
        <p:txBody>
          <a:bodyPr wrap="square" lIns="68571" tIns="34285" rIns="68571" bIns="34285">
            <a:spAutoFit/>
          </a:bodyPr>
          <a:lstStyle/>
          <a:p>
            <a:pPr indent="252000" algn="just">
              <a:lnSpc>
                <a:spcPct val="114000"/>
              </a:lnSpc>
            </a:pPr>
            <a:r>
              <a:rPr lang="en-US" altLang="zh-CN" sz="1200" dirty="0">
                <a:latin typeface="微软雅黑" panose="020B0503020204020204" pitchFamily="34" charset="-122"/>
              </a:rPr>
              <a:t>1. n+1,n+1,0</a:t>
            </a:r>
          </a:p>
          <a:p>
            <a:pPr indent="252000" algn="just">
              <a:lnSpc>
                <a:spcPct val="114000"/>
              </a:lnSpc>
            </a:pPr>
            <a:r>
              <a:rPr lang="en-US" altLang="zh-CN" sz="1200" dirty="0">
                <a:latin typeface="微软雅黑" panose="020B0503020204020204" pitchFamily="34" charset="-122"/>
              </a:rPr>
              <a:t>2. n,n+1,0</a:t>
            </a:r>
          </a:p>
          <a:p>
            <a:pPr indent="252000" algn="just">
              <a:lnSpc>
                <a:spcPct val="114000"/>
              </a:lnSpc>
            </a:pPr>
            <a:r>
              <a:rPr lang="en-US" altLang="zh-CN" sz="1200" dirty="0">
                <a:latin typeface="微软雅黑" panose="020B0503020204020204" pitchFamily="34" charset="-122"/>
              </a:rPr>
              <a:t>3. n,0,1</a:t>
            </a:r>
            <a:endParaRPr lang="zh-CN" altLang="en-US" sz="1200" dirty="0">
              <a:latin typeface="微软雅黑" panose="020B0503020204020204" pitchFamily="34" charset="-122"/>
            </a:endParaRPr>
          </a:p>
        </p:txBody>
      </p:sp>
      <p:sp>
        <p:nvSpPr>
          <p:cNvPr id="4" name="矩形 19">
            <a:extLst>
              <a:ext uri="{FF2B5EF4-FFF2-40B4-BE49-F238E27FC236}">
                <a16:creationId xmlns:a16="http://schemas.microsoft.com/office/drawing/2014/main" id="{28AF2D88-7CAD-131A-7D4D-D563A90A120A}"/>
              </a:ext>
            </a:extLst>
          </p:cNvPr>
          <p:cNvSpPr/>
          <p:nvPr/>
        </p:nvSpPr>
        <p:spPr>
          <a:xfrm>
            <a:off x="6362077" y="3028950"/>
            <a:ext cx="927101" cy="474287"/>
          </a:xfrm>
          <a:prstGeom prst="rect">
            <a:avLst/>
          </a:prstGeom>
          <a:noFill/>
          <a:ln w="9525">
            <a:noFill/>
          </a:ln>
        </p:spPr>
        <p:txBody>
          <a:bodyPr wrap="square" lIns="68571" tIns="34285" rIns="68571" bIns="34285">
            <a:spAutoFit/>
          </a:bodyPr>
          <a:lstStyle/>
          <a:p>
            <a:pPr algn="just">
              <a:lnSpc>
                <a:spcPct val="114000"/>
              </a:lnSpc>
            </a:pPr>
            <a:r>
              <a:rPr lang="en-US" altLang="zh-CN" sz="1200" dirty="0">
                <a:latin typeface="微软雅黑" panose="020B0503020204020204" pitchFamily="34" charset="-122"/>
              </a:rPr>
              <a:t>A</a:t>
            </a:r>
            <a:r>
              <a:rPr lang="zh-CN" altLang="en-US" sz="1200" dirty="0">
                <a:latin typeface="微软雅黑" panose="020B0503020204020204" pitchFamily="34" charset="-122"/>
              </a:rPr>
              <a:t>：</a:t>
            </a:r>
            <a:endParaRPr lang="en-US" altLang="zh-CN" sz="1200" dirty="0">
              <a:latin typeface="微软雅黑" panose="020B0503020204020204" pitchFamily="34" charset="-122"/>
            </a:endParaRPr>
          </a:p>
          <a:p>
            <a:pPr algn="just">
              <a:lnSpc>
                <a:spcPct val="114000"/>
              </a:lnSpc>
            </a:pPr>
            <a:r>
              <a:rPr lang="en-US" altLang="zh-CN" sz="1200" dirty="0">
                <a:latin typeface="微软雅黑" panose="020B0503020204020204" pitchFamily="34" charset="-122"/>
              </a:rPr>
              <a:t>N=N+1;</a:t>
            </a:r>
            <a:endParaRPr lang="zh-CN" altLang="en-US" sz="1200" dirty="0">
              <a:latin typeface="微软雅黑" panose="020B0503020204020204" pitchFamily="34" charset="-122"/>
            </a:endParaRPr>
          </a:p>
        </p:txBody>
      </p:sp>
      <p:sp>
        <p:nvSpPr>
          <p:cNvPr id="5" name="矩形 19">
            <a:extLst>
              <a:ext uri="{FF2B5EF4-FFF2-40B4-BE49-F238E27FC236}">
                <a16:creationId xmlns:a16="http://schemas.microsoft.com/office/drawing/2014/main" id="{3123926C-4CFE-DDE0-D0B5-F8DE2456C06B}"/>
              </a:ext>
            </a:extLst>
          </p:cNvPr>
          <p:cNvSpPr/>
          <p:nvPr/>
        </p:nvSpPr>
        <p:spPr>
          <a:xfrm>
            <a:off x="7511099" y="3028950"/>
            <a:ext cx="927101" cy="684793"/>
          </a:xfrm>
          <a:prstGeom prst="rect">
            <a:avLst/>
          </a:prstGeom>
          <a:noFill/>
          <a:ln w="9525">
            <a:noFill/>
          </a:ln>
        </p:spPr>
        <p:txBody>
          <a:bodyPr wrap="square" lIns="68571" tIns="34285" rIns="68571" bIns="34285">
            <a:spAutoFit/>
          </a:bodyPr>
          <a:lstStyle/>
          <a:p>
            <a:pPr algn="just">
              <a:lnSpc>
                <a:spcPct val="114000"/>
              </a:lnSpc>
            </a:pPr>
            <a:r>
              <a:rPr lang="en-US" altLang="zh-CN" sz="1200" dirty="0">
                <a:latin typeface="微软雅黑" panose="020B0503020204020204" pitchFamily="34" charset="-122"/>
              </a:rPr>
              <a:t>B</a:t>
            </a:r>
            <a:r>
              <a:rPr lang="zh-CN" altLang="en-US" sz="1200" dirty="0">
                <a:latin typeface="微软雅黑" panose="020B0503020204020204" pitchFamily="34" charset="-122"/>
              </a:rPr>
              <a:t>：</a:t>
            </a:r>
            <a:endParaRPr lang="en-US" altLang="zh-CN" sz="1200" dirty="0">
              <a:latin typeface="微软雅黑" panose="020B0503020204020204" pitchFamily="34" charset="-122"/>
            </a:endParaRPr>
          </a:p>
          <a:p>
            <a:pPr algn="just">
              <a:lnSpc>
                <a:spcPct val="114000"/>
              </a:lnSpc>
            </a:pPr>
            <a:r>
              <a:rPr lang="en-US" altLang="zh-CN" sz="1200" dirty="0"/>
              <a:t>print(N);</a:t>
            </a:r>
          </a:p>
          <a:p>
            <a:pPr algn="just">
              <a:lnSpc>
                <a:spcPct val="114000"/>
              </a:lnSpc>
            </a:pPr>
            <a:r>
              <a:rPr lang="en-US" altLang="zh-CN" sz="1200" dirty="0">
                <a:latin typeface="微软雅黑" panose="020B0503020204020204" pitchFamily="34" charset="-122"/>
              </a:rPr>
              <a:t>N=0;</a:t>
            </a:r>
            <a:endParaRPr lang="zh-CN" altLang="en-US" sz="1200" dirty="0">
              <a:latin typeface="微软雅黑" panose="020B0503020204020204" pitchFamily="34" charset="-122"/>
            </a:endParaRP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A53AC025-CC3B-2922-15B4-4F7084728958}"/>
              </a:ext>
            </a:extLst>
          </p:cNvPr>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lang="zh-CN" altLang="en-US" sz="2000" b="1" dirty="0">
                <a:solidFill>
                  <a:schemeClr val="bg1">
                    <a:lumMod val="50000"/>
                  </a:schemeClr>
                </a:solidFill>
              </a:rPr>
              <a:t>不可再现性</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C4465D19-E494-B976-98F0-71B3EFDE6FE5}"/>
              </a:ext>
            </a:extLst>
          </p:cNvPr>
          <p:cNvSpPr txBox="1"/>
          <p:nvPr/>
        </p:nvSpPr>
        <p:spPr>
          <a:xfrm>
            <a:off x="3962400" y="3715402"/>
            <a:ext cx="4603588" cy="461665"/>
          </a:xfrm>
          <a:prstGeom prst="rect">
            <a:avLst/>
          </a:prstGeom>
          <a:noFill/>
        </p:spPr>
        <p:txBody>
          <a:bodyPr wrap="square">
            <a:spAutoFit/>
          </a:bodyPr>
          <a:lstStyle/>
          <a:p>
            <a:r>
              <a:rPr kumimoji="1" lang="zh-CN" altLang="en-US" sz="2400" dirty="0">
                <a:latin typeface="+mn-ea"/>
                <a:ea typeface="+mn-ea"/>
              </a:rPr>
              <a:t> </a:t>
            </a:r>
            <a:endParaRPr lang="zh-CN" altLang="en-US" sz="2400" dirty="0"/>
          </a:p>
        </p:txBody>
      </p:sp>
      <p:sp>
        <p:nvSpPr>
          <p:cNvPr id="17" name="文本框 16">
            <a:extLst>
              <a:ext uri="{FF2B5EF4-FFF2-40B4-BE49-F238E27FC236}">
                <a16:creationId xmlns:a16="http://schemas.microsoft.com/office/drawing/2014/main" id="{B7C334B4-7442-30C0-5148-B19C1786251D}"/>
              </a:ext>
            </a:extLst>
          </p:cNvPr>
          <p:cNvSpPr txBox="1"/>
          <p:nvPr/>
        </p:nvSpPr>
        <p:spPr>
          <a:xfrm>
            <a:off x="381000" y="4334237"/>
            <a:ext cx="4603588" cy="779509"/>
          </a:xfrm>
          <a:prstGeom prst="rect">
            <a:avLst/>
          </a:prstGeom>
          <a:noFill/>
        </p:spPr>
        <p:txBody>
          <a:bodyPr wrap="square">
            <a:spAutoFit/>
          </a:bodyPr>
          <a:lstStyle/>
          <a:p>
            <a:pPr>
              <a:lnSpc>
                <a:spcPts val="2200"/>
              </a:lnSpc>
              <a:spcBef>
                <a:spcPct val="50000"/>
              </a:spcBef>
              <a:defRPr/>
            </a:pPr>
            <a:r>
              <a:rPr kumimoji="1" lang="zh-CN" altLang="en-US" dirty="0">
                <a:latin typeface="+mn-ea"/>
                <a:ea typeface="+mn-ea"/>
              </a:rPr>
              <a:t>变量</a:t>
            </a:r>
            <a:r>
              <a:rPr kumimoji="1" lang="en-US" altLang="zh-CN" dirty="0">
                <a:latin typeface="+mn-ea"/>
                <a:ea typeface="+mn-ea"/>
              </a:rPr>
              <a:t>++</a:t>
            </a:r>
            <a:r>
              <a:rPr kumimoji="1" lang="zh-CN" altLang="en-US" dirty="0">
                <a:latin typeface="+mn-ea"/>
                <a:ea typeface="+mn-ea"/>
              </a:rPr>
              <a:t>运算</a:t>
            </a:r>
            <a:r>
              <a:rPr kumimoji="1" lang="en-US" altLang="zh-CN" dirty="0">
                <a:latin typeface="+mn-ea"/>
                <a:ea typeface="+mn-ea"/>
              </a:rPr>
              <a:t>100</a:t>
            </a:r>
            <a:r>
              <a:rPr kumimoji="1" lang="zh-CN" altLang="en-US" dirty="0">
                <a:latin typeface="+mn-ea"/>
                <a:ea typeface="+mn-ea"/>
              </a:rPr>
              <a:t>万次，共计</a:t>
            </a:r>
            <a:r>
              <a:rPr kumimoji="1" lang="en-US" altLang="zh-CN" dirty="0">
                <a:latin typeface="+mn-ea"/>
                <a:ea typeface="+mn-ea"/>
              </a:rPr>
              <a:t>10</a:t>
            </a:r>
            <a:r>
              <a:rPr kumimoji="1" lang="zh-CN" altLang="en-US" dirty="0">
                <a:latin typeface="+mn-ea"/>
                <a:ea typeface="+mn-ea"/>
              </a:rPr>
              <a:t>线程。</a:t>
            </a:r>
            <a:endParaRPr kumimoji="1" lang="en-US" altLang="zh-CN" dirty="0">
              <a:latin typeface="+mn-ea"/>
              <a:ea typeface="+mn-ea"/>
            </a:endParaRPr>
          </a:p>
          <a:p>
            <a:pPr>
              <a:lnSpc>
                <a:spcPts val="2200"/>
              </a:lnSpc>
              <a:spcBef>
                <a:spcPct val="50000"/>
              </a:spcBef>
              <a:defRPr/>
            </a:pPr>
            <a:r>
              <a:rPr kumimoji="1" lang="zh-CN" altLang="en-US" dirty="0">
                <a:latin typeface="+mn-ea"/>
                <a:ea typeface="+mn-ea"/>
              </a:rPr>
              <a:t>运算</a:t>
            </a:r>
            <a:r>
              <a:rPr kumimoji="1" lang="en-US" altLang="zh-CN" dirty="0">
                <a:latin typeface="+mn-ea"/>
                <a:ea typeface="+mn-ea"/>
              </a:rPr>
              <a:t>10</a:t>
            </a:r>
            <a:r>
              <a:rPr kumimoji="1" lang="zh-CN" altLang="en-US" dirty="0">
                <a:latin typeface="+mn-ea"/>
                <a:ea typeface="+mn-ea"/>
              </a:rPr>
              <a:t>次，次次结果</a:t>
            </a:r>
            <a:r>
              <a:rPr kumimoji="1" lang="zh-CN" altLang="en-US" b="1" dirty="0">
                <a:solidFill>
                  <a:srgbClr val="FF0000"/>
                </a:solidFill>
                <a:latin typeface="+mn-ea"/>
                <a:ea typeface="+mn-ea"/>
              </a:rPr>
              <a:t>不一样</a:t>
            </a:r>
            <a:endParaRPr kumimoji="1" lang="en-US" altLang="zh-CN" sz="1800" b="1" dirty="0">
              <a:solidFill>
                <a:srgbClr val="FF0000"/>
              </a:solidFill>
              <a:latin typeface="+mn-ea"/>
              <a:ea typeface="+mn-ea"/>
            </a:endParaRPr>
          </a:p>
        </p:txBody>
      </p:sp>
      <p:pic>
        <p:nvPicPr>
          <p:cNvPr id="14" name="图片 13">
            <a:extLst>
              <a:ext uri="{FF2B5EF4-FFF2-40B4-BE49-F238E27FC236}">
                <a16:creationId xmlns:a16="http://schemas.microsoft.com/office/drawing/2014/main" id="{EF23766C-D407-B2A9-7D97-6F3199EB10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1" t="4688" r="2941" b="1562"/>
          <a:stretch/>
        </p:blipFill>
        <p:spPr>
          <a:xfrm>
            <a:off x="533400" y="817559"/>
            <a:ext cx="4691972" cy="3433150"/>
          </a:xfrm>
          <a:prstGeom prst="rect">
            <a:avLst/>
          </a:prstGeom>
        </p:spPr>
      </p:pic>
      <p:pic>
        <p:nvPicPr>
          <p:cNvPr id="18" name="图片 17">
            <a:extLst>
              <a:ext uri="{FF2B5EF4-FFF2-40B4-BE49-F238E27FC236}">
                <a16:creationId xmlns:a16="http://schemas.microsoft.com/office/drawing/2014/main" id="{80AA76AE-BD81-57D0-0BFE-5BEFA2751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26509"/>
            <a:ext cx="3362689" cy="3124200"/>
          </a:xfrm>
          <a:prstGeom prst="rect">
            <a:avLst/>
          </a:prstGeom>
        </p:spPr>
      </p:pic>
    </p:spTree>
    <p:extLst>
      <p:ext uri="{BB962C8B-B14F-4D97-AF65-F5344CB8AC3E}">
        <p14:creationId xmlns:p14="http://schemas.microsoft.com/office/powerpoint/2010/main" val="193393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矩形 19"/>
          <p:cNvSpPr/>
          <p:nvPr/>
        </p:nvSpPr>
        <p:spPr>
          <a:xfrm>
            <a:off x="578644" y="193373"/>
            <a:ext cx="1516380" cy="41402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内容导航：</a:t>
            </a: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latin typeface="+mj-ea"/>
                <a:ea typeface="+mj-ea"/>
              </a:rPr>
              <a:t>2.1 </a:t>
            </a:r>
            <a:r>
              <a:rPr lang="zh-CN" altLang="en-US" sz="1800" dirty="0">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solidFill>
                  <a:srgbClr val="0000FF"/>
                </a:solidFill>
                <a:latin typeface="+mj-ea"/>
              </a:rPr>
              <a:t>2.2 </a:t>
            </a:r>
            <a:r>
              <a:rPr lang="zh-CN" altLang="en-US" sz="1800" dirty="0">
                <a:solidFill>
                  <a:srgbClr val="0000FF"/>
                </a:solidFill>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latin typeface="+mj-ea"/>
              </a:rPr>
              <a:t>2.3 </a:t>
            </a:r>
            <a:r>
              <a:rPr lang="zh-CN" altLang="en-US" sz="1800" dirty="0">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latin typeface="+mj-ea"/>
              </a:rPr>
              <a:t>2.4 </a:t>
            </a:r>
            <a:r>
              <a:rPr lang="zh-CN" altLang="en-US" sz="1800" dirty="0">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latin typeface="+mj-ea"/>
              </a:rPr>
              <a:t>2.5 </a:t>
            </a:r>
            <a:r>
              <a:rPr lang="zh-CN" altLang="en-US" sz="1800" dirty="0">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latin typeface="+mj-ea"/>
              </a:rPr>
              <a:t>2.6 </a:t>
            </a:r>
            <a:r>
              <a:rPr lang="zh-CN" altLang="en-US" sz="1800" dirty="0">
                <a:latin typeface="+mj-ea"/>
              </a:rPr>
              <a:t>线程的实现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4"/>
          <p:cNvSpPr txBox="1"/>
          <p:nvPr/>
        </p:nvSpPr>
        <p:spPr>
          <a:xfrm>
            <a:off x="304800" y="1352550"/>
            <a:ext cx="2562225" cy="379413"/>
          </a:xfrm>
          <a:prstGeom prst="rect">
            <a:avLst/>
          </a:prstGeom>
          <a:noFill/>
          <a:ln w="9525">
            <a:noFill/>
          </a:ln>
        </p:spPr>
        <p:txBody>
          <a:bodyPr lIns="68580" tIns="34290" rIns="68580" bIns="34290">
            <a:spAutoFit/>
          </a:bodyPr>
          <a:lstStyle/>
          <a:p>
            <a:pPr marL="257175" indent="-257175">
              <a:lnSpc>
                <a:spcPct val="123000"/>
              </a:lnSpc>
            </a:pPr>
            <a:r>
              <a:rPr lang="zh-CN" altLang="en-US" dirty="0">
                <a:latin typeface="微软雅黑" panose="020B0503020204020204" pitchFamily="34" charset="-122"/>
              </a:rPr>
              <a:t>进程是程序的一次执行</a:t>
            </a:r>
          </a:p>
        </p:txBody>
      </p:sp>
      <p:sp>
        <p:nvSpPr>
          <p:cNvPr id="57347" name="TextBox 14"/>
          <p:cNvSpPr txBox="1"/>
          <p:nvPr/>
        </p:nvSpPr>
        <p:spPr>
          <a:xfrm>
            <a:off x="328613" y="2647950"/>
            <a:ext cx="2562225" cy="1060450"/>
          </a:xfrm>
          <a:prstGeom prst="rect">
            <a:avLst/>
          </a:prstGeom>
          <a:noFill/>
          <a:ln w="9525">
            <a:noFill/>
          </a:ln>
        </p:spPr>
        <p:txBody>
          <a:bodyPr lIns="68580" tIns="34290" rIns="68580" bIns="34290">
            <a:spAutoFit/>
          </a:bodyPr>
          <a:lstStyle/>
          <a:p>
            <a:pPr>
              <a:lnSpc>
                <a:spcPct val="123000"/>
              </a:lnSpc>
            </a:pPr>
            <a:r>
              <a:rPr lang="zh-CN" altLang="en-US" dirty="0">
                <a:latin typeface="微软雅黑" panose="020B0503020204020204" pitchFamily="34" charset="-122"/>
              </a:rPr>
              <a:t>进程是一个程序及其数据在处理机上顺序执行时所发生的活动</a:t>
            </a:r>
          </a:p>
        </p:txBody>
      </p:sp>
      <p:sp>
        <p:nvSpPr>
          <p:cNvPr id="57348" name="TextBox 14"/>
          <p:cNvSpPr txBox="1"/>
          <p:nvPr/>
        </p:nvSpPr>
        <p:spPr>
          <a:xfrm>
            <a:off x="6353175" y="1352550"/>
            <a:ext cx="2562225" cy="1062038"/>
          </a:xfrm>
          <a:prstGeom prst="rect">
            <a:avLst/>
          </a:prstGeom>
          <a:noFill/>
          <a:ln w="9525">
            <a:noFill/>
          </a:ln>
        </p:spPr>
        <p:txBody>
          <a:bodyPr lIns="68580" tIns="34290" rIns="68580" bIns="34290">
            <a:spAutoFit/>
          </a:bodyPr>
          <a:lstStyle/>
          <a:p>
            <a:pPr>
              <a:lnSpc>
                <a:spcPct val="123000"/>
              </a:lnSpc>
            </a:pPr>
            <a:r>
              <a:rPr lang="zh-CN" altLang="en-US" dirty="0">
                <a:latin typeface="微软雅黑" panose="020B0503020204020204" pitchFamily="34" charset="-122"/>
              </a:rPr>
              <a:t>进程是具有独立功能的程序在一个数据集合上运行的过程</a:t>
            </a:r>
          </a:p>
        </p:txBody>
      </p:sp>
      <p:sp>
        <p:nvSpPr>
          <p:cNvPr id="57349" name="TextBox 14"/>
          <p:cNvSpPr txBox="1"/>
          <p:nvPr/>
        </p:nvSpPr>
        <p:spPr>
          <a:xfrm>
            <a:off x="6353175" y="2906713"/>
            <a:ext cx="2562225" cy="719137"/>
          </a:xfrm>
          <a:prstGeom prst="rect">
            <a:avLst/>
          </a:prstGeom>
          <a:noFill/>
          <a:ln w="9525">
            <a:noFill/>
          </a:ln>
        </p:spPr>
        <p:txBody>
          <a:bodyPr lIns="68580" tIns="34290" rIns="68580" bIns="34290">
            <a:spAutoFit/>
          </a:bodyPr>
          <a:lstStyle/>
          <a:p>
            <a:pPr indent="-257175">
              <a:lnSpc>
                <a:spcPct val="123000"/>
              </a:lnSpc>
            </a:pPr>
            <a:r>
              <a:rPr lang="zh-CN" altLang="en-US" dirty="0">
                <a:latin typeface="微软雅黑" panose="020B0503020204020204" pitchFamily="34" charset="-122"/>
              </a:rPr>
              <a:t>系统进行资源分配和调度的一个独立单位</a:t>
            </a:r>
          </a:p>
        </p:txBody>
      </p:sp>
      <p:pic>
        <p:nvPicPr>
          <p:cNvPr id="57350" name="Picture 2" descr="D:\cecy\PPT template download\PPT管理软件\picture for PPT\布衣公子 Low Poly 分享\布衣公子 Low Poly 分享\Low Poly背景图片\蓝色01.jpg"/>
          <p:cNvPicPr>
            <a:picLocks noChangeAspect="1"/>
          </p:cNvPicPr>
          <p:nvPr/>
        </p:nvPicPr>
        <p:blipFill>
          <a:blip r:embed="rId3"/>
          <a:srcRect t="72221"/>
          <a:stretch>
            <a:fillRect/>
          </a:stretch>
        </p:blipFill>
        <p:spPr>
          <a:xfrm>
            <a:off x="0" y="3733800"/>
            <a:ext cx="9144000" cy="1428750"/>
          </a:xfrm>
          <a:prstGeom prst="rect">
            <a:avLst/>
          </a:prstGeom>
          <a:noFill/>
          <a:ln w="9525">
            <a:noFill/>
          </a:ln>
        </p:spPr>
      </p:pic>
      <p:grpSp>
        <p:nvGrpSpPr>
          <p:cNvPr id="18" name="组合 20"/>
          <p:cNvGrpSpPr/>
          <p:nvPr/>
        </p:nvGrpSpPr>
        <p:grpSpPr>
          <a:xfrm>
            <a:off x="2895600" y="2952750"/>
            <a:ext cx="457200" cy="548641"/>
            <a:chOff x="7156451" y="4826087"/>
            <a:chExt cx="763588" cy="862012"/>
          </a:xfrm>
          <a:solidFill>
            <a:schemeClr val="accent5"/>
          </a:solidFill>
        </p:grpSpPr>
        <p:sp>
          <p:nvSpPr>
            <p:cNvPr id="19" name="Freeform 78"/>
            <p:cNvSpPr/>
            <p:nvPr/>
          </p:nvSpPr>
          <p:spPr bwMode="auto">
            <a:xfrm>
              <a:off x="7375526" y="5242012"/>
              <a:ext cx="230188" cy="230187"/>
            </a:xfrm>
            <a:custGeom>
              <a:avLst/>
              <a:gdLst>
                <a:gd name="T0" fmla="*/ 37 w 47"/>
                <a:gd name="T1" fmla="*/ 25 h 47"/>
                <a:gd name="T2" fmla="*/ 16 w 47"/>
                <a:gd name="T3" fmla="*/ 27 h 47"/>
                <a:gd name="T4" fmla="*/ 36 w 47"/>
                <a:gd name="T5" fmla="*/ 3 h 47"/>
                <a:gd name="T6" fmla="*/ 23 w 47"/>
                <a:gd name="T7" fmla="*/ 0 h 47"/>
                <a:gd name="T8" fmla="*/ 0 w 47"/>
                <a:gd name="T9" fmla="*/ 23 h 47"/>
                <a:gd name="T10" fmla="*/ 23 w 47"/>
                <a:gd name="T11" fmla="*/ 47 h 47"/>
                <a:gd name="T12" fmla="*/ 47 w 47"/>
                <a:gd name="T13" fmla="*/ 23 h 47"/>
                <a:gd name="T14" fmla="*/ 45 w 47"/>
                <a:gd name="T15" fmla="*/ 16 h 47"/>
                <a:gd name="T16" fmla="*/ 37 w 4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37" y="25"/>
                  </a:moveTo>
                  <a:cubicBezTo>
                    <a:pt x="16" y="27"/>
                    <a:pt x="16" y="27"/>
                    <a:pt x="16" y="27"/>
                  </a:cubicBezTo>
                  <a:cubicBezTo>
                    <a:pt x="36" y="3"/>
                    <a:pt x="36" y="3"/>
                    <a:pt x="36" y="3"/>
                  </a:cubicBezTo>
                  <a:cubicBezTo>
                    <a:pt x="32" y="1"/>
                    <a:pt x="28" y="0"/>
                    <a:pt x="23" y="0"/>
                  </a:cubicBezTo>
                  <a:cubicBezTo>
                    <a:pt x="10" y="0"/>
                    <a:pt x="0" y="10"/>
                    <a:pt x="0" y="23"/>
                  </a:cubicBezTo>
                  <a:cubicBezTo>
                    <a:pt x="0" y="36"/>
                    <a:pt x="10" y="47"/>
                    <a:pt x="23" y="47"/>
                  </a:cubicBezTo>
                  <a:cubicBezTo>
                    <a:pt x="36" y="47"/>
                    <a:pt x="47" y="36"/>
                    <a:pt x="47" y="23"/>
                  </a:cubicBezTo>
                  <a:cubicBezTo>
                    <a:pt x="47" y="21"/>
                    <a:pt x="46" y="18"/>
                    <a:pt x="45" y="16"/>
                  </a:cubicBezTo>
                  <a:lnTo>
                    <a:pt x="3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 name="Freeform 79"/>
            <p:cNvSpPr/>
            <p:nvPr/>
          </p:nvSpPr>
          <p:spPr bwMode="auto">
            <a:xfrm>
              <a:off x="7156451" y="5022937"/>
              <a:ext cx="669925" cy="665162"/>
            </a:xfrm>
            <a:custGeom>
              <a:avLst/>
              <a:gdLst>
                <a:gd name="T0" fmla="*/ 108 w 137"/>
                <a:gd name="T1" fmla="*/ 43 h 136"/>
                <a:gd name="T2" fmla="*/ 115 w 137"/>
                <a:gd name="T3" fmla="*/ 68 h 136"/>
                <a:gd name="T4" fmla="*/ 68 w 137"/>
                <a:gd name="T5" fmla="*/ 115 h 136"/>
                <a:gd name="T6" fmla="*/ 22 w 137"/>
                <a:gd name="T7" fmla="*/ 68 h 136"/>
                <a:gd name="T8" fmla="*/ 68 w 137"/>
                <a:gd name="T9" fmla="*/ 22 h 136"/>
                <a:gd name="T10" fmla="*/ 98 w 137"/>
                <a:gd name="T11" fmla="*/ 32 h 136"/>
                <a:gd name="T12" fmla="*/ 111 w 137"/>
                <a:gd name="T13" fmla="*/ 15 h 136"/>
                <a:gd name="T14" fmla="*/ 68 w 137"/>
                <a:gd name="T15" fmla="*/ 0 h 136"/>
                <a:gd name="T16" fmla="*/ 0 w 137"/>
                <a:gd name="T17" fmla="*/ 68 h 136"/>
                <a:gd name="T18" fmla="*/ 68 w 137"/>
                <a:gd name="T19" fmla="*/ 136 h 136"/>
                <a:gd name="T20" fmla="*/ 137 w 137"/>
                <a:gd name="T21" fmla="*/ 68 h 136"/>
                <a:gd name="T22" fmla="*/ 121 w 137"/>
                <a:gd name="T23" fmla="*/ 26 h 136"/>
                <a:gd name="T24" fmla="*/ 108 w 137"/>
                <a:gd name="T25"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36">
                  <a:moveTo>
                    <a:pt x="108" y="43"/>
                  </a:moveTo>
                  <a:cubicBezTo>
                    <a:pt x="112" y="50"/>
                    <a:pt x="115" y="59"/>
                    <a:pt x="115" y="68"/>
                  </a:cubicBezTo>
                  <a:cubicBezTo>
                    <a:pt x="115" y="94"/>
                    <a:pt x="94" y="115"/>
                    <a:pt x="68" y="115"/>
                  </a:cubicBezTo>
                  <a:cubicBezTo>
                    <a:pt x="43" y="115"/>
                    <a:pt x="22" y="94"/>
                    <a:pt x="22" y="68"/>
                  </a:cubicBezTo>
                  <a:cubicBezTo>
                    <a:pt x="22" y="42"/>
                    <a:pt x="43" y="22"/>
                    <a:pt x="68" y="22"/>
                  </a:cubicBezTo>
                  <a:cubicBezTo>
                    <a:pt x="80" y="22"/>
                    <a:pt x="90" y="25"/>
                    <a:pt x="98" y="32"/>
                  </a:cubicBezTo>
                  <a:cubicBezTo>
                    <a:pt x="111" y="15"/>
                    <a:pt x="111" y="15"/>
                    <a:pt x="111" y="15"/>
                  </a:cubicBezTo>
                  <a:cubicBezTo>
                    <a:pt x="100" y="6"/>
                    <a:pt x="85" y="0"/>
                    <a:pt x="68" y="0"/>
                  </a:cubicBezTo>
                  <a:cubicBezTo>
                    <a:pt x="31" y="0"/>
                    <a:pt x="0" y="31"/>
                    <a:pt x="0" y="68"/>
                  </a:cubicBezTo>
                  <a:cubicBezTo>
                    <a:pt x="0" y="106"/>
                    <a:pt x="31" y="136"/>
                    <a:pt x="68" y="136"/>
                  </a:cubicBezTo>
                  <a:cubicBezTo>
                    <a:pt x="106" y="136"/>
                    <a:pt x="137" y="106"/>
                    <a:pt x="137" y="68"/>
                  </a:cubicBezTo>
                  <a:cubicBezTo>
                    <a:pt x="137" y="52"/>
                    <a:pt x="131" y="37"/>
                    <a:pt x="121" y="26"/>
                  </a:cubicBezTo>
                  <a:lnTo>
                    <a:pt x="108"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 name="Freeform 80"/>
            <p:cNvSpPr/>
            <p:nvPr/>
          </p:nvSpPr>
          <p:spPr bwMode="auto">
            <a:xfrm>
              <a:off x="7454901" y="4826087"/>
              <a:ext cx="465138" cy="549275"/>
            </a:xfrm>
            <a:custGeom>
              <a:avLst/>
              <a:gdLst>
                <a:gd name="T0" fmla="*/ 293 w 293"/>
                <a:gd name="T1" fmla="*/ 59 h 346"/>
                <a:gd name="T2" fmla="*/ 225 w 293"/>
                <a:gd name="T3" fmla="*/ 65 h 346"/>
                <a:gd name="T4" fmla="*/ 219 w 293"/>
                <a:gd name="T5" fmla="*/ 0 h 346"/>
                <a:gd name="T6" fmla="*/ 163 w 293"/>
                <a:gd name="T7" fmla="*/ 65 h 346"/>
                <a:gd name="T8" fmla="*/ 157 w 293"/>
                <a:gd name="T9" fmla="*/ 114 h 346"/>
                <a:gd name="T10" fmla="*/ 6 w 293"/>
                <a:gd name="T11" fmla="*/ 306 h 346"/>
                <a:gd name="T12" fmla="*/ 0 w 293"/>
                <a:gd name="T13" fmla="*/ 346 h 346"/>
                <a:gd name="T14" fmla="*/ 40 w 293"/>
                <a:gd name="T15" fmla="*/ 333 h 346"/>
                <a:gd name="T16" fmla="*/ 194 w 293"/>
                <a:gd name="T17" fmla="*/ 142 h 346"/>
                <a:gd name="T18" fmla="*/ 240 w 293"/>
                <a:gd name="T19" fmla="*/ 127 h 346"/>
                <a:gd name="T20" fmla="*/ 293 w 293"/>
                <a:gd name="T21" fmla="*/ 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346">
                  <a:moveTo>
                    <a:pt x="293" y="59"/>
                  </a:moveTo>
                  <a:lnTo>
                    <a:pt x="225" y="65"/>
                  </a:lnTo>
                  <a:lnTo>
                    <a:pt x="219" y="0"/>
                  </a:lnTo>
                  <a:lnTo>
                    <a:pt x="163" y="65"/>
                  </a:lnTo>
                  <a:lnTo>
                    <a:pt x="157" y="114"/>
                  </a:lnTo>
                  <a:lnTo>
                    <a:pt x="6" y="306"/>
                  </a:lnTo>
                  <a:lnTo>
                    <a:pt x="0" y="346"/>
                  </a:lnTo>
                  <a:lnTo>
                    <a:pt x="40" y="333"/>
                  </a:lnTo>
                  <a:lnTo>
                    <a:pt x="194" y="142"/>
                  </a:lnTo>
                  <a:lnTo>
                    <a:pt x="240" y="127"/>
                  </a:lnTo>
                  <a:lnTo>
                    <a:pt x="293"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4"/>
          <p:cNvGrpSpPr/>
          <p:nvPr/>
        </p:nvGrpSpPr>
        <p:grpSpPr>
          <a:xfrm>
            <a:off x="2971800" y="1352550"/>
            <a:ext cx="292160" cy="577913"/>
            <a:chOff x="8080376" y="1863812"/>
            <a:chExt cx="361950" cy="715962"/>
          </a:xfrm>
          <a:solidFill>
            <a:schemeClr val="accent5"/>
          </a:solidFill>
        </p:grpSpPr>
        <p:sp>
          <p:nvSpPr>
            <p:cNvPr id="23" name="Freeform 81"/>
            <p:cNvSpPr/>
            <p:nvPr/>
          </p:nvSpPr>
          <p:spPr bwMode="auto">
            <a:xfrm>
              <a:off x="8159751" y="2500399"/>
              <a:ext cx="204788" cy="79375"/>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4" name="Freeform 82"/>
            <p:cNvSpPr>
              <a:spLocks noEditPoints="1"/>
            </p:cNvSpPr>
            <p:nvPr/>
          </p:nvSpPr>
          <p:spPr bwMode="auto">
            <a:xfrm>
              <a:off x="8080376" y="2040024"/>
              <a:ext cx="361950" cy="396875"/>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5" name="Freeform 83"/>
            <p:cNvSpPr/>
            <p:nvPr/>
          </p:nvSpPr>
          <p:spPr bwMode="auto">
            <a:xfrm>
              <a:off x="8159751" y="2455949"/>
              <a:ext cx="204788" cy="3016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6" name="Freeform 84"/>
            <p:cNvSpPr/>
            <p:nvPr/>
          </p:nvSpPr>
          <p:spPr bwMode="auto">
            <a:xfrm>
              <a:off x="8085138" y="1917787"/>
              <a:ext cx="84138" cy="7778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7" name="Freeform 85"/>
            <p:cNvSpPr/>
            <p:nvPr/>
          </p:nvSpPr>
          <p:spPr bwMode="auto">
            <a:xfrm>
              <a:off x="8355013" y="1917787"/>
              <a:ext cx="82550" cy="84137"/>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8" name="Freeform 86"/>
            <p:cNvSpPr/>
            <p:nvPr/>
          </p:nvSpPr>
          <p:spPr bwMode="auto">
            <a:xfrm>
              <a:off x="8242301" y="1863812"/>
              <a:ext cx="34925" cy="98425"/>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31"/>
          <p:cNvGrpSpPr/>
          <p:nvPr/>
        </p:nvGrpSpPr>
        <p:grpSpPr>
          <a:xfrm>
            <a:off x="5867400" y="2876550"/>
            <a:ext cx="500984" cy="720659"/>
            <a:chOff x="10885488" y="4680037"/>
            <a:chExt cx="503238" cy="723900"/>
          </a:xfrm>
          <a:solidFill>
            <a:schemeClr val="accent5"/>
          </a:solidFill>
        </p:grpSpPr>
        <p:sp>
          <p:nvSpPr>
            <p:cNvPr id="30" name="Freeform 87"/>
            <p:cNvSpPr/>
            <p:nvPr/>
          </p:nvSpPr>
          <p:spPr bwMode="auto">
            <a:xfrm>
              <a:off x="11071226" y="4680037"/>
              <a:ext cx="317500" cy="30321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1" name="Freeform 88"/>
            <p:cNvSpPr/>
            <p:nvPr/>
          </p:nvSpPr>
          <p:spPr bwMode="auto">
            <a:xfrm>
              <a:off x="11134726" y="4699087"/>
              <a:ext cx="204788" cy="220662"/>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2" name="Freeform 89"/>
            <p:cNvSpPr/>
            <p:nvPr/>
          </p:nvSpPr>
          <p:spPr bwMode="auto">
            <a:xfrm>
              <a:off x="11163301" y="4753062"/>
              <a:ext cx="176213" cy="166687"/>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3" name="Freeform 90"/>
            <p:cNvSpPr/>
            <p:nvPr/>
          </p:nvSpPr>
          <p:spPr bwMode="auto">
            <a:xfrm>
              <a:off x="11202988" y="4792749"/>
              <a:ext cx="136525" cy="127000"/>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4" name="Freeform 91"/>
            <p:cNvSpPr/>
            <p:nvPr/>
          </p:nvSpPr>
          <p:spPr bwMode="auto">
            <a:xfrm>
              <a:off x="11242676" y="4826087"/>
              <a:ext cx="96838" cy="9366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 name="Freeform 92"/>
            <p:cNvSpPr/>
            <p:nvPr/>
          </p:nvSpPr>
          <p:spPr bwMode="auto">
            <a:xfrm>
              <a:off x="11280776" y="4865774"/>
              <a:ext cx="58738" cy="53975"/>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 name="Oval 93"/>
            <p:cNvSpPr>
              <a:spLocks noChangeArrowheads="1"/>
            </p:cNvSpPr>
            <p:nvPr/>
          </p:nvSpPr>
          <p:spPr bwMode="auto">
            <a:xfrm>
              <a:off x="10939463" y="4856249"/>
              <a:ext cx="117475" cy="1174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 name="Freeform 94"/>
            <p:cNvSpPr/>
            <p:nvPr/>
          </p:nvSpPr>
          <p:spPr bwMode="auto">
            <a:xfrm>
              <a:off x="10885488" y="4997537"/>
              <a:ext cx="336550" cy="406400"/>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38" name="组合 40"/>
          <p:cNvGrpSpPr/>
          <p:nvPr/>
        </p:nvGrpSpPr>
        <p:grpSpPr>
          <a:xfrm>
            <a:off x="5867400" y="1352550"/>
            <a:ext cx="428624" cy="581815"/>
            <a:chOff x="10709276" y="1628862"/>
            <a:chExt cx="439738" cy="596900"/>
          </a:xfrm>
          <a:solidFill>
            <a:schemeClr val="accent5"/>
          </a:solidFill>
        </p:grpSpPr>
        <p:sp>
          <p:nvSpPr>
            <p:cNvPr id="39" name="Freeform 95"/>
            <p:cNvSpPr/>
            <p:nvPr/>
          </p:nvSpPr>
          <p:spPr bwMode="auto">
            <a:xfrm>
              <a:off x="10709276" y="1809837"/>
              <a:ext cx="341313" cy="415925"/>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 name="Freeform 96"/>
            <p:cNvSpPr>
              <a:spLocks noEditPoints="1"/>
            </p:cNvSpPr>
            <p:nvPr/>
          </p:nvSpPr>
          <p:spPr bwMode="auto">
            <a:xfrm>
              <a:off x="10763251" y="1628862"/>
              <a:ext cx="385763" cy="161925"/>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42"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进程的概念</a:t>
            </a:r>
          </a:p>
        </p:txBody>
      </p:sp>
      <p:grpSp>
        <p:nvGrpSpPr>
          <p:cNvPr id="4" name="组合 3">
            <a:extLst>
              <a:ext uri="{FF2B5EF4-FFF2-40B4-BE49-F238E27FC236}">
                <a16:creationId xmlns:a16="http://schemas.microsoft.com/office/drawing/2014/main" id="{0206BD71-EBA4-EDAD-CFB0-DEAD25FB907F}"/>
              </a:ext>
            </a:extLst>
          </p:cNvPr>
          <p:cNvGrpSpPr/>
          <p:nvPr/>
        </p:nvGrpSpPr>
        <p:grpSpPr>
          <a:xfrm>
            <a:off x="3357501" y="1253072"/>
            <a:ext cx="2381250" cy="3714750"/>
            <a:chOff x="3352800" y="1047750"/>
            <a:chExt cx="2381250" cy="3714750"/>
          </a:xfrm>
        </p:grpSpPr>
        <p:pic>
          <p:nvPicPr>
            <p:cNvPr id="16" name="Picture 2" descr="D:\cecy\PPT template download\演界网下载素材\图片素材-cecy\苹果产品png图片加高光渐变\苹果产品png图片加高光渐变\iPad竖.png"/>
            <p:cNvPicPr>
              <a:picLocks noChangeAspect="1"/>
            </p:cNvPicPr>
            <p:nvPr/>
          </p:nvPicPr>
          <p:blipFill>
            <a:blip r:embed="rId4"/>
            <a:srcRect l="26596" r="28723"/>
            <a:stretch>
              <a:fillRect/>
            </a:stretch>
          </p:blipFill>
          <p:spPr>
            <a:xfrm>
              <a:off x="3352800" y="1047750"/>
              <a:ext cx="2381250" cy="3714750"/>
            </a:xfrm>
            <a:prstGeom prst="rect">
              <a:avLst/>
            </a:prstGeom>
            <a:noFill/>
            <a:ln w="9525">
              <a:noFill/>
            </a:ln>
          </p:spPr>
        </p:pic>
        <p:pic>
          <p:nvPicPr>
            <p:cNvPr id="57357" name="图片 40"/>
            <p:cNvPicPr>
              <a:picLocks noChangeAspect="1"/>
            </p:cNvPicPr>
            <p:nvPr/>
          </p:nvPicPr>
          <p:blipFill>
            <a:blip r:embed="rId5"/>
            <a:stretch>
              <a:fillRect/>
            </a:stretch>
          </p:blipFill>
          <p:spPr>
            <a:xfrm>
              <a:off x="3611563" y="1425575"/>
              <a:ext cx="1897062" cy="2806700"/>
            </a:xfrm>
            <a:prstGeom prst="rect">
              <a:avLst/>
            </a:prstGeom>
            <a:noFill/>
            <a:ln w="9525">
              <a:noFill/>
            </a:ln>
          </p:spPr>
        </p:pic>
      </p:grpSp>
      <p:sp>
        <p:nvSpPr>
          <p:cNvPr id="57358" name="文本框 1"/>
          <p:cNvSpPr txBox="1"/>
          <p:nvPr/>
        </p:nvSpPr>
        <p:spPr>
          <a:xfrm>
            <a:off x="2133600" y="879334"/>
            <a:ext cx="5410200" cy="400050"/>
          </a:xfrm>
          <a:prstGeom prst="rect">
            <a:avLst/>
          </a:prstGeom>
          <a:noFill/>
          <a:ln w="9525">
            <a:noFill/>
          </a:ln>
        </p:spPr>
        <p:txBody>
          <a:bodyPr>
            <a:spAutoFit/>
          </a:bodyPr>
          <a:lstStyle/>
          <a:p>
            <a:r>
              <a:rPr lang="zh-CN" altLang="en-US" sz="2000" b="1" dirty="0">
                <a:latin typeface="微软雅黑" panose="020B0503020204020204" pitchFamily="34" charset="-122"/>
              </a:rPr>
              <a:t>进程控制块</a:t>
            </a:r>
            <a:r>
              <a:rPr lang="en-US" altLang="zh-CN" sz="2000" b="1" dirty="0">
                <a:latin typeface="微软雅黑" panose="020B0503020204020204" pitchFamily="34" charset="-122"/>
              </a:rPr>
              <a:t>(PCB)+</a:t>
            </a:r>
            <a:r>
              <a:rPr lang="zh-CN" altLang="en-US" sz="2000" b="1" dirty="0">
                <a:latin typeface="微软雅黑" panose="020B0503020204020204" pitchFamily="34" charset="-122"/>
              </a:rPr>
              <a:t>程序</a:t>
            </a:r>
            <a:r>
              <a:rPr lang="en-US" altLang="zh-CN" sz="2000" b="1" dirty="0">
                <a:latin typeface="微软雅黑" panose="020B0503020204020204" pitchFamily="34" charset="-122"/>
              </a:rPr>
              <a:t>+</a:t>
            </a:r>
            <a:r>
              <a:rPr lang="zh-CN" altLang="en-US" sz="2000" b="1" dirty="0">
                <a:latin typeface="微软雅黑" panose="020B0503020204020204" pitchFamily="34" charset="-122"/>
              </a:rPr>
              <a:t>数据</a:t>
            </a:r>
            <a:r>
              <a:rPr lang="en-US" altLang="zh-CN" sz="2000" b="1" dirty="0">
                <a:latin typeface="微软雅黑" panose="020B0503020204020204" pitchFamily="34" charset="-122"/>
              </a:rPr>
              <a:t>=</a:t>
            </a:r>
            <a:r>
              <a:rPr lang="zh-CN" altLang="en-US" sz="2000" b="1" dirty="0">
                <a:latin typeface="微软雅黑" panose="020B0503020204020204" pitchFamily="34" charset="-122"/>
              </a:rPr>
              <a:t>进程实体</a:t>
            </a:r>
          </a:p>
        </p:txBody>
      </p:sp>
      <p:sp>
        <p:nvSpPr>
          <p:cNvPr id="5" name="矩形 4"/>
          <p:cNvSpPr/>
          <p:nvPr/>
        </p:nvSpPr>
        <p:spPr>
          <a:xfrm>
            <a:off x="360196" y="4108162"/>
            <a:ext cx="2980305" cy="584775"/>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pitchFamily="34" charset="-122"/>
                <a:ea typeface="微软雅黑" panose="020B0503020204020204" pitchFamily="34" charset="-122"/>
                <a:cs typeface="+mn-cs"/>
              </a:rPr>
              <a:t>前台进程</a:t>
            </a:r>
          </a:p>
        </p:txBody>
      </p:sp>
      <p:sp>
        <p:nvSpPr>
          <p:cNvPr id="43" name="矩形 42"/>
          <p:cNvSpPr/>
          <p:nvPr/>
        </p:nvSpPr>
        <p:spPr>
          <a:xfrm>
            <a:off x="5651151" y="4082644"/>
            <a:ext cx="2980303" cy="584775"/>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pitchFamily="34" charset="-122"/>
                <a:ea typeface="微软雅黑" panose="020B0503020204020204" pitchFamily="34" charset="-122"/>
                <a:cs typeface="+mn-cs"/>
              </a:rPr>
              <a:t>后台进程</a:t>
            </a:r>
          </a:p>
        </p:txBody>
      </p:sp>
      <p:sp>
        <p:nvSpPr>
          <p:cNvPr id="6" name="矩形 5"/>
          <p:cNvSpPr/>
          <p:nvPr/>
        </p:nvSpPr>
        <p:spPr>
          <a:xfrm>
            <a:off x="3116598" y="4378324"/>
            <a:ext cx="2827825" cy="923330"/>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12700">
                  <a:solidFill>
                    <a:schemeClr val="accent5"/>
                  </a:solidFill>
                  <a:prstDash val="solid"/>
                </a:ln>
                <a:pattFill prst="ltDnDiag">
                  <a:fgClr>
                    <a:schemeClr val="accent5">
                      <a:lumMod val="60000"/>
                      <a:lumOff val="40000"/>
                    </a:schemeClr>
                  </a:fgClr>
                  <a:bgClr>
                    <a:schemeClr val="bg1"/>
                  </a:bgClr>
                </a:pattFill>
                <a:effectLst/>
                <a:uLnTx/>
                <a:uFillTx/>
                <a:latin typeface="微软雅黑" panose="020B0503020204020204" pitchFamily="34" charset="-122"/>
                <a:ea typeface="微软雅黑" panose="020B0503020204020204" pitchFamily="34" charset="-122"/>
                <a:cs typeface="+mn-cs"/>
              </a:rPr>
              <a:t>Process</a:t>
            </a:r>
            <a:endParaRPr kumimoji="0" lang="zh-CN" altLang="en-US" sz="5400" b="1" i="0" u="none" strike="noStrike" kern="1200" cap="none" spc="0" normalizeH="0" baseline="0" noProof="0" dirty="0">
              <a:ln w="12700">
                <a:solidFill>
                  <a:schemeClr val="accent5"/>
                </a:solidFill>
                <a:prstDash val="solid"/>
              </a:ln>
              <a:pattFill prst="ltDnDiag">
                <a:fgClr>
                  <a:schemeClr val="accent5">
                    <a:lumMod val="60000"/>
                    <a:lumOff val="40000"/>
                  </a:schemeClr>
                </a:fgClr>
                <a:bgClr>
                  <a:schemeClr val="bg1"/>
                </a:bgClr>
              </a:patt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3D344672-EFD6-1C4D-70D0-A392CA867E01}"/>
              </a:ext>
            </a:extLst>
          </p:cNvPr>
          <p:cNvSpPr txBox="1"/>
          <p:nvPr/>
        </p:nvSpPr>
        <p:spPr>
          <a:xfrm>
            <a:off x="3095685" y="544408"/>
            <a:ext cx="2966732" cy="369332"/>
          </a:xfrm>
          <a:prstGeom prst="rect">
            <a:avLst/>
          </a:prstGeom>
          <a:noFill/>
        </p:spPr>
        <p:txBody>
          <a:bodyPr wrap="square">
            <a:spAutoFit/>
          </a:bodyPr>
          <a:lstStyle/>
          <a:p>
            <a:r>
              <a:rPr lang="en-US" altLang="zh-CN" sz="1800" b="1" i="0" u="none" strike="noStrike" baseline="0" dirty="0">
                <a:solidFill>
                  <a:srgbClr val="FF0000"/>
                </a:solidFill>
                <a:latin typeface="TimesNewRomanPSMT"/>
              </a:rPr>
              <a:t>process control block</a:t>
            </a:r>
            <a:r>
              <a:rPr lang="zh-CN" altLang="en-US" sz="1800" b="1" i="0" u="none" strike="noStrike" baseline="0" dirty="0">
                <a:solidFill>
                  <a:srgbClr val="FF0000"/>
                </a:solidFill>
                <a:latin typeface="FZSSJW--GB1-0"/>
              </a:rPr>
              <a:t>，</a:t>
            </a:r>
            <a:r>
              <a:rPr lang="en-US" altLang="zh-CN" sz="1800" b="1" i="0" u="none" strike="noStrike" baseline="0" dirty="0">
                <a:solidFill>
                  <a:srgbClr val="FF0000"/>
                </a:solidFill>
                <a:latin typeface="TimesNewRomanPSMT"/>
              </a:rPr>
              <a:t>PCB</a:t>
            </a:r>
            <a:endParaRPr lang="zh-CN" altLang="en-US" b="1" dirty="0">
              <a:solidFill>
                <a:srgbClr val="FF0000"/>
              </a:solidFill>
            </a:endParaRPr>
          </a:p>
        </p:txBody>
      </p:sp>
      <p:sp>
        <p:nvSpPr>
          <p:cNvPr id="2" name="文本框 1">
            <a:extLst>
              <a:ext uri="{FF2B5EF4-FFF2-40B4-BE49-F238E27FC236}">
                <a16:creationId xmlns:a16="http://schemas.microsoft.com/office/drawing/2014/main" id="{5885F8CA-0FC2-D859-2CB7-D76996CA1C6B}"/>
              </a:ext>
            </a:extLst>
          </p:cNvPr>
          <p:cNvSpPr txBox="1"/>
          <p:nvPr/>
        </p:nvSpPr>
        <p:spPr>
          <a:xfrm>
            <a:off x="2438400" y="144015"/>
            <a:ext cx="1447800" cy="369332"/>
          </a:xfrm>
          <a:prstGeom prst="rect">
            <a:avLst/>
          </a:prstGeom>
          <a:noFill/>
        </p:spPr>
        <p:txBody>
          <a:bodyPr wrap="square">
            <a:spAutoFit/>
          </a:bodyPr>
          <a:lstStyle/>
          <a:p>
            <a:r>
              <a:rPr lang="zh-CN" altLang="en-US" sz="1800" b="1" i="0" u="none" strike="noStrike" baseline="0" dirty="0">
                <a:solidFill>
                  <a:srgbClr val="FF0000"/>
                </a:solidFill>
                <a:latin typeface="TimesNewRomanPSMT"/>
              </a:rPr>
              <a:t>进程的定义</a:t>
            </a:r>
            <a:endParaRPr lang="zh-CN" altLang="en-US" b="1"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41402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进程例子： Windows XP</a:t>
            </a:r>
          </a:p>
        </p:txBody>
      </p:sp>
      <p:graphicFrame>
        <p:nvGraphicFramePr>
          <p:cNvPr id="16387" name="Object 2"/>
          <p:cNvGraphicFramePr>
            <a:graphicFrameLocks noGrp="1" noChangeAspect="1"/>
          </p:cNvGraphicFramePr>
          <p:nvPr>
            <p:ph idx="1"/>
          </p:nvPr>
        </p:nvGraphicFramePr>
        <p:xfrm>
          <a:off x="2461736" y="1011079"/>
          <a:ext cx="4221004" cy="3330416"/>
        </p:xfrm>
        <a:graphic>
          <a:graphicData uri="http://schemas.openxmlformats.org/presentationml/2006/ole">
            <mc:AlternateContent xmlns:mc="http://schemas.openxmlformats.org/markup-compatibility/2006">
              <mc:Choice xmlns:v="urn:schemas-microsoft-com:vml" Requires="v">
                <p:oleObj spid="_x0000_s2092" name="位图图像" r:id="rId3" imgW="3848100" imgH="4048125" progId="Paint.Picture">
                  <p:embed/>
                </p:oleObj>
              </mc:Choice>
              <mc:Fallback>
                <p:oleObj name="位图图像" r:id="rId3" imgW="3848100" imgH="404812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736" y="1011079"/>
                        <a:ext cx="4221004" cy="33304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08338" y="1052513"/>
            <a:ext cx="1252537" cy="1254125"/>
            <a:chOff x="3207641" y="1456107"/>
            <a:chExt cx="1254024" cy="1253402"/>
          </a:xfrm>
        </p:grpSpPr>
        <p:sp>
          <p:nvSpPr>
            <p:cNvPr id="18" name="Freeform 20"/>
            <p:cNvSpPr/>
            <p:nvPr/>
          </p:nvSpPr>
          <p:spPr bwMode="auto">
            <a:xfrm>
              <a:off x="3207641" y="1456107"/>
              <a:ext cx="1254024" cy="1253402"/>
            </a:xfrm>
            <a:custGeom>
              <a:avLst/>
              <a:gdLst/>
              <a:ahLst/>
              <a:cxnLst>
                <a:cxn ang="0">
                  <a:pos x="982" y="0"/>
                </a:cxn>
                <a:cxn ang="0">
                  <a:pos x="957" y="12"/>
                </a:cxn>
                <a:cxn ang="0">
                  <a:pos x="719" y="251"/>
                </a:cxn>
                <a:cxn ang="0">
                  <a:pos x="534" y="67"/>
                </a:cxn>
                <a:cxn ang="0">
                  <a:pos x="504" y="55"/>
                </a:cxn>
                <a:cxn ang="0">
                  <a:pos x="438" y="87"/>
                </a:cxn>
                <a:cxn ang="0">
                  <a:pos x="49" y="476"/>
                </a:cxn>
                <a:cxn ang="0">
                  <a:pos x="20" y="523"/>
                </a:cxn>
                <a:cxn ang="0">
                  <a:pos x="29" y="572"/>
                </a:cxn>
                <a:cxn ang="0">
                  <a:pos x="213" y="756"/>
                </a:cxn>
                <a:cxn ang="0">
                  <a:pos x="15" y="955"/>
                </a:cxn>
                <a:cxn ang="0">
                  <a:pos x="4" y="989"/>
                </a:cxn>
                <a:cxn ang="0">
                  <a:pos x="36" y="1005"/>
                </a:cxn>
                <a:cxn ang="0">
                  <a:pos x="956" y="1005"/>
                </a:cxn>
                <a:cxn ang="0">
                  <a:pos x="1007" y="953"/>
                </a:cxn>
                <a:cxn ang="0">
                  <a:pos x="1007" y="33"/>
                </a:cxn>
                <a:cxn ang="0">
                  <a:pos x="982" y="0"/>
                </a:cxn>
              </a:cxnLst>
              <a:rect l="0" t="0" r="r" b="b"/>
              <a:pathLst>
                <a:path w="1007" h="1005">
                  <a:moveTo>
                    <a:pt x="982" y="0"/>
                  </a:moveTo>
                  <a:cubicBezTo>
                    <a:pt x="974" y="0"/>
                    <a:pt x="966" y="4"/>
                    <a:pt x="957" y="12"/>
                  </a:cubicBezTo>
                  <a:cubicBezTo>
                    <a:pt x="719" y="251"/>
                    <a:pt x="719" y="251"/>
                    <a:pt x="719" y="251"/>
                  </a:cubicBezTo>
                  <a:cubicBezTo>
                    <a:pt x="534" y="67"/>
                    <a:pt x="534" y="67"/>
                    <a:pt x="534" y="67"/>
                  </a:cubicBezTo>
                  <a:cubicBezTo>
                    <a:pt x="527" y="59"/>
                    <a:pt x="516" y="55"/>
                    <a:pt x="504" y="55"/>
                  </a:cubicBezTo>
                  <a:cubicBezTo>
                    <a:pt x="482" y="55"/>
                    <a:pt x="458" y="67"/>
                    <a:pt x="438" y="87"/>
                  </a:cubicBezTo>
                  <a:cubicBezTo>
                    <a:pt x="49" y="476"/>
                    <a:pt x="49" y="476"/>
                    <a:pt x="49" y="476"/>
                  </a:cubicBezTo>
                  <a:cubicBezTo>
                    <a:pt x="35" y="490"/>
                    <a:pt x="24" y="507"/>
                    <a:pt x="20" y="523"/>
                  </a:cubicBezTo>
                  <a:cubicBezTo>
                    <a:pt x="14" y="543"/>
                    <a:pt x="17" y="561"/>
                    <a:pt x="29" y="572"/>
                  </a:cubicBezTo>
                  <a:cubicBezTo>
                    <a:pt x="213" y="756"/>
                    <a:pt x="213" y="756"/>
                    <a:pt x="213" y="756"/>
                  </a:cubicBezTo>
                  <a:cubicBezTo>
                    <a:pt x="15" y="955"/>
                    <a:pt x="15" y="955"/>
                    <a:pt x="15" y="955"/>
                  </a:cubicBezTo>
                  <a:cubicBezTo>
                    <a:pt x="0" y="970"/>
                    <a:pt x="2" y="983"/>
                    <a:pt x="4" y="989"/>
                  </a:cubicBezTo>
                  <a:cubicBezTo>
                    <a:pt x="7" y="995"/>
                    <a:pt x="14" y="1005"/>
                    <a:pt x="36" y="1005"/>
                  </a:cubicBezTo>
                  <a:cubicBezTo>
                    <a:pt x="956" y="1005"/>
                    <a:pt x="956" y="1005"/>
                    <a:pt x="956" y="1005"/>
                  </a:cubicBezTo>
                  <a:cubicBezTo>
                    <a:pt x="984" y="1005"/>
                    <a:pt x="1007" y="982"/>
                    <a:pt x="1007" y="953"/>
                  </a:cubicBezTo>
                  <a:cubicBezTo>
                    <a:pt x="1007" y="33"/>
                    <a:pt x="1007" y="33"/>
                    <a:pt x="1007" y="33"/>
                  </a:cubicBezTo>
                  <a:cubicBezTo>
                    <a:pt x="1007" y="9"/>
                    <a:pt x="994" y="0"/>
                    <a:pt x="982" y="0"/>
                  </a:cubicBezTo>
                  <a:close/>
                </a:path>
              </a:pathLst>
            </a:custGeom>
            <a:solidFill>
              <a:schemeClr val="accent5"/>
            </a:solidFill>
            <a:ln w="28575" cap="flat">
              <a:noFill/>
              <a:prstDash val="solid"/>
              <a:miter lim="800000"/>
            </a:ln>
            <a:effectLst>
              <a:outerShdw blurRad="203200" dist="101600" dir="2700000" algn="tl" rotWithShape="0">
                <a:prstClr val="black">
                  <a:alpha val="28000"/>
                </a:prst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20" name="Freeform 47"/>
            <p:cNvSpPr>
              <a:spLocks noEditPoints="1"/>
            </p:cNvSpPr>
            <p:nvPr/>
          </p:nvSpPr>
          <p:spPr>
            <a:xfrm>
              <a:off x="3602710" y="2027607"/>
              <a:ext cx="616744" cy="37028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87" h="112">
                  <a:moveTo>
                    <a:pt x="88" y="82"/>
                  </a:moveTo>
                  <a:cubicBezTo>
                    <a:pt x="77" y="100"/>
                    <a:pt x="77" y="100"/>
                    <a:pt x="77" y="100"/>
                  </a:cubicBezTo>
                  <a:cubicBezTo>
                    <a:pt x="82" y="100"/>
                    <a:pt x="82" y="100"/>
                    <a:pt x="82" y="100"/>
                  </a:cubicBezTo>
                  <a:cubicBezTo>
                    <a:pt x="82" y="112"/>
                    <a:pt x="82" y="112"/>
                    <a:pt x="82" y="112"/>
                  </a:cubicBezTo>
                  <a:cubicBezTo>
                    <a:pt x="95" y="112"/>
                    <a:pt x="95" y="112"/>
                    <a:pt x="95" y="112"/>
                  </a:cubicBezTo>
                  <a:cubicBezTo>
                    <a:pt x="95" y="100"/>
                    <a:pt x="95" y="100"/>
                    <a:pt x="95" y="100"/>
                  </a:cubicBezTo>
                  <a:cubicBezTo>
                    <a:pt x="100" y="100"/>
                    <a:pt x="100" y="100"/>
                    <a:pt x="100" y="100"/>
                  </a:cubicBezTo>
                  <a:cubicBezTo>
                    <a:pt x="88" y="82"/>
                    <a:pt x="88" y="82"/>
                    <a:pt x="88" y="82"/>
                  </a:cubicBezTo>
                  <a:moveTo>
                    <a:pt x="115" y="82"/>
                  </a:moveTo>
                  <a:cubicBezTo>
                    <a:pt x="103" y="100"/>
                    <a:pt x="103" y="100"/>
                    <a:pt x="103" y="100"/>
                  </a:cubicBezTo>
                  <a:cubicBezTo>
                    <a:pt x="108" y="100"/>
                    <a:pt x="108" y="100"/>
                    <a:pt x="108" y="100"/>
                  </a:cubicBezTo>
                  <a:cubicBezTo>
                    <a:pt x="108" y="112"/>
                    <a:pt x="108" y="112"/>
                    <a:pt x="108" y="112"/>
                  </a:cubicBezTo>
                  <a:cubicBezTo>
                    <a:pt x="121" y="112"/>
                    <a:pt x="121" y="112"/>
                    <a:pt x="121" y="112"/>
                  </a:cubicBezTo>
                  <a:cubicBezTo>
                    <a:pt x="121" y="100"/>
                    <a:pt x="121" y="100"/>
                    <a:pt x="121" y="100"/>
                  </a:cubicBezTo>
                  <a:cubicBezTo>
                    <a:pt x="126" y="100"/>
                    <a:pt x="126" y="100"/>
                    <a:pt x="126" y="100"/>
                  </a:cubicBezTo>
                  <a:cubicBezTo>
                    <a:pt x="115" y="82"/>
                    <a:pt x="115" y="82"/>
                    <a:pt x="115" y="82"/>
                  </a:cubicBezTo>
                  <a:moveTo>
                    <a:pt x="141" y="82"/>
                  </a:moveTo>
                  <a:cubicBezTo>
                    <a:pt x="130" y="100"/>
                    <a:pt x="130" y="100"/>
                    <a:pt x="130" y="100"/>
                  </a:cubicBezTo>
                  <a:cubicBezTo>
                    <a:pt x="134" y="100"/>
                    <a:pt x="134" y="100"/>
                    <a:pt x="134" y="100"/>
                  </a:cubicBezTo>
                  <a:cubicBezTo>
                    <a:pt x="134" y="112"/>
                    <a:pt x="134" y="112"/>
                    <a:pt x="134" y="112"/>
                  </a:cubicBezTo>
                  <a:cubicBezTo>
                    <a:pt x="148" y="112"/>
                    <a:pt x="148" y="112"/>
                    <a:pt x="148" y="112"/>
                  </a:cubicBezTo>
                  <a:cubicBezTo>
                    <a:pt x="148" y="100"/>
                    <a:pt x="148" y="100"/>
                    <a:pt x="148" y="100"/>
                  </a:cubicBezTo>
                  <a:cubicBezTo>
                    <a:pt x="152" y="100"/>
                    <a:pt x="152" y="100"/>
                    <a:pt x="152" y="100"/>
                  </a:cubicBezTo>
                  <a:cubicBezTo>
                    <a:pt x="141" y="82"/>
                    <a:pt x="141" y="82"/>
                    <a:pt x="141" y="82"/>
                  </a:cubicBezTo>
                  <a:moveTo>
                    <a:pt x="115" y="12"/>
                  </a:moveTo>
                  <a:cubicBezTo>
                    <a:pt x="101" y="12"/>
                    <a:pt x="97" y="20"/>
                    <a:pt x="91" y="28"/>
                  </a:cubicBezTo>
                  <a:cubicBezTo>
                    <a:pt x="90" y="26"/>
                    <a:pt x="86" y="24"/>
                    <a:pt x="82" y="24"/>
                  </a:cubicBezTo>
                  <a:cubicBezTo>
                    <a:pt x="81" y="24"/>
                    <a:pt x="80" y="24"/>
                    <a:pt x="79" y="24"/>
                  </a:cubicBezTo>
                  <a:cubicBezTo>
                    <a:pt x="70" y="27"/>
                    <a:pt x="66" y="33"/>
                    <a:pt x="68" y="40"/>
                  </a:cubicBezTo>
                  <a:cubicBezTo>
                    <a:pt x="65" y="39"/>
                    <a:pt x="62" y="38"/>
                    <a:pt x="59" y="38"/>
                  </a:cubicBezTo>
                  <a:cubicBezTo>
                    <a:pt x="50" y="38"/>
                    <a:pt x="44" y="46"/>
                    <a:pt x="44" y="53"/>
                  </a:cubicBezTo>
                  <a:cubicBezTo>
                    <a:pt x="43" y="66"/>
                    <a:pt x="50" y="79"/>
                    <a:pt x="67" y="79"/>
                  </a:cubicBezTo>
                  <a:cubicBezTo>
                    <a:pt x="163" y="79"/>
                    <a:pt x="163" y="79"/>
                    <a:pt x="163" y="79"/>
                  </a:cubicBezTo>
                  <a:cubicBezTo>
                    <a:pt x="181" y="79"/>
                    <a:pt x="187" y="66"/>
                    <a:pt x="187" y="53"/>
                  </a:cubicBezTo>
                  <a:cubicBezTo>
                    <a:pt x="186" y="45"/>
                    <a:pt x="177" y="37"/>
                    <a:pt x="168" y="37"/>
                  </a:cubicBezTo>
                  <a:cubicBezTo>
                    <a:pt x="166" y="37"/>
                    <a:pt x="164" y="37"/>
                    <a:pt x="163" y="38"/>
                  </a:cubicBezTo>
                  <a:cubicBezTo>
                    <a:pt x="165" y="32"/>
                    <a:pt x="158" y="24"/>
                    <a:pt x="151" y="24"/>
                  </a:cubicBezTo>
                  <a:cubicBezTo>
                    <a:pt x="148" y="24"/>
                    <a:pt x="145" y="25"/>
                    <a:pt x="143" y="27"/>
                  </a:cubicBezTo>
                  <a:cubicBezTo>
                    <a:pt x="138" y="19"/>
                    <a:pt x="130" y="12"/>
                    <a:pt x="115" y="12"/>
                  </a:cubicBezTo>
                  <a:moveTo>
                    <a:pt x="72" y="0"/>
                  </a:moveTo>
                  <a:cubicBezTo>
                    <a:pt x="57" y="0"/>
                    <a:pt x="53" y="8"/>
                    <a:pt x="47" y="17"/>
                  </a:cubicBezTo>
                  <a:cubicBezTo>
                    <a:pt x="46" y="15"/>
                    <a:pt x="42" y="12"/>
                    <a:pt x="38" y="12"/>
                  </a:cubicBezTo>
                  <a:cubicBezTo>
                    <a:pt x="37" y="12"/>
                    <a:pt x="36" y="12"/>
                    <a:pt x="36" y="12"/>
                  </a:cubicBezTo>
                  <a:cubicBezTo>
                    <a:pt x="26" y="15"/>
                    <a:pt x="22" y="21"/>
                    <a:pt x="24" y="28"/>
                  </a:cubicBezTo>
                  <a:cubicBezTo>
                    <a:pt x="21" y="27"/>
                    <a:pt x="18" y="26"/>
                    <a:pt x="15" y="26"/>
                  </a:cubicBezTo>
                  <a:cubicBezTo>
                    <a:pt x="6" y="26"/>
                    <a:pt x="1" y="34"/>
                    <a:pt x="0" y="41"/>
                  </a:cubicBezTo>
                  <a:cubicBezTo>
                    <a:pt x="0" y="54"/>
                    <a:pt x="6" y="67"/>
                    <a:pt x="24" y="67"/>
                  </a:cubicBezTo>
                  <a:cubicBezTo>
                    <a:pt x="40" y="67"/>
                    <a:pt x="40" y="67"/>
                    <a:pt x="40" y="67"/>
                  </a:cubicBezTo>
                  <a:cubicBezTo>
                    <a:pt x="39" y="63"/>
                    <a:pt x="38" y="58"/>
                    <a:pt x="38" y="53"/>
                  </a:cubicBezTo>
                  <a:cubicBezTo>
                    <a:pt x="39" y="45"/>
                    <a:pt x="42" y="39"/>
                    <a:pt x="48" y="35"/>
                  </a:cubicBezTo>
                  <a:cubicBezTo>
                    <a:pt x="52" y="33"/>
                    <a:pt x="55" y="32"/>
                    <a:pt x="59" y="32"/>
                  </a:cubicBezTo>
                  <a:cubicBezTo>
                    <a:pt x="60" y="32"/>
                    <a:pt x="61" y="32"/>
                    <a:pt x="62" y="32"/>
                  </a:cubicBezTo>
                  <a:cubicBezTo>
                    <a:pt x="64" y="26"/>
                    <a:pt x="69" y="21"/>
                    <a:pt x="78" y="18"/>
                  </a:cubicBezTo>
                  <a:cubicBezTo>
                    <a:pt x="79" y="18"/>
                    <a:pt x="81" y="18"/>
                    <a:pt x="82" y="18"/>
                  </a:cubicBezTo>
                  <a:cubicBezTo>
                    <a:pt x="85" y="18"/>
                    <a:pt x="87" y="19"/>
                    <a:pt x="90" y="20"/>
                  </a:cubicBezTo>
                  <a:cubicBezTo>
                    <a:pt x="92" y="17"/>
                    <a:pt x="94" y="14"/>
                    <a:pt x="97" y="12"/>
                  </a:cubicBezTo>
                  <a:cubicBezTo>
                    <a:pt x="92" y="5"/>
                    <a:pt x="84" y="0"/>
                    <a:pt x="72" y="0"/>
                  </a:cubicBezTo>
                </a:path>
              </a:pathLst>
            </a:custGeom>
            <a:solidFill>
              <a:schemeClr val="bg1">
                <a:alpha val="100000"/>
              </a:schemeClr>
            </a:solidFill>
            <a:ln w="9525">
              <a:noFill/>
            </a:ln>
          </p:spPr>
          <p:txBody>
            <a:bodyPr/>
            <a:lstStyle/>
            <a:p>
              <a:endParaRPr lang="zh-CN" altLang="en-US"/>
            </a:p>
          </p:txBody>
        </p:sp>
      </p:grpSp>
      <p:grpSp>
        <p:nvGrpSpPr>
          <p:cNvPr id="20" name="Group 19"/>
          <p:cNvGrpSpPr/>
          <p:nvPr/>
        </p:nvGrpSpPr>
        <p:grpSpPr>
          <a:xfrm>
            <a:off x="4583113" y="1055688"/>
            <a:ext cx="1255712" cy="1252537"/>
            <a:chOff x="4583706" y="1458598"/>
            <a:chExt cx="1255269" cy="1253402"/>
          </a:xfrm>
        </p:grpSpPr>
        <p:sp>
          <p:nvSpPr>
            <p:cNvPr id="21" name="Freeform 22"/>
            <p:cNvSpPr/>
            <p:nvPr/>
          </p:nvSpPr>
          <p:spPr bwMode="auto">
            <a:xfrm>
              <a:off x="4583706" y="1458598"/>
              <a:ext cx="1255269" cy="1253402"/>
            </a:xfrm>
            <a:custGeom>
              <a:avLst/>
              <a:gdLst/>
              <a:ahLst/>
              <a:cxnLst>
                <a:cxn ang="0">
                  <a:pos x="993" y="955"/>
                </a:cxn>
                <a:cxn ang="0">
                  <a:pos x="788" y="750"/>
                </a:cxn>
                <a:cxn ang="0">
                  <a:pos x="963" y="576"/>
                </a:cxn>
                <a:cxn ang="0">
                  <a:pos x="972" y="527"/>
                </a:cxn>
                <a:cxn ang="0">
                  <a:pos x="943" y="480"/>
                </a:cxn>
                <a:cxn ang="0">
                  <a:pos x="554" y="91"/>
                </a:cxn>
                <a:cxn ang="0">
                  <a:pos x="488" y="59"/>
                </a:cxn>
                <a:cxn ang="0">
                  <a:pos x="457" y="71"/>
                </a:cxn>
                <a:cxn ang="0">
                  <a:pos x="283" y="245"/>
                </a:cxn>
                <a:cxn ang="0">
                  <a:pos x="50" y="12"/>
                </a:cxn>
                <a:cxn ang="0">
                  <a:pos x="25" y="0"/>
                </a:cxn>
                <a:cxn ang="0">
                  <a:pos x="0" y="33"/>
                </a:cxn>
                <a:cxn ang="0">
                  <a:pos x="0" y="953"/>
                </a:cxn>
                <a:cxn ang="0">
                  <a:pos x="52" y="1005"/>
                </a:cxn>
                <a:cxn ang="0">
                  <a:pos x="972" y="1005"/>
                </a:cxn>
                <a:cxn ang="0">
                  <a:pos x="1003" y="988"/>
                </a:cxn>
                <a:cxn ang="0">
                  <a:pos x="993" y="955"/>
                </a:cxn>
              </a:cxnLst>
              <a:rect l="0" t="0" r="r" b="b"/>
              <a:pathLst>
                <a:path w="1008" h="1005">
                  <a:moveTo>
                    <a:pt x="993" y="955"/>
                  </a:moveTo>
                  <a:cubicBezTo>
                    <a:pt x="788" y="750"/>
                    <a:pt x="788" y="750"/>
                    <a:pt x="788" y="750"/>
                  </a:cubicBezTo>
                  <a:cubicBezTo>
                    <a:pt x="963" y="576"/>
                    <a:pt x="963" y="576"/>
                    <a:pt x="963" y="576"/>
                  </a:cubicBezTo>
                  <a:cubicBezTo>
                    <a:pt x="974" y="564"/>
                    <a:pt x="978" y="546"/>
                    <a:pt x="972" y="527"/>
                  </a:cubicBezTo>
                  <a:cubicBezTo>
                    <a:pt x="967" y="510"/>
                    <a:pt x="957" y="494"/>
                    <a:pt x="943" y="480"/>
                  </a:cubicBezTo>
                  <a:cubicBezTo>
                    <a:pt x="554" y="91"/>
                    <a:pt x="554" y="91"/>
                    <a:pt x="554" y="91"/>
                  </a:cubicBezTo>
                  <a:cubicBezTo>
                    <a:pt x="534" y="71"/>
                    <a:pt x="509" y="59"/>
                    <a:pt x="488" y="59"/>
                  </a:cubicBezTo>
                  <a:cubicBezTo>
                    <a:pt x="476" y="59"/>
                    <a:pt x="465" y="63"/>
                    <a:pt x="457" y="71"/>
                  </a:cubicBezTo>
                  <a:cubicBezTo>
                    <a:pt x="283" y="245"/>
                    <a:pt x="283" y="245"/>
                    <a:pt x="283" y="245"/>
                  </a:cubicBezTo>
                  <a:cubicBezTo>
                    <a:pt x="50" y="12"/>
                    <a:pt x="50" y="12"/>
                    <a:pt x="50" y="12"/>
                  </a:cubicBezTo>
                  <a:cubicBezTo>
                    <a:pt x="42" y="4"/>
                    <a:pt x="33" y="0"/>
                    <a:pt x="25" y="0"/>
                  </a:cubicBezTo>
                  <a:cubicBezTo>
                    <a:pt x="13" y="0"/>
                    <a:pt x="0" y="8"/>
                    <a:pt x="0" y="33"/>
                  </a:cubicBezTo>
                  <a:cubicBezTo>
                    <a:pt x="0" y="953"/>
                    <a:pt x="0" y="953"/>
                    <a:pt x="0" y="953"/>
                  </a:cubicBezTo>
                  <a:cubicBezTo>
                    <a:pt x="0" y="982"/>
                    <a:pt x="23" y="1005"/>
                    <a:pt x="52" y="1005"/>
                  </a:cubicBezTo>
                  <a:cubicBezTo>
                    <a:pt x="972" y="1005"/>
                    <a:pt x="972" y="1005"/>
                    <a:pt x="972" y="1005"/>
                  </a:cubicBezTo>
                  <a:cubicBezTo>
                    <a:pt x="993" y="1005"/>
                    <a:pt x="1001" y="995"/>
                    <a:pt x="1003" y="988"/>
                  </a:cubicBezTo>
                  <a:cubicBezTo>
                    <a:pt x="1006" y="982"/>
                    <a:pt x="1008" y="970"/>
                    <a:pt x="993" y="955"/>
                  </a:cubicBezTo>
                  <a:close/>
                </a:path>
              </a:pathLst>
            </a:custGeom>
            <a:solidFill>
              <a:schemeClr val="accent5"/>
            </a:solidFill>
            <a:ln w="28575" cap="flat">
              <a:noFill/>
              <a:prstDash val="solid"/>
              <a:miter lim="800000"/>
            </a:ln>
            <a:effectLst>
              <a:outerShdw blurRad="203200" dist="101600" dir="2700000" algn="tl" rotWithShape="0">
                <a:prstClr val="black">
                  <a:alpha val="28000"/>
                </a:prst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18" name="Freeform 46"/>
            <p:cNvSpPr>
              <a:spLocks noEditPoints="1"/>
            </p:cNvSpPr>
            <p:nvPr/>
          </p:nvSpPr>
          <p:spPr>
            <a:xfrm>
              <a:off x="4745710" y="1970457"/>
              <a:ext cx="508397" cy="50720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54" h="154">
                  <a:moveTo>
                    <a:pt x="85" y="142"/>
                  </a:moveTo>
                  <a:cubicBezTo>
                    <a:pt x="69" y="142"/>
                    <a:pt x="69" y="142"/>
                    <a:pt x="69" y="142"/>
                  </a:cubicBezTo>
                  <a:cubicBezTo>
                    <a:pt x="77" y="154"/>
                    <a:pt x="77" y="154"/>
                    <a:pt x="77" y="154"/>
                  </a:cubicBezTo>
                  <a:cubicBezTo>
                    <a:pt x="85" y="142"/>
                    <a:pt x="85" y="142"/>
                    <a:pt x="85" y="142"/>
                  </a:cubicBezTo>
                  <a:moveTo>
                    <a:pt x="25" y="117"/>
                  </a:moveTo>
                  <a:cubicBezTo>
                    <a:pt x="23" y="131"/>
                    <a:pt x="23" y="131"/>
                    <a:pt x="23" y="131"/>
                  </a:cubicBezTo>
                  <a:cubicBezTo>
                    <a:pt x="37" y="129"/>
                    <a:pt x="37" y="129"/>
                    <a:pt x="37" y="129"/>
                  </a:cubicBezTo>
                  <a:cubicBezTo>
                    <a:pt x="25" y="117"/>
                    <a:pt x="25" y="117"/>
                    <a:pt x="25" y="117"/>
                  </a:cubicBezTo>
                  <a:moveTo>
                    <a:pt x="128" y="117"/>
                  </a:moveTo>
                  <a:cubicBezTo>
                    <a:pt x="117" y="129"/>
                    <a:pt x="117" y="129"/>
                    <a:pt x="117" y="129"/>
                  </a:cubicBezTo>
                  <a:cubicBezTo>
                    <a:pt x="131" y="131"/>
                    <a:pt x="131" y="131"/>
                    <a:pt x="131" y="131"/>
                  </a:cubicBezTo>
                  <a:cubicBezTo>
                    <a:pt x="128" y="117"/>
                    <a:pt x="128" y="117"/>
                    <a:pt x="128" y="117"/>
                  </a:cubicBezTo>
                  <a:moveTo>
                    <a:pt x="12" y="69"/>
                  </a:moveTo>
                  <a:cubicBezTo>
                    <a:pt x="0" y="77"/>
                    <a:pt x="0" y="77"/>
                    <a:pt x="0" y="77"/>
                  </a:cubicBezTo>
                  <a:cubicBezTo>
                    <a:pt x="12" y="85"/>
                    <a:pt x="12" y="85"/>
                    <a:pt x="12" y="85"/>
                  </a:cubicBezTo>
                  <a:cubicBezTo>
                    <a:pt x="12" y="69"/>
                    <a:pt x="12" y="69"/>
                    <a:pt x="12" y="69"/>
                  </a:cubicBezTo>
                  <a:moveTo>
                    <a:pt x="142" y="69"/>
                  </a:moveTo>
                  <a:cubicBezTo>
                    <a:pt x="142" y="85"/>
                    <a:pt x="142" y="85"/>
                    <a:pt x="142" y="85"/>
                  </a:cubicBezTo>
                  <a:cubicBezTo>
                    <a:pt x="154" y="77"/>
                    <a:pt x="154" y="77"/>
                    <a:pt x="154" y="77"/>
                  </a:cubicBezTo>
                  <a:cubicBezTo>
                    <a:pt x="142" y="69"/>
                    <a:pt x="142" y="69"/>
                    <a:pt x="142" y="69"/>
                  </a:cubicBezTo>
                  <a:moveTo>
                    <a:pt x="80" y="34"/>
                  </a:moveTo>
                  <a:cubicBezTo>
                    <a:pt x="73" y="34"/>
                    <a:pt x="73" y="34"/>
                    <a:pt x="73" y="34"/>
                  </a:cubicBezTo>
                  <a:cubicBezTo>
                    <a:pt x="73" y="42"/>
                    <a:pt x="73" y="42"/>
                    <a:pt x="73" y="42"/>
                  </a:cubicBezTo>
                  <a:cubicBezTo>
                    <a:pt x="62" y="43"/>
                    <a:pt x="56" y="48"/>
                    <a:pt x="56" y="57"/>
                  </a:cubicBezTo>
                  <a:cubicBezTo>
                    <a:pt x="56" y="61"/>
                    <a:pt x="58" y="66"/>
                    <a:pt x="63" y="71"/>
                  </a:cubicBezTo>
                  <a:cubicBezTo>
                    <a:pt x="65" y="72"/>
                    <a:pt x="67" y="74"/>
                    <a:pt x="69" y="76"/>
                  </a:cubicBezTo>
                  <a:cubicBezTo>
                    <a:pt x="71" y="78"/>
                    <a:pt x="73" y="80"/>
                    <a:pt x="75" y="81"/>
                  </a:cubicBezTo>
                  <a:cubicBezTo>
                    <a:pt x="79" y="85"/>
                    <a:pt x="81" y="89"/>
                    <a:pt x="81" y="92"/>
                  </a:cubicBezTo>
                  <a:cubicBezTo>
                    <a:pt x="81" y="92"/>
                    <a:pt x="81" y="93"/>
                    <a:pt x="81" y="93"/>
                  </a:cubicBezTo>
                  <a:cubicBezTo>
                    <a:pt x="81" y="94"/>
                    <a:pt x="81" y="95"/>
                    <a:pt x="81" y="95"/>
                  </a:cubicBezTo>
                  <a:cubicBezTo>
                    <a:pt x="81" y="98"/>
                    <a:pt x="80" y="100"/>
                    <a:pt x="76" y="100"/>
                  </a:cubicBezTo>
                  <a:cubicBezTo>
                    <a:pt x="73" y="100"/>
                    <a:pt x="71" y="97"/>
                    <a:pt x="71" y="91"/>
                  </a:cubicBezTo>
                  <a:cubicBezTo>
                    <a:pt x="71" y="90"/>
                    <a:pt x="71" y="90"/>
                    <a:pt x="71" y="89"/>
                  </a:cubicBezTo>
                  <a:cubicBezTo>
                    <a:pt x="71" y="88"/>
                    <a:pt x="71" y="87"/>
                    <a:pt x="71" y="86"/>
                  </a:cubicBezTo>
                  <a:cubicBezTo>
                    <a:pt x="71" y="85"/>
                    <a:pt x="72" y="84"/>
                    <a:pt x="72" y="84"/>
                  </a:cubicBezTo>
                  <a:cubicBezTo>
                    <a:pt x="72" y="83"/>
                    <a:pt x="72" y="82"/>
                    <a:pt x="72" y="82"/>
                  </a:cubicBezTo>
                  <a:cubicBezTo>
                    <a:pt x="56" y="82"/>
                    <a:pt x="56" y="82"/>
                    <a:pt x="56" y="82"/>
                  </a:cubicBezTo>
                  <a:cubicBezTo>
                    <a:pt x="56" y="83"/>
                    <a:pt x="56" y="83"/>
                    <a:pt x="56" y="84"/>
                  </a:cubicBezTo>
                  <a:cubicBezTo>
                    <a:pt x="56" y="85"/>
                    <a:pt x="56" y="86"/>
                    <a:pt x="56" y="87"/>
                  </a:cubicBezTo>
                  <a:cubicBezTo>
                    <a:pt x="56" y="88"/>
                    <a:pt x="56" y="89"/>
                    <a:pt x="56" y="90"/>
                  </a:cubicBezTo>
                  <a:cubicBezTo>
                    <a:pt x="56" y="91"/>
                    <a:pt x="56" y="92"/>
                    <a:pt x="56" y="92"/>
                  </a:cubicBezTo>
                  <a:cubicBezTo>
                    <a:pt x="56" y="98"/>
                    <a:pt x="57" y="102"/>
                    <a:pt x="60" y="104"/>
                  </a:cubicBezTo>
                  <a:cubicBezTo>
                    <a:pt x="63" y="106"/>
                    <a:pt x="67" y="108"/>
                    <a:pt x="73" y="108"/>
                  </a:cubicBezTo>
                  <a:cubicBezTo>
                    <a:pt x="73" y="118"/>
                    <a:pt x="73" y="118"/>
                    <a:pt x="73" y="118"/>
                  </a:cubicBezTo>
                  <a:cubicBezTo>
                    <a:pt x="80" y="118"/>
                    <a:pt x="80" y="118"/>
                    <a:pt x="80" y="118"/>
                  </a:cubicBezTo>
                  <a:cubicBezTo>
                    <a:pt x="80" y="108"/>
                    <a:pt x="80" y="108"/>
                    <a:pt x="80" y="108"/>
                  </a:cubicBezTo>
                  <a:cubicBezTo>
                    <a:pt x="86" y="108"/>
                    <a:pt x="90" y="106"/>
                    <a:pt x="93" y="104"/>
                  </a:cubicBezTo>
                  <a:cubicBezTo>
                    <a:pt x="96" y="102"/>
                    <a:pt x="98" y="98"/>
                    <a:pt x="98" y="93"/>
                  </a:cubicBezTo>
                  <a:cubicBezTo>
                    <a:pt x="98" y="88"/>
                    <a:pt x="96" y="84"/>
                    <a:pt x="91" y="79"/>
                  </a:cubicBezTo>
                  <a:cubicBezTo>
                    <a:pt x="89" y="77"/>
                    <a:pt x="87" y="76"/>
                    <a:pt x="85" y="74"/>
                  </a:cubicBezTo>
                  <a:cubicBezTo>
                    <a:pt x="83" y="72"/>
                    <a:pt x="81" y="70"/>
                    <a:pt x="79" y="68"/>
                  </a:cubicBezTo>
                  <a:cubicBezTo>
                    <a:pt x="75" y="64"/>
                    <a:pt x="73" y="61"/>
                    <a:pt x="73" y="57"/>
                  </a:cubicBezTo>
                  <a:cubicBezTo>
                    <a:pt x="73" y="52"/>
                    <a:pt x="74" y="50"/>
                    <a:pt x="78" y="50"/>
                  </a:cubicBezTo>
                  <a:cubicBezTo>
                    <a:pt x="79" y="50"/>
                    <a:pt x="80" y="50"/>
                    <a:pt x="81" y="51"/>
                  </a:cubicBezTo>
                  <a:cubicBezTo>
                    <a:pt x="82" y="52"/>
                    <a:pt x="82" y="54"/>
                    <a:pt x="82" y="55"/>
                  </a:cubicBezTo>
                  <a:cubicBezTo>
                    <a:pt x="82" y="68"/>
                    <a:pt x="82" y="68"/>
                    <a:pt x="82" y="68"/>
                  </a:cubicBezTo>
                  <a:cubicBezTo>
                    <a:pt x="98" y="68"/>
                    <a:pt x="98" y="68"/>
                    <a:pt x="98" y="68"/>
                  </a:cubicBezTo>
                  <a:cubicBezTo>
                    <a:pt x="98" y="67"/>
                    <a:pt x="98" y="67"/>
                    <a:pt x="98" y="66"/>
                  </a:cubicBezTo>
                  <a:cubicBezTo>
                    <a:pt x="98" y="65"/>
                    <a:pt x="98" y="64"/>
                    <a:pt x="98" y="63"/>
                  </a:cubicBezTo>
                  <a:cubicBezTo>
                    <a:pt x="98" y="62"/>
                    <a:pt x="98" y="61"/>
                    <a:pt x="98" y="60"/>
                  </a:cubicBezTo>
                  <a:cubicBezTo>
                    <a:pt x="98" y="59"/>
                    <a:pt x="98" y="58"/>
                    <a:pt x="98" y="58"/>
                  </a:cubicBezTo>
                  <a:cubicBezTo>
                    <a:pt x="98" y="52"/>
                    <a:pt x="97" y="48"/>
                    <a:pt x="93" y="46"/>
                  </a:cubicBezTo>
                  <a:cubicBezTo>
                    <a:pt x="91" y="44"/>
                    <a:pt x="86" y="42"/>
                    <a:pt x="80" y="42"/>
                  </a:cubicBezTo>
                  <a:cubicBezTo>
                    <a:pt x="80" y="34"/>
                    <a:pt x="80" y="34"/>
                    <a:pt x="80" y="34"/>
                  </a:cubicBezTo>
                  <a:moveTo>
                    <a:pt x="23" y="23"/>
                  </a:moveTo>
                  <a:cubicBezTo>
                    <a:pt x="25" y="37"/>
                    <a:pt x="25" y="37"/>
                    <a:pt x="25" y="37"/>
                  </a:cubicBezTo>
                  <a:cubicBezTo>
                    <a:pt x="37" y="26"/>
                    <a:pt x="37" y="26"/>
                    <a:pt x="37" y="26"/>
                  </a:cubicBezTo>
                  <a:cubicBezTo>
                    <a:pt x="23" y="23"/>
                    <a:pt x="23" y="23"/>
                    <a:pt x="23" y="23"/>
                  </a:cubicBezTo>
                  <a:moveTo>
                    <a:pt x="131" y="23"/>
                  </a:moveTo>
                  <a:cubicBezTo>
                    <a:pt x="117" y="26"/>
                    <a:pt x="117" y="26"/>
                    <a:pt x="117" y="26"/>
                  </a:cubicBezTo>
                  <a:cubicBezTo>
                    <a:pt x="128" y="37"/>
                    <a:pt x="128" y="37"/>
                    <a:pt x="128" y="37"/>
                  </a:cubicBezTo>
                  <a:cubicBezTo>
                    <a:pt x="131" y="23"/>
                    <a:pt x="131" y="23"/>
                    <a:pt x="131" y="23"/>
                  </a:cubicBezTo>
                  <a:moveTo>
                    <a:pt x="77" y="123"/>
                  </a:moveTo>
                  <a:cubicBezTo>
                    <a:pt x="51" y="123"/>
                    <a:pt x="31" y="103"/>
                    <a:pt x="31" y="77"/>
                  </a:cubicBezTo>
                  <a:cubicBezTo>
                    <a:pt x="31" y="52"/>
                    <a:pt x="51" y="31"/>
                    <a:pt x="77" y="31"/>
                  </a:cubicBezTo>
                  <a:cubicBezTo>
                    <a:pt x="102" y="31"/>
                    <a:pt x="123" y="52"/>
                    <a:pt x="123" y="77"/>
                  </a:cubicBezTo>
                  <a:cubicBezTo>
                    <a:pt x="123" y="103"/>
                    <a:pt x="102" y="123"/>
                    <a:pt x="77" y="123"/>
                  </a:cubicBezTo>
                  <a:moveTo>
                    <a:pt x="77" y="17"/>
                  </a:moveTo>
                  <a:cubicBezTo>
                    <a:pt x="44" y="17"/>
                    <a:pt x="17" y="44"/>
                    <a:pt x="17" y="77"/>
                  </a:cubicBezTo>
                  <a:cubicBezTo>
                    <a:pt x="17" y="110"/>
                    <a:pt x="44" y="137"/>
                    <a:pt x="77" y="137"/>
                  </a:cubicBezTo>
                  <a:cubicBezTo>
                    <a:pt x="110" y="137"/>
                    <a:pt x="137" y="110"/>
                    <a:pt x="137" y="77"/>
                  </a:cubicBezTo>
                  <a:cubicBezTo>
                    <a:pt x="137" y="44"/>
                    <a:pt x="110" y="17"/>
                    <a:pt x="77" y="17"/>
                  </a:cubicBezTo>
                  <a:moveTo>
                    <a:pt x="77" y="0"/>
                  </a:moveTo>
                  <a:cubicBezTo>
                    <a:pt x="69" y="12"/>
                    <a:pt x="69" y="12"/>
                    <a:pt x="69" y="12"/>
                  </a:cubicBezTo>
                  <a:cubicBezTo>
                    <a:pt x="85" y="12"/>
                    <a:pt x="85" y="12"/>
                    <a:pt x="85" y="12"/>
                  </a:cubicBezTo>
                  <a:cubicBezTo>
                    <a:pt x="77" y="0"/>
                    <a:pt x="77" y="0"/>
                    <a:pt x="77" y="0"/>
                  </a:cubicBezTo>
                </a:path>
              </a:pathLst>
            </a:custGeom>
            <a:solidFill>
              <a:schemeClr val="bg1">
                <a:alpha val="100000"/>
              </a:schemeClr>
            </a:solidFill>
            <a:ln w="9525">
              <a:noFill/>
            </a:ln>
          </p:spPr>
          <p:txBody>
            <a:bodyPr/>
            <a:lstStyle/>
            <a:p>
              <a:endParaRPr lang="zh-CN" altLang="en-US"/>
            </a:p>
          </p:txBody>
        </p:sp>
      </p:grpSp>
      <p:grpSp>
        <p:nvGrpSpPr>
          <p:cNvPr id="23" name="Group 22"/>
          <p:cNvGrpSpPr/>
          <p:nvPr/>
        </p:nvGrpSpPr>
        <p:grpSpPr>
          <a:xfrm>
            <a:off x="3201988" y="2433638"/>
            <a:ext cx="1254125" cy="1252537"/>
            <a:chOff x="3202660" y="2836530"/>
            <a:chExt cx="1254024" cy="1253402"/>
          </a:xfrm>
        </p:grpSpPr>
        <p:sp>
          <p:nvSpPr>
            <p:cNvPr id="24" name="Freeform 21"/>
            <p:cNvSpPr/>
            <p:nvPr/>
          </p:nvSpPr>
          <p:spPr bwMode="auto">
            <a:xfrm>
              <a:off x="3202660" y="2836530"/>
              <a:ext cx="1254024" cy="1253402"/>
            </a:xfrm>
            <a:custGeom>
              <a:avLst/>
              <a:gdLst/>
              <a:ahLst/>
              <a:cxnLst>
                <a:cxn ang="0">
                  <a:pos x="956" y="0"/>
                </a:cxn>
                <a:cxn ang="0">
                  <a:pos x="36" y="0"/>
                </a:cxn>
                <a:cxn ang="0">
                  <a:pos x="4" y="16"/>
                </a:cxn>
                <a:cxn ang="0">
                  <a:pos x="15" y="50"/>
                </a:cxn>
                <a:cxn ang="0">
                  <a:pos x="237" y="272"/>
                </a:cxn>
                <a:cxn ang="0">
                  <a:pos x="47" y="462"/>
                </a:cxn>
                <a:cxn ang="0">
                  <a:pos x="68" y="559"/>
                </a:cxn>
                <a:cxn ang="0">
                  <a:pos x="456" y="948"/>
                </a:cxn>
                <a:cxn ang="0">
                  <a:pos x="522" y="980"/>
                </a:cxn>
                <a:cxn ang="0">
                  <a:pos x="522" y="980"/>
                </a:cxn>
                <a:cxn ang="0">
                  <a:pos x="553" y="968"/>
                </a:cxn>
                <a:cxn ang="0">
                  <a:pos x="743" y="778"/>
                </a:cxn>
                <a:cxn ang="0">
                  <a:pos x="957" y="993"/>
                </a:cxn>
                <a:cxn ang="0">
                  <a:pos x="982" y="1005"/>
                </a:cxn>
                <a:cxn ang="0">
                  <a:pos x="1002" y="994"/>
                </a:cxn>
                <a:cxn ang="0">
                  <a:pos x="1007" y="972"/>
                </a:cxn>
                <a:cxn ang="0">
                  <a:pos x="1007" y="52"/>
                </a:cxn>
                <a:cxn ang="0">
                  <a:pos x="956" y="0"/>
                </a:cxn>
              </a:cxnLst>
              <a:rect l="0" t="0" r="r" b="b"/>
              <a:pathLst>
                <a:path w="1007" h="1005">
                  <a:moveTo>
                    <a:pt x="956" y="0"/>
                  </a:moveTo>
                  <a:cubicBezTo>
                    <a:pt x="36" y="0"/>
                    <a:pt x="36" y="0"/>
                    <a:pt x="36" y="0"/>
                  </a:cubicBezTo>
                  <a:cubicBezTo>
                    <a:pt x="14" y="0"/>
                    <a:pt x="7" y="10"/>
                    <a:pt x="4" y="16"/>
                  </a:cubicBezTo>
                  <a:cubicBezTo>
                    <a:pt x="2" y="22"/>
                    <a:pt x="0" y="35"/>
                    <a:pt x="15" y="50"/>
                  </a:cubicBezTo>
                  <a:cubicBezTo>
                    <a:pt x="237" y="272"/>
                    <a:pt x="237" y="272"/>
                    <a:pt x="237" y="272"/>
                  </a:cubicBezTo>
                  <a:cubicBezTo>
                    <a:pt x="47" y="462"/>
                    <a:pt x="47" y="462"/>
                    <a:pt x="47" y="462"/>
                  </a:cubicBezTo>
                  <a:cubicBezTo>
                    <a:pt x="26" y="484"/>
                    <a:pt x="34" y="526"/>
                    <a:pt x="68" y="559"/>
                  </a:cubicBezTo>
                  <a:cubicBezTo>
                    <a:pt x="456" y="948"/>
                    <a:pt x="456" y="948"/>
                    <a:pt x="456" y="948"/>
                  </a:cubicBezTo>
                  <a:cubicBezTo>
                    <a:pt x="476" y="968"/>
                    <a:pt x="501" y="980"/>
                    <a:pt x="522" y="980"/>
                  </a:cubicBezTo>
                  <a:cubicBezTo>
                    <a:pt x="522" y="980"/>
                    <a:pt x="522" y="980"/>
                    <a:pt x="522" y="980"/>
                  </a:cubicBezTo>
                  <a:cubicBezTo>
                    <a:pt x="534" y="980"/>
                    <a:pt x="545" y="976"/>
                    <a:pt x="553" y="968"/>
                  </a:cubicBezTo>
                  <a:cubicBezTo>
                    <a:pt x="743" y="778"/>
                    <a:pt x="743" y="778"/>
                    <a:pt x="743" y="778"/>
                  </a:cubicBezTo>
                  <a:cubicBezTo>
                    <a:pt x="957" y="993"/>
                    <a:pt x="957" y="993"/>
                    <a:pt x="957" y="993"/>
                  </a:cubicBezTo>
                  <a:cubicBezTo>
                    <a:pt x="966" y="1001"/>
                    <a:pt x="974" y="1005"/>
                    <a:pt x="982" y="1005"/>
                  </a:cubicBezTo>
                  <a:cubicBezTo>
                    <a:pt x="991" y="1005"/>
                    <a:pt x="998" y="1001"/>
                    <a:pt x="1002" y="994"/>
                  </a:cubicBezTo>
                  <a:cubicBezTo>
                    <a:pt x="1006" y="988"/>
                    <a:pt x="1007" y="981"/>
                    <a:pt x="1007" y="972"/>
                  </a:cubicBezTo>
                  <a:cubicBezTo>
                    <a:pt x="1007" y="52"/>
                    <a:pt x="1007" y="52"/>
                    <a:pt x="1007" y="52"/>
                  </a:cubicBezTo>
                  <a:cubicBezTo>
                    <a:pt x="1007" y="23"/>
                    <a:pt x="984" y="0"/>
                    <a:pt x="956" y="0"/>
                  </a:cubicBezTo>
                  <a:close/>
                </a:path>
              </a:pathLst>
            </a:custGeom>
            <a:solidFill>
              <a:schemeClr val="accent5"/>
            </a:solidFill>
            <a:ln w="28575" cap="flat">
              <a:noFill/>
              <a:prstDash val="solid"/>
              <a:miter lim="800000"/>
            </a:ln>
            <a:effectLst>
              <a:outerShdw blurRad="203200" dist="101600" dir="2700000" algn="tl" rotWithShape="0">
                <a:prstClr val="black">
                  <a:alpha val="28000"/>
                </a:prst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16" name="Freeform 45"/>
            <p:cNvSpPr>
              <a:spLocks noEditPoints="1"/>
            </p:cNvSpPr>
            <p:nvPr/>
          </p:nvSpPr>
          <p:spPr>
            <a:xfrm>
              <a:off x="3624141" y="3113457"/>
              <a:ext cx="721519" cy="37028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219" h="112">
                  <a:moveTo>
                    <a:pt x="29" y="43"/>
                  </a:moveTo>
                  <a:cubicBezTo>
                    <a:pt x="23" y="43"/>
                    <a:pt x="19" y="48"/>
                    <a:pt x="19" y="54"/>
                  </a:cubicBezTo>
                  <a:cubicBezTo>
                    <a:pt x="19" y="57"/>
                    <a:pt x="20" y="60"/>
                    <a:pt x="23" y="62"/>
                  </a:cubicBezTo>
                  <a:cubicBezTo>
                    <a:pt x="12" y="66"/>
                    <a:pt x="0" y="87"/>
                    <a:pt x="4" y="91"/>
                  </a:cubicBezTo>
                  <a:cubicBezTo>
                    <a:pt x="4" y="92"/>
                    <a:pt x="5" y="92"/>
                    <a:pt x="6" y="92"/>
                  </a:cubicBezTo>
                  <a:cubicBezTo>
                    <a:pt x="9" y="92"/>
                    <a:pt x="14" y="87"/>
                    <a:pt x="18" y="81"/>
                  </a:cubicBezTo>
                  <a:cubicBezTo>
                    <a:pt x="15" y="91"/>
                    <a:pt x="13" y="102"/>
                    <a:pt x="12" y="112"/>
                  </a:cubicBezTo>
                  <a:cubicBezTo>
                    <a:pt x="22" y="112"/>
                    <a:pt x="22" y="112"/>
                    <a:pt x="22" y="112"/>
                  </a:cubicBezTo>
                  <a:cubicBezTo>
                    <a:pt x="22" y="106"/>
                    <a:pt x="25" y="99"/>
                    <a:pt x="29" y="99"/>
                  </a:cubicBezTo>
                  <a:cubicBezTo>
                    <a:pt x="33" y="99"/>
                    <a:pt x="36" y="106"/>
                    <a:pt x="36" y="112"/>
                  </a:cubicBezTo>
                  <a:cubicBezTo>
                    <a:pt x="46" y="112"/>
                    <a:pt x="46" y="112"/>
                    <a:pt x="46" y="112"/>
                  </a:cubicBezTo>
                  <a:cubicBezTo>
                    <a:pt x="45" y="102"/>
                    <a:pt x="43" y="91"/>
                    <a:pt x="41" y="81"/>
                  </a:cubicBezTo>
                  <a:cubicBezTo>
                    <a:pt x="44" y="87"/>
                    <a:pt x="49" y="92"/>
                    <a:pt x="52" y="92"/>
                  </a:cubicBezTo>
                  <a:cubicBezTo>
                    <a:pt x="53" y="92"/>
                    <a:pt x="54" y="92"/>
                    <a:pt x="55" y="91"/>
                  </a:cubicBezTo>
                  <a:cubicBezTo>
                    <a:pt x="59" y="87"/>
                    <a:pt x="47" y="66"/>
                    <a:pt x="36" y="62"/>
                  </a:cubicBezTo>
                  <a:cubicBezTo>
                    <a:pt x="38" y="60"/>
                    <a:pt x="40" y="57"/>
                    <a:pt x="40" y="54"/>
                  </a:cubicBezTo>
                  <a:cubicBezTo>
                    <a:pt x="40" y="48"/>
                    <a:pt x="35" y="43"/>
                    <a:pt x="29" y="43"/>
                  </a:cubicBezTo>
                  <a:moveTo>
                    <a:pt x="189" y="43"/>
                  </a:moveTo>
                  <a:cubicBezTo>
                    <a:pt x="184" y="43"/>
                    <a:pt x="179" y="48"/>
                    <a:pt x="179" y="54"/>
                  </a:cubicBezTo>
                  <a:cubicBezTo>
                    <a:pt x="179" y="57"/>
                    <a:pt x="180" y="60"/>
                    <a:pt x="183" y="62"/>
                  </a:cubicBezTo>
                  <a:cubicBezTo>
                    <a:pt x="172" y="66"/>
                    <a:pt x="160" y="87"/>
                    <a:pt x="164" y="91"/>
                  </a:cubicBezTo>
                  <a:cubicBezTo>
                    <a:pt x="165" y="92"/>
                    <a:pt x="165" y="92"/>
                    <a:pt x="166" y="92"/>
                  </a:cubicBezTo>
                  <a:cubicBezTo>
                    <a:pt x="170" y="92"/>
                    <a:pt x="174" y="87"/>
                    <a:pt x="178" y="81"/>
                  </a:cubicBezTo>
                  <a:cubicBezTo>
                    <a:pt x="175" y="91"/>
                    <a:pt x="173" y="102"/>
                    <a:pt x="172" y="112"/>
                  </a:cubicBezTo>
                  <a:cubicBezTo>
                    <a:pt x="182" y="112"/>
                    <a:pt x="182" y="112"/>
                    <a:pt x="182" y="112"/>
                  </a:cubicBezTo>
                  <a:cubicBezTo>
                    <a:pt x="182" y="106"/>
                    <a:pt x="186" y="99"/>
                    <a:pt x="189" y="99"/>
                  </a:cubicBezTo>
                  <a:cubicBezTo>
                    <a:pt x="193" y="99"/>
                    <a:pt x="196" y="106"/>
                    <a:pt x="197" y="112"/>
                  </a:cubicBezTo>
                  <a:cubicBezTo>
                    <a:pt x="206" y="112"/>
                    <a:pt x="206" y="112"/>
                    <a:pt x="206" y="112"/>
                  </a:cubicBezTo>
                  <a:cubicBezTo>
                    <a:pt x="205" y="102"/>
                    <a:pt x="203" y="91"/>
                    <a:pt x="201" y="81"/>
                  </a:cubicBezTo>
                  <a:cubicBezTo>
                    <a:pt x="205" y="87"/>
                    <a:pt x="209" y="92"/>
                    <a:pt x="213" y="92"/>
                  </a:cubicBezTo>
                  <a:cubicBezTo>
                    <a:pt x="213" y="92"/>
                    <a:pt x="214" y="92"/>
                    <a:pt x="215" y="91"/>
                  </a:cubicBezTo>
                  <a:cubicBezTo>
                    <a:pt x="219" y="87"/>
                    <a:pt x="207" y="66"/>
                    <a:pt x="196" y="62"/>
                  </a:cubicBezTo>
                  <a:cubicBezTo>
                    <a:pt x="198" y="60"/>
                    <a:pt x="200" y="57"/>
                    <a:pt x="200" y="54"/>
                  </a:cubicBezTo>
                  <a:cubicBezTo>
                    <a:pt x="200" y="48"/>
                    <a:pt x="195" y="43"/>
                    <a:pt x="189" y="43"/>
                  </a:cubicBezTo>
                  <a:moveTo>
                    <a:pt x="111" y="0"/>
                  </a:moveTo>
                  <a:cubicBezTo>
                    <a:pt x="102" y="0"/>
                    <a:pt x="94" y="8"/>
                    <a:pt x="94" y="17"/>
                  </a:cubicBezTo>
                  <a:cubicBezTo>
                    <a:pt x="94" y="23"/>
                    <a:pt x="96" y="28"/>
                    <a:pt x="100" y="31"/>
                  </a:cubicBezTo>
                  <a:cubicBezTo>
                    <a:pt x="83" y="37"/>
                    <a:pt x="63" y="72"/>
                    <a:pt x="70" y="78"/>
                  </a:cubicBezTo>
                  <a:cubicBezTo>
                    <a:pt x="71" y="79"/>
                    <a:pt x="72" y="80"/>
                    <a:pt x="73" y="80"/>
                  </a:cubicBezTo>
                  <a:cubicBezTo>
                    <a:pt x="79" y="80"/>
                    <a:pt x="86" y="71"/>
                    <a:pt x="92" y="62"/>
                  </a:cubicBezTo>
                  <a:cubicBezTo>
                    <a:pt x="88" y="78"/>
                    <a:pt x="85" y="96"/>
                    <a:pt x="84" y="112"/>
                  </a:cubicBezTo>
                  <a:cubicBezTo>
                    <a:pt x="99" y="112"/>
                    <a:pt x="99" y="112"/>
                    <a:pt x="99" y="112"/>
                  </a:cubicBezTo>
                  <a:cubicBezTo>
                    <a:pt x="100" y="103"/>
                    <a:pt x="105" y="91"/>
                    <a:pt x="111" y="91"/>
                  </a:cubicBezTo>
                  <a:cubicBezTo>
                    <a:pt x="117" y="91"/>
                    <a:pt x="123" y="103"/>
                    <a:pt x="123" y="112"/>
                  </a:cubicBezTo>
                  <a:cubicBezTo>
                    <a:pt x="139" y="112"/>
                    <a:pt x="139" y="112"/>
                    <a:pt x="139" y="112"/>
                  </a:cubicBezTo>
                  <a:cubicBezTo>
                    <a:pt x="137" y="96"/>
                    <a:pt x="134" y="78"/>
                    <a:pt x="130" y="62"/>
                  </a:cubicBezTo>
                  <a:cubicBezTo>
                    <a:pt x="136" y="71"/>
                    <a:pt x="143" y="80"/>
                    <a:pt x="149" y="80"/>
                  </a:cubicBezTo>
                  <a:cubicBezTo>
                    <a:pt x="150" y="80"/>
                    <a:pt x="152" y="79"/>
                    <a:pt x="153" y="78"/>
                  </a:cubicBezTo>
                  <a:cubicBezTo>
                    <a:pt x="159" y="72"/>
                    <a:pt x="140" y="37"/>
                    <a:pt x="122" y="31"/>
                  </a:cubicBezTo>
                  <a:cubicBezTo>
                    <a:pt x="126" y="28"/>
                    <a:pt x="128" y="23"/>
                    <a:pt x="128" y="17"/>
                  </a:cubicBezTo>
                  <a:cubicBezTo>
                    <a:pt x="128" y="8"/>
                    <a:pt x="121" y="0"/>
                    <a:pt x="111" y="0"/>
                  </a:cubicBezTo>
                </a:path>
              </a:pathLst>
            </a:custGeom>
            <a:solidFill>
              <a:schemeClr val="bg1">
                <a:alpha val="100000"/>
              </a:schemeClr>
            </a:solidFill>
            <a:ln w="9525">
              <a:noFill/>
            </a:ln>
          </p:spPr>
          <p:txBody>
            <a:bodyPr/>
            <a:lstStyle/>
            <a:p>
              <a:endParaRPr lang="zh-CN" altLang="en-US"/>
            </a:p>
          </p:txBody>
        </p:sp>
      </p:grpSp>
      <p:grpSp>
        <p:nvGrpSpPr>
          <p:cNvPr id="26" name="Group 25"/>
          <p:cNvGrpSpPr/>
          <p:nvPr/>
        </p:nvGrpSpPr>
        <p:grpSpPr>
          <a:xfrm>
            <a:off x="4583113" y="2433638"/>
            <a:ext cx="1255712" cy="1252537"/>
            <a:chOff x="4583706" y="2836530"/>
            <a:chExt cx="1255269" cy="1253402"/>
          </a:xfrm>
        </p:grpSpPr>
        <p:sp>
          <p:nvSpPr>
            <p:cNvPr id="27" name="Freeform 23"/>
            <p:cNvSpPr/>
            <p:nvPr/>
          </p:nvSpPr>
          <p:spPr bwMode="auto">
            <a:xfrm>
              <a:off x="4583706" y="2836530"/>
              <a:ext cx="1255269" cy="1253402"/>
            </a:xfrm>
            <a:custGeom>
              <a:avLst/>
              <a:gdLst/>
              <a:ahLst/>
              <a:cxnLst>
                <a:cxn ang="0">
                  <a:pos x="1003" y="16"/>
                </a:cxn>
                <a:cxn ang="0">
                  <a:pos x="972" y="0"/>
                </a:cxn>
                <a:cxn ang="0">
                  <a:pos x="52" y="0"/>
                </a:cxn>
                <a:cxn ang="0">
                  <a:pos x="0" y="52"/>
                </a:cxn>
                <a:cxn ang="0">
                  <a:pos x="0" y="972"/>
                </a:cxn>
                <a:cxn ang="0">
                  <a:pos x="25" y="1005"/>
                </a:cxn>
                <a:cxn ang="0">
                  <a:pos x="50" y="993"/>
                </a:cxn>
                <a:cxn ang="0">
                  <a:pos x="268" y="775"/>
                </a:cxn>
                <a:cxn ang="0">
                  <a:pos x="455" y="962"/>
                </a:cxn>
                <a:cxn ang="0">
                  <a:pos x="486" y="974"/>
                </a:cxn>
                <a:cxn ang="0">
                  <a:pos x="551" y="942"/>
                </a:cxn>
                <a:cxn ang="0">
                  <a:pos x="940" y="553"/>
                </a:cxn>
                <a:cxn ang="0">
                  <a:pos x="960" y="457"/>
                </a:cxn>
                <a:cxn ang="0">
                  <a:pos x="773" y="269"/>
                </a:cxn>
                <a:cxn ang="0">
                  <a:pos x="993" y="50"/>
                </a:cxn>
                <a:cxn ang="0">
                  <a:pos x="1003" y="16"/>
                </a:cxn>
              </a:cxnLst>
              <a:rect l="0" t="0" r="r" b="b"/>
              <a:pathLst>
                <a:path w="1008" h="1005">
                  <a:moveTo>
                    <a:pt x="1003" y="16"/>
                  </a:moveTo>
                  <a:cubicBezTo>
                    <a:pt x="1001" y="10"/>
                    <a:pt x="993" y="0"/>
                    <a:pt x="972" y="0"/>
                  </a:cubicBezTo>
                  <a:cubicBezTo>
                    <a:pt x="52" y="0"/>
                    <a:pt x="52" y="0"/>
                    <a:pt x="52" y="0"/>
                  </a:cubicBezTo>
                  <a:cubicBezTo>
                    <a:pt x="23" y="0"/>
                    <a:pt x="0" y="23"/>
                    <a:pt x="0" y="52"/>
                  </a:cubicBezTo>
                  <a:cubicBezTo>
                    <a:pt x="0" y="972"/>
                    <a:pt x="0" y="972"/>
                    <a:pt x="0" y="972"/>
                  </a:cubicBezTo>
                  <a:cubicBezTo>
                    <a:pt x="0" y="996"/>
                    <a:pt x="13" y="1005"/>
                    <a:pt x="25" y="1005"/>
                  </a:cubicBezTo>
                  <a:cubicBezTo>
                    <a:pt x="33" y="1005"/>
                    <a:pt x="42" y="1001"/>
                    <a:pt x="50" y="993"/>
                  </a:cubicBezTo>
                  <a:cubicBezTo>
                    <a:pt x="268" y="775"/>
                    <a:pt x="268" y="775"/>
                    <a:pt x="268" y="775"/>
                  </a:cubicBezTo>
                  <a:cubicBezTo>
                    <a:pt x="455" y="962"/>
                    <a:pt x="455" y="962"/>
                    <a:pt x="455" y="962"/>
                  </a:cubicBezTo>
                  <a:cubicBezTo>
                    <a:pt x="463" y="970"/>
                    <a:pt x="473" y="974"/>
                    <a:pt x="486" y="974"/>
                  </a:cubicBezTo>
                  <a:cubicBezTo>
                    <a:pt x="507" y="974"/>
                    <a:pt x="531" y="962"/>
                    <a:pt x="551" y="942"/>
                  </a:cubicBezTo>
                  <a:cubicBezTo>
                    <a:pt x="940" y="553"/>
                    <a:pt x="940" y="553"/>
                    <a:pt x="940" y="553"/>
                  </a:cubicBezTo>
                  <a:cubicBezTo>
                    <a:pt x="973" y="520"/>
                    <a:pt x="982" y="478"/>
                    <a:pt x="960" y="457"/>
                  </a:cubicBezTo>
                  <a:cubicBezTo>
                    <a:pt x="773" y="269"/>
                    <a:pt x="773" y="269"/>
                    <a:pt x="773" y="269"/>
                  </a:cubicBezTo>
                  <a:cubicBezTo>
                    <a:pt x="993" y="50"/>
                    <a:pt x="993" y="50"/>
                    <a:pt x="993" y="50"/>
                  </a:cubicBezTo>
                  <a:cubicBezTo>
                    <a:pt x="1008" y="35"/>
                    <a:pt x="1006" y="22"/>
                    <a:pt x="1003" y="16"/>
                  </a:cubicBezTo>
                  <a:close/>
                </a:path>
              </a:pathLst>
            </a:custGeom>
            <a:solidFill>
              <a:schemeClr val="accent5"/>
            </a:solidFill>
            <a:ln w="28575" cap="flat">
              <a:noFill/>
              <a:prstDash val="solid"/>
              <a:miter lim="800000"/>
            </a:ln>
            <a:effectLst>
              <a:outerShdw blurRad="203200" dist="101600" dir="2700000" algn="tl" rotWithShape="0">
                <a:prstClr val="black">
                  <a:alpha val="28000"/>
                </a:prst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14" name="Freeform 43"/>
            <p:cNvSpPr>
              <a:spLocks noEditPoints="1"/>
            </p:cNvSpPr>
            <p:nvPr/>
          </p:nvSpPr>
          <p:spPr>
            <a:xfrm>
              <a:off x="4820719" y="3113457"/>
              <a:ext cx="382191"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16" h="104">
                  <a:moveTo>
                    <a:pt x="81" y="70"/>
                  </a:moveTo>
                  <a:cubicBezTo>
                    <a:pt x="76" y="75"/>
                    <a:pt x="70" y="79"/>
                    <a:pt x="65" y="83"/>
                  </a:cubicBezTo>
                  <a:cubicBezTo>
                    <a:pt x="88" y="99"/>
                    <a:pt x="110" y="104"/>
                    <a:pt x="111" y="104"/>
                  </a:cubicBezTo>
                  <a:cubicBezTo>
                    <a:pt x="116" y="85"/>
                    <a:pt x="116" y="85"/>
                    <a:pt x="116" y="85"/>
                  </a:cubicBezTo>
                  <a:cubicBezTo>
                    <a:pt x="115" y="85"/>
                    <a:pt x="100" y="81"/>
                    <a:pt x="81" y="70"/>
                  </a:cubicBezTo>
                  <a:moveTo>
                    <a:pt x="111" y="2"/>
                  </a:moveTo>
                  <a:cubicBezTo>
                    <a:pt x="65" y="24"/>
                    <a:pt x="65" y="24"/>
                    <a:pt x="65" y="24"/>
                  </a:cubicBezTo>
                  <a:cubicBezTo>
                    <a:pt x="77" y="32"/>
                    <a:pt x="77" y="32"/>
                    <a:pt x="77" y="32"/>
                  </a:cubicBezTo>
                  <a:cubicBezTo>
                    <a:pt x="49" y="72"/>
                    <a:pt x="0" y="83"/>
                    <a:pt x="0" y="83"/>
                  </a:cubicBezTo>
                  <a:cubicBezTo>
                    <a:pt x="3" y="102"/>
                    <a:pt x="3" y="102"/>
                    <a:pt x="3" y="102"/>
                  </a:cubicBezTo>
                  <a:cubicBezTo>
                    <a:pt x="6" y="102"/>
                    <a:pt x="60" y="90"/>
                    <a:pt x="93" y="44"/>
                  </a:cubicBezTo>
                  <a:cubicBezTo>
                    <a:pt x="106" y="52"/>
                    <a:pt x="106" y="52"/>
                    <a:pt x="106" y="52"/>
                  </a:cubicBezTo>
                  <a:cubicBezTo>
                    <a:pt x="111" y="2"/>
                    <a:pt x="111" y="2"/>
                    <a:pt x="111" y="2"/>
                  </a:cubicBezTo>
                  <a:moveTo>
                    <a:pt x="7" y="0"/>
                  </a:moveTo>
                  <a:cubicBezTo>
                    <a:pt x="11" y="51"/>
                    <a:pt x="11" y="51"/>
                    <a:pt x="11" y="51"/>
                  </a:cubicBezTo>
                  <a:cubicBezTo>
                    <a:pt x="24" y="42"/>
                    <a:pt x="24" y="42"/>
                    <a:pt x="24" y="42"/>
                  </a:cubicBezTo>
                  <a:cubicBezTo>
                    <a:pt x="28" y="48"/>
                    <a:pt x="32" y="54"/>
                    <a:pt x="36" y="58"/>
                  </a:cubicBezTo>
                  <a:cubicBezTo>
                    <a:pt x="41" y="55"/>
                    <a:pt x="47" y="51"/>
                    <a:pt x="52" y="47"/>
                  </a:cubicBezTo>
                  <a:cubicBezTo>
                    <a:pt x="48" y="42"/>
                    <a:pt x="44" y="37"/>
                    <a:pt x="40" y="32"/>
                  </a:cubicBezTo>
                  <a:cubicBezTo>
                    <a:pt x="53" y="24"/>
                    <a:pt x="53" y="24"/>
                    <a:pt x="53" y="24"/>
                  </a:cubicBezTo>
                  <a:cubicBezTo>
                    <a:pt x="7" y="0"/>
                    <a:pt x="7" y="0"/>
                    <a:pt x="7" y="0"/>
                  </a:cubicBezTo>
                </a:path>
              </a:pathLst>
            </a:custGeom>
            <a:solidFill>
              <a:schemeClr val="bg1">
                <a:alpha val="100000"/>
              </a:schemeClr>
            </a:solidFill>
            <a:ln w="9525">
              <a:noFill/>
            </a:ln>
          </p:spPr>
          <p:txBody>
            <a:bodyPr/>
            <a:lstStyle/>
            <a:p>
              <a:endParaRPr lang="zh-CN" altLang="en-US"/>
            </a:p>
          </p:txBody>
        </p:sp>
      </p:grpSp>
      <p:grpSp>
        <p:nvGrpSpPr>
          <p:cNvPr id="29" name="组合 25"/>
          <p:cNvGrpSpPr/>
          <p:nvPr/>
        </p:nvGrpSpPr>
        <p:grpSpPr>
          <a:xfrm>
            <a:off x="5964238" y="1209675"/>
            <a:ext cx="2954337" cy="1239838"/>
            <a:chOff x="497329" y="2770637"/>
            <a:chExt cx="3210265" cy="1239402"/>
          </a:xfrm>
        </p:grpSpPr>
        <p:sp>
          <p:nvSpPr>
            <p:cNvPr id="59411" name="矩形 26"/>
            <p:cNvSpPr/>
            <p:nvPr/>
          </p:nvSpPr>
          <p:spPr>
            <a:xfrm>
              <a:off x="503238" y="3053880"/>
              <a:ext cx="3204356" cy="956159"/>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由于进程的相互制约，使进程具有执行的间断性，</a:t>
              </a:r>
              <a:r>
                <a:rPr lang="zh-CN" altLang="en-US" sz="1000" b="1" dirty="0">
                  <a:latin typeface="微软雅黑" panose="020B0503020204020204" pitchFamily="34" charset="-122"/>
                </a:rPr>
                <a:t>即进程按照各自的独立的，</a:t>
              </a:r>
              <a:r>
                <a:rPr lang="zh-CN" altLang="en-US" sz="1000" b="1" dirty="0">
                  <a:solidFill>
                    <a:srgbClr val="FF0000"/>
                  </a:solidFill>
                  <a:latin typeface="微软雅黑" panose="020B0503020204020204" pitchFamily="34" charset="-122"/>
                </a:rPr>
                <a:t>不可预知的速度向前推进</a:t>
              </a:r>
              <a:r>
                <a:rPr lang="zh-CN" altLang="en-US" sz="1000" dirty="0">
                  <a:latin typeface="微软雅黑" panose="020B0503020204020204" pitchFamily="34" charset="-122"/>
                </a:rPr>
                <a:t>。异步性会导致执行结果的不可再现性，为此，在操作系统中必须配置相应的进程同步机制。</a:t>
              </a:r>
            </a:p>
          </p:txBody>
        </p:sp>
        <p:sp>
          <p:nvSpPr>
            <p:cNvPr id="59412" name="矩形 27"/>
            <p:cNvSpPr/>
            <p:nvPr/>
          </p:nvSpPr>
          <p:spPr>
            <a:xfrm>
              <a:off x="497329" y="2770637"/>
              <a:ext cx="640328" cy="337066"/>
            </a:xfrm>
            <a:prstGeom prst="rect">
              <a:avLst/>
            </a:prstGeom>
            <a:noFill/>
            <a:ln w="9525">
              <a:noFill/>
            </a:ln>
          </p:spPr>
          <p:txBody>
            <a:bodyPr wrap="none">
              <a:spAutoFit/>
            </a:bodyPr>
            <a:lstStyle/>
            <a:p>
              <a:r>
                <a:rPr lang="zh-CN" altLang="en-US" sz="1600" dirty="0">
                  <a:latin typeface="微软雅黑" panose="020B0503020204020204" pitchFamily="34" charset="-122"/>
                </a:rPr>
                <a:t>异步</a:t>
              </a:r>
            </a:p>
          </p:txBody>
        </p:sp>
      </p:grpSp>
      <p:grpSp>
        <p:nvGrpSpPr>
          <p:cNvPr id="32" name="组合 25"/>
          <p:cNvGrpSpPr/>
          <p:nvPr/>
        </p:nvGrpSpPr>
        <p:grpSpPr>
          <a:xfrm>
            <a:off x="5975350" y="2552700"/>
            <a:ext cx="2954338" cy="1238250"/>
            <a:chOff x="497329" y="2770637"/>
            <a:chExt cx="3210265" cy="1239402"/>
          </a:xfrm>
        </p:grpSpPr>
        <p:sp>
          <p:nvSpPr>
            <p:cNvPr id="59409" name="矩形 26"/>
            <p:cNvSpPr/>
            <p:nvPr/>
          </p:nvSpPr>
          <p:spPr>
            <a:xfrm>
              <a:off x="503238" y="3053880"/>
              <a:ext cx="3204356" cy="956159"/>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多个进程实体，同存在于内存中，能在一段时间内同时运行，并发性是进程的重要特征，同时也是操作系统的重要特征。引入进程的目的就是为了使程序能与其他进程的程序并发执行，以提高资源利用率。</a:t>
              </a:r>
            </a:p>
          </p:txBody>
        </p:sp>
        <p:sp>
          <p:nvSpPr>
            <p:cNvPr id="59410" name="矩形 27"/>
            <p:cNvSpPr/>
            <p:nvPr/>
          </p:nvSpPr>
          <p:spPr>
            <a:xfrm>
              <a:off x="497329" y="2770637"/>
              <a:ext cx="640328" cy="337499"/>
            </a:xfrm>
            <a:prstGeom prst="rect">
              <a:avLst/>
            </a:prstGeom>
            <a:noFill/>
            <a:ln w="9525">
              <a:noFill/>
            </a:ln>
          </p:spPr>
          <p:txBody>
            <a:bodyPr wrap="none">
              <a:spAutoFit/>
            </a:bodyPr>
            <a:lstStyle/>
            <a:p>
              <a:r>
                <a:rPr lang="zh-CN" altLang="en-US" sz="1600" dirty="0">
                  <a:solidFill>
                    <a:srgbClr val="FF0000"/>
                  </a:solidFill>
                  <a:latin typeface="微软雅黑" panose="020B0503020204020204" pitchFamily="34" charset="-122"/>
                </a:rPr>
                <a:t>并发</a:t>
              </a:r>
            </a:p>
          </p:txBody>
        </p:sp>
      </p:grpSp>
      <p:grpSp>
        <p:nvGrpSpPr>
          <p:cNvPr id="35" name="组合 25"/>
          <p:cNvGrpSpPr/>
          <p:nvPr/>
        </p:nvGrpSpPr>
        <p:grpSpPr>
          <a:xfrm>
            <a:off x="201613" y="1228725"/>
            <a:ext cx="2960687" cy="1104900"/>
            <a:chOff x="503238" y="2729987"/>
            <a:chExt cx="3217497" cy="1104620"/>
          </a:xfrm>
        </p:grpSpPr>
        <p:sp>
          <p:nvSpPr>
            <p:cNvPr id="59407" name="矩形 26"/>
            <p:cNvSpPr/>
            <p:nvPr/>
          </p:nvSpPr>
          <p:spPr>
            <a:xfrm>
              <a:off x="503238" y="3053880"/>
              <a:ext cx="3204356" cy="780727"/>
            </a:xfrm>
            <a:prstGeom prst="rect">
              <a:avLst/>
            </a:prstGeom>
            <a:noFill/>
            <a:ln w="9525">
              <a:noFill/>
            </a:ln>
          </p:spPr>
          <p:txBody>
            <a:bodyPr>
              <a:spAutoFit/>
            </a:bodyPr>
            <a:lstStyle/>
            <a:p>
              <a:pPr>
                <a:lnSpc>
                  <a:spcPct val="114000"/>
                </a:lnSpc>
              </a:pPr>
              <a:r>
                <a:rPr lang="zh-CN" altLang="en-US" sz="1000" dirty="0">
                  <a:latin typeface="微软雅黑" panose="020B0503020204020204" pitchFamily="34" charset="-122"/>
                </a:rPr>
                <a:t>进程是程序的一次执行，它有着创建，活动，暂停，终止等过程，具有一定的生命周期（由</a:t>
              </a:r>
              <a:r>
                <a:rPr lang="en-US" altLang="zh-CN" sz="1000" dirty="0">
                  <a:latin typeface="微软雅黑" panose="020B0503020204020204" pitchFamily="34" charset="-122"/>
                </a:rPr>
                <a:t>pcb</a:t>
              </a:r>
              <a:r>
                <a:rPr lang="zh-CN" altLang="en-US" sz="1000" dirty="0">
                  <a:latin typeface="微软雅黑" panose="020B0503020204020204" pitchFamily="34" charset="-122"/>
                </a:rPr>
                <a:t>决定），是动态的产生，变化和消亡的。</a:t>
              </a:r>
              <a:r>
                <a:rPr lang="zh-CN" altLang="en-US" sz="1000" b="1" dirty="0">
                  <a:latin typeface="微软雅黑" panose="020B0503020204020204" pitchFamily="34" charset="-122"/>
                </a:rPr>
                <a:t>动态性是进程最基本的特征</a:t>
              </a:r>
              <a:r>
                <a:rPr lang="zh-CN" altLang="en-US" sz="1000" dirty="0">
                  <a:latin typeface="微软雅黑" panose="020B0503020204020204" pitchFamily="34" charset="-122"/>
                </a:rPr>
                <a:t>。</a:t>
              </a:r>
            </a:p>
          </p:txBody>
        </p:sp>
        <p:sp>
          <p:nvSpPr>
            <p:cNvPr id="59408" name="矩形 27"/>
            <p:cNvSpPr/>
            <p:nvPr/>
          </p:nvSpPr>
          <p:spPr>
            <a:xfrm>
              <a:off x="3080341" y="2729987"/>
              <a:ext cx="640394" cy="337100"/>
            </a:xfrm>
            <a:prstGeom prst="rect">
              <a:avLst/>
            </a:prstGeom>
            <a:noFill/>
            <a:ln w="9525">
              <a:noFill/>
            </a:ln>
          </p:spPr>
          <p:txBody>
            <a:bodyPr wrap="none">
              <a:spAutoFit/>
            </a:bodyPr>
            <a:lstStyle/>
            <a:p>
              <a:pPr algn="r"/>
              <a:r>
                <a:rPr lang="zh-CN" altLang="en-US" sz="1600" dirty="0">
                  <a:solidFill>
                    <a:srgbClr val="FF0000"/>
                  </a:solidFill>
                  <a:latin typeface="微软雅黑" panose="020B0503020204020204" pitchFamily="34" charset="-122"/>
                </a:rPr>
                <a:t>动态</a:t>
              </a:r>
            </a:p>
          </p:txBody>
        </p:sp>
      </p:grpSp>
      <p:grpSp>
        <p:nvGrpSpPr>
          <p:cNvPr id="38" name="组合 25"/>
          <p:cNvGrpSpPr/>
          <p:nvPr/>
        </p:nvGrpSpPr>
        <p:grpSpPr>
          <a:xfrm>
            <a:off x="214313" y="2543175"/>
            <a:ext cx="2947987" cy="933450"/>
            <a:chOff x="503238" y="2725958"/>
            <a:chExt cx="3204356" cy="933216"/>
          </a:xfrm>
        </p:grpSpPr>
        <p:sp>
          <p:nvSpPr>
            <p:cNvPr id="59405" name="矩形 26"/>
            <p:cNvSpPr/>
            <p:nvPr/>
          </p:nvSpPr>
          <p:spPr>
            <a:xfrm>
              <a:off x="503238" y="3053880"/>
              <a:ext cx="3204356" cy="605294"/>
            </a:xfrm>
            <a:prstGeom prst="rect">
              <a:avLst/>
            </a:prstGeom>
            <a:noFill/>
            <a:ln w="9525">
              <a:noFill/>
            </a:ln>
          </p:spPr>
          <p:txBody>
            <a:bodyPr>
              <a:spAutoFit/>
            </a:bodyPr>
            <a:lstStyle/>
            <a:p>
              <a:pPr>
                <a:lnSpc>
                  <a:spcPct val="114000"/>
                </a:lnSpc>
              </a:pPr>
              <a:r>
                <a:rPr lang="zh-CN" altLang="en-US" sz="1000" dirty="0">
                  <a:latin typeface="微软雅黑" panose="020B0503020204020204" pitchFamily="34" charset="-122"/>
                </a:rPr>
                <a:t>指进程实体是一个能</a:t>
              </a:r>
              <a:r>
                <a:rPr lang="zh-CN" altLang="en-US" sz="1000" b="1" dirty="0">
                  <a:solidFill>
                    <a:srgbClr val="FF0000"/>
                  </a:solidFill>
                  <a:latin typeface="微软雅黑" panose="020B0503020204020204" pitchFamily="34" charset="-122"/>
                </a:rPr>
                <a:t>独立运行</a:t>
              </a:r>
              <a:r>
                <a:rPr lang="zh-CN" altLang="en-US" sz="1000" b="1" dirty="0">
                  <a:latin typeface="微软雅黑" panose="020B0503020204020204" pitchFamily="34" charset="-122"/>
                </a:rPr>
                <a:t>，独立获得资源和独立接受调度的基本单位</a:t>
              </a:r>
              <a:r>
                <a:rPr lang="zh-CN" altLang="en-US" sz="1000" dirty="0">
                  <a:latin typeface="微软雅黑" panose="020B0503020204020204" pitchFamily="34" charset="-122"/>
                </a:rPr>
                <a:t>。凡是为建立</a:t>
              </a:r>
              <a:r>
                <a:rPr lang="en-US" altLang="zh-CN" sz="1000" dirty="0">
                  <a:latin typeface="微软雅黑" panose="020B0503020204020204" pitchFamily="34" charset="-122"/>
                </a:rPr>
                <a:t>pcb</a:t>
              </a:r>
              <a:r>
                <a:rPr lang="zh-CN" altLang="en-US" sz="1000" dirty="0">
                  <a:latin typeface="微软雅黑" panose="020B0503020204020204" pitchFamily="34" charset="-122"/>
                </a:rPr>
                <a:t>的程序都不能作为一个独立的单位参与运行。</a:t>
              </a:r>
            </a:p>
          </p:txBody>
        </p:sp>
        <p:sp>
          <p:nvSpPr>
            <p:cNvPr id="59406" name="矩形 27"/>
            <p:cNvSpPr/>
            <p:nvPr/>
          </p:nvSpPr>
          <p:spPr>
            <a:xfrm>
              <a:off x="3053926" y="2725958"/>
              <a:ext cx="640526" cy="337100"/>
            </a:xfrm>
            <a:prstGeom prst="rect">
              <a:avLst/>
            </a:prstGeom>
            <a:noFill/>
            <a:ln w="9525">
              <a:noFill/>
            </a:ln>
          </p:spPr>
          <p:txBody>
            <a:bodyPr wrap="none">
              <a:spAutoFit/>
            </a:bodyPr>
            <a:lstStyle/>
            <a:p>
              <a:pPr algn="r"/>
              <a:r>
                <a:rPr lang="zh-CN" altLang="en-US" sz="1600" dirty="0">
                  <a:latin typeface="微软雅黑" panose="020B0503020204020204" pitchFamily="34" charset="-122"/>
                </a:rPr>
                <a:t>独立</a:t>
              </a:r>
              <a:endParaRPr lang="en-US" altLang="zh-CN" sz="1400" dirty="0">
                <a:latin typeface="微软雅黑" panose="020B0503020204020204" pitchFamily="34" charset="-122"/>
              </a:endParaRPr>
            </a:p>
          </p:txBody>
        </p:sp>
      </p:grpSp>
      <p:sp>
        <p:nvSpPr>
          <p:cNvPr id="41"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进程的特征</a:t>
            </a:r>
          </a:p>
        </p:txBody>
      </p:sp>
      <p:sp>
        <p:nvSpPr>
          <p:cNvPr id="2" name="文本框 1"/>
          <p:cNvSpPr txBox="1"/>
          <p:nvPr/>
        </p:nvSpPr>
        <p:spPr>
          <a:xfrm>
            <a:off x="2849563" y="4333875"/>
            <a:ext cx="3792537" cy="428625"/>
          </a:xfrm>
          <a:prstGeom prst="rect">
            <a:avLst/>
          </a:prstGeom>
          <a:noFill/>
          <a:ln w="9525">
            <a:noFill/>
          </a:ln>
        </p:spPr>
        <p:txBody>
          <a:bodyPr>
            <a:spAutoFit/>
          </a:bodyPr>
          <a:lstStyle/>
          <a:p>
            <a:pPr>
              <a:lnSpc>
                <a:spcPct val="114000"/>
              </a:lnSpc>
            </a:pPr>
            <a:r>
              <a:rPr lang="zh-CN" altLang="en-US" sz="1000" dirty="0">
                <a:latin typeface="微软雅黑" panose="020B0503020204020204" pitchFamily="34" charset="-122"/>
              </a:rPr>
              <a:t>每个进程都配置一个</a:t>
            </a:r>
            <a:r>
              <a:rPr lang="en-US" altLang="zh-CN" sz="1000" dirty="0">
                <a:latin typeface="微软雅黑" panose="020B0503020204020204" pitchFamily="34" charset="-122"/>
              </a:rPr>
              <a:t>pcb</a:t>
            </a:r>
            <a:r>
              <a:rPr lang="zh-CN" altLang="en-US" sz="1000" dirty="0">
                <a:latin typeface="微软雅黑" panose="020B0503020204020204" pitchFamily="34" charset="-122"/>
              </a:rPr>
              <a:t>对其进行描述。从结构上看，进程实体是由程序段，数据段和进程控制块三部分组成。</a:t>
            </a:r>
          </a:p>
        </p:txBody>
      </p:sp>
      <p:sp>
        <p:nvSpPr>
          <p:cNvPr id="42" name="矩形 27"/>
          <p:cNvSpPr/>
          <p:nvPr/>
        </p:nvSpPr>
        <p:spPr>
          <a:xfrm>
            <a:off x="4055745" y="4005263"/>
            <a:ext cx="792480" cy="337185"/>
          </a:xfrm>
          <a:prstGeom prst="rect">
            <a:avLst/>
          </a:prstGeom>
          <a:noFill/>
          <a:ln w="9525">
            <a:noFill/>
          </a:ln>
        </p:spPr>
        <p:txBody>
          <a:bodyPr wrap="none">
            <a:spAutoFit/>
          </a:bodyPr>
          <a:lstStyle/>
          <a:p>
            <a:pPr algn="r"/>
            <a:r>
              <a:rPr lang="zh-CN" altLang="en-US" sz="1600" dirty="0">
                <a:latin typeface="微软雅黑" panose="020B0503020204020204" pitchFamily="34" charset="-122"/>
              </a:rPr>
              <a:t>结构性</a:t>
            </a:r>
          </a:p>
        </p:txBody>
      </p:sp>
      <p:sp>
        <p:nvSpPr>
          <p:cNvPr id="3" name="文本框 2">
            <a:extLst>
              <a:ext uri="{FF2B5EF4-FFF2-40B4-BE49-F238E27FC236}">
                <a16:creationId xmlns:a16="http://schemas.microsoft.com/office/drawing/2014/main" id="{ECD75A91-1A5A-D89D-F814-45777013684A}"/>
              </a:ext>
            </a:extLst>
          </p:cNvPr>
          <p:cNvSpPr txBox="1"/>
          <p:nvPr/>
        </p:nvSpPr>
        <p:spPr>
          <a:xfrm>
            <a:off x="2438400" y="144015"/>
            <a:ext cx="1447800" cy="369332"/>
          </a:xfrm>
          <a:prstGeom prst="rect">
            <a:avLst/>
          </a:prstGeom>
          <a:noFill/>
        </p:spPr>
        <p:txBody>
          <a:bodyPr wrap="square">
            <a:spAutoFit/>
          </a:bodyPr>
          <a:lstStyle/>
          <a:p>
            <a:r>
              <a:rPr lang="zh-CN" altLang="en-US" sz="1800" b="1" i="0" u="none" strike="noStrike" baseline="0" dirty="0">
                <a:solidFill>
                  <a:srgbClr val="FF0000"/>
                </a:solidFill>
                <a:latin typeface="TimesNewRomanPSMT"/>
              </a:rPr>
              <a:t>进程的特征</a:t>
            </a:r>
            <a:endParaRPr lang="zh-CN" altLang="en-US" b="1" dirty="0">
              <a:solidFill>
                <a:srgbClr val="FF0000"/>
              </a:solidFill>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204913" y="1358900"/>
            <a:ext cx="2041525" cy="1833563"/>
            <a:chOff x="1204130" y="1358696"/>
            <a:chExt cx="2041593" cy="1833374"/>
          </a:xfrm>
        </p:grpSpPr>
        <p:sp>
          <p:nvSpPr>
            <p:cNvPr id="38" name="Freeform 46"/>
            <p:cNvSpPr/>
            <p:nvPr/>
          </p:nvSpPr>
          <p:spPr bwMode="auto">
            <a:xfrm>
              <a:off x="1204130" y="1358696"/>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Freeform 47"/>
            <p:cNvSpPr>
              <a:spLocks noEditPoints="1"/>
            </p:cNvSpPr>
            <p:nvPr/>
          </p:nvSpPr>
          <p:spPr bwMode="auto">
            <a:xfrm>
              <a:off x="1204130" y="1358696"/>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chemeClr val="accent5"/>
            </a:solidFill>
            <a:ln>
              <a:noFill/>
            </a:ln>
            <a:effectLst>
              <a:outerShdw blurRad="50800" dist="38100" algn="l" rotWithShape="0">
                <a:prstClr val="black">
                  <a:alpha val="40000"/>
                </a:prstClr>
              </a:outerShdw>
            </a:effectLst>
          </p:spPr>
          <p:txBody>
            <a:bodyPr lIns="68580" tIns="34290" rIns="68580" bIns="3429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521" name="Freeform 51"/>
            <p:cNvSpPr/>
            <p:nvPr/>
          </p:nvSpPr>
          <p:spPr>
            <a:xfrm>
              <a:off x="1695208" y="1770290"/>
              <a:ext cx="882323" cy="420009"/>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512" y="120"/>
                  </a:lnTo>
                  <a:lnTo>
                    <a:pt x="584" y="0"/>
                  </a:lnTo>
                  <a:close/>
                </a:path>
              </a:pathLst>
            </a:custGeom>
            <a:solidFill>
              <a:srgbClr val="444444">
                <a:alpha val="100000"/>
              </a:srgbClr>
            </a:solidFill>
            <a:ln w="9525">
              <a:noFill/>
            </a:ln>
          </p:spPr>
          <p:txBody>
            <a:bodyPr/>
            <a:lstStyle/>
            <a:p>
              <a:endParaRPr lang="zh-CN" altLang="en-US"/>
            </a:p>
          </p:txBody>
        </p:sp>
        <p:sp>
          <p:nvSpPr>
            <p:cNvPr id="63522" name="文本框 34"/>
            <p:cNvSpPr txBox="1"/>
            <p:nvPr/>
          </p:nvSpPr>
          <p:spPr>
            <a:xfrm>
              <a:off x="1523998" y="2338168"/>
              <a:ext cx="1164421" cy="315471"/>
            </a:xfrm>
            <a:prstGeom prst="rect">
              <a:avLst/>
            </a:prstGeom>
            <a:noFill/>
            <a:ln w="9525">
              <a:noFill/>
            </a:ln>
          </p:spPr>
          <p:txBody>
            <a:bodyPr wrap="none" lIns="68580" tIns="34290" rIns="68580" bIns="34290">
              <a:spAutoFit/>
            </a:bodyPr>
            <a:lstStyle/>
            <a:p>
              <a:r>
                <a:rPr lang="zh-CN" altLang="en-US" sz="1600" dirty="0">
                  <a:latin typeface="微软雅黑" panose="020B0503020204020204" pitchFamily="34" charset="-122"/>
                  <a:cs typeface="Aharoni" panose="02010803020104030203" pitchFamily="2" charset="0"/>
                </a:rPr>
                <a:t>动态与静态</a:t>
              </a:r>
              <a:endParaRPr lang="zh-CN" altLang="en-US" sz="1600" dirty="0">
                <a:latin typeface="微软雅黑" panose="020B0503020204020204" pitchFamily="34" charset="-122"/>
                <a:ea typeface="Aharoni" panose="02010803020104030203" pitchFamily="2" charset="0"/>
              </a:endParaRPr>
            </a:p>
          </p:txBody>
        </p:sp>
      </p:grpSp>
      <p:grpSp>
        <p:nvGrpSpPr>
          <p:cNvPr id="43" name="Group 42"/>
          <p:cNvGrpSpPr/>
          <p:nvPr/>
        </p:nvGrpSpPr>
        <p:grpSpPr>
          <a:xfrm>
            <a:off x="2736850" y="1358900"/>
            <a:ext cx="2039938" cy="1833563"/>
            <a:chOff x="2736837" y="1358696"/>
            <a:chExt cx="2039866" cy="1833374"/>
          </a:xfrm>
        </p:grpSpPr>
        <p:sp>
          <p:nvSpPr>
            <p:cNvPr id="44" name="Freeform 44"/>
            <p:cNvSpPr/>
            <p:nvPr/>
          </p:nvSpPr>
          <p:spPr bwMode="auto">
            <a:xfrm>
              <a:off x="2736837" y="1358696"/>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Freeform 45"/>
            <p:cNvSpPr>
              <a:spLocks noEditPoints="1"/>
            </p:cNvSpPr>
            <p:nvPr/>
          </p:nvSpPr>
          <p:spPr bwMode="auto">
            <a:xfrm>
              <a:off x="2736837" y="1358696"/>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chemeClr val="accent5"/>
            </a:solidFill>
            <a:ln>
              <a:noFill/>
            </a:ln>
            <a:effectLst>
              <a:outerShdw blurRad="50800" dist="38100" algn="l" rotWithShape="0">
                <a:prstClr val="black">
                  <a:alpha val="40000"/>
                </a:prstClr>
              </a:outerShdw>
            </a:effectLst>
          </p:spPr>
          <p:txBody>
            <a:bodyPr lIns="68580" tIns="34290" rIns="68580" bIns="3429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515" name="Freeform 48"/>
            <p:cNvSpPr>
              <a:spLocks noEditPoints="1"/>
            </p:cNvSpPr>
            <p:nvPr/>
          </p:nvSpPr>
          <p:spPr>
            <a:xfrm>
              <a:off x="3458119" y="1741691"/>
              <a:ext cx="472889" cy="472889"/>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444444">
                <a:alpha val="100000"/>
              </a:srgbClr>
            </a:solidFill>
            <a:ln w="9525">
              <a:noFill/>
            </a:ln>
          </p:spPr>
          <p:txBody>
            <a:bodyPr/>
            <a:lstStyle/>
            <a:p>
              <a:endParaRPr lang="zh-CN" altLang="en-US"/>
            </a:p>
          </p:txBody>
        </p:sp>
        <p:sp>
          <p:nvSpPr>
            <p:cNvPr id="63516" name="文本框 34"/>
            <p:cNvSpPr txBox="1"/>
            <p:nvPr/>
          </p:nvSpPr>
          <p:spPr>
            <a:xfrm>
              <a:off x="3124200" y="2347693"/>
              <a:ext cx="1164421" cy="315471"/>
            </a:xfrm>
            <a:prstGeom prst="rect">
              <a:avLst/>
            </a:prstGeom>
            <a:noFill/>
            <a:ln w="9525">
              <a:noFill/>
            </a:ln>
          </p:spPr>
          <p:txBody>
            <a:bodyPr wrap="none" lIns="68580" tIns="34290" rIns="68580" bIns="34290">
              <a:spAutoFit/>
            </a:bodyPr>
            <a:lstStyle/>
            <a:p>
              <a:r>
                <a:rPr lang="zh-CN" altLang="en-US" sz="1600" dirty="0">
                  <a:latin typeface="微软雅黑" panose="020B0503020204020204" pitchFamily="34" charset="-122"/>
                  <a:cs typeface="Aharoni" panose="02010803020104030203" pitchFamily="2" charset="0"/>
                </a:rPr>
                <a:t>暂时与永久</a:t>
              </a:r>
              <a:endParaRPr lang="zh-CN" altLang="en-US" sz="1600" dirty="0">
                <a:latin typeface="微软雅黑" panose="020B0503020204020204" pitchFamily="34" charset="-122"/>
                <a:ea typeface="Aharoni" panose="02010803020104030203" pitchFamily="2" charset="0"/>
              </a:endParaRPr>
            </a:p>
          </p:txBody>
        </p:sp>
      </p:grpSp>
      <p:grpSp>
        <p:nvGrpSpPr>
          <p:cNvPr id="49" name="Group 48"/>
          <p:cNvGrpSpPr/>
          <p:nvPr/>
        </p:nvGrpSpPr>
        <p:grpSpPr>
          <a:xfrm>
            <a:off x="4268788" y="1358900"/>
            <a:ext cx="2041525" cy="1833563"/>
            <a:chOff x="4268680" y="1358696"/>
            <a:chExt cx="2041593" cy="1833374"/>
          </a:xfrm>
        </p:grpSpPr>
        <p:sp>
          <p:nvSpPr>
            <p:cNvPr id="50" name="Freeform 42"/>
            <p:cNvSpPr/>
            <p:nvPr/>
          </p:nvSpPr>
          <p:spPr bwMode="auto">
            <a:xfrm>
              <a:off x="4268680" y="1358696"/>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 name="Freeform 43"/>
            <p:cNvSpPr>
              <a:spLocks noEditPoints="1"/>
            </p:cNvSpPr>
            <p:nvPr/>
          </p:nvSpPr>
          <p:spPr bwMode="auto">
            <a:xfrm>
              <a:off x="4268680" y="1358696"/>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chemeClr val="accent5"/>
            </a:solidFill>
            <a:ln>
              <a:noFill/>
            </a:ln>
            <a:effectLst>
              <a:outerShdw blurRad="50800" dist="38100" algn="l" rotWithShape="0">
                <a:prstClr val="black">
                  <a:alpha val="40000"/>
                </a:prstClr>
              </a:outerShdw>
            </a:effectLst>
          </p:spPr>
          <p:txBody>
            <a:bodyPr lIns="68580" tIns="34290" rIns="68580" bIns="3429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509" name="Freeform 49"/>
            <p:cNvSpPr>
              <a:spLocks noEditPoints="1"/>
            </p:cNvSpPr>
            <p:nvPr/>
          </p:nvSpPr>
          <p:spPr>
            <a:xfrm>
              <a:off x="4992005" y="1766825"/>
              <a:ext cx="447204" cy="39583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444444">
                <a:alpha val="100000"/>
              </a:srgbClr>
            </a:solidFill>
            <a:ln w="9525">
              <a:noFill/>
            </a:ln>
          </p:spPr>
          <p:txBody>
            <a:bodyPr/>
            <a:lstStyle/>
            <a:p>
              <a:endParaRPr lang="zh-CN" altLang="en-US"/>
            </a:p>
          </p:txBody>
        </p:sp>
        <p:sp>
          <p:nvSpPr>
            <p:cNvPr id="63510" name="文本框 34"/>
            <p:cNvSpPr txBox="1"/>
            <p:nvPr/>
          </p:nvSpPr>
          <p:spPr>
            <a:xfrm>
              <a:off x="4732911" y="2366743"/>
              <a:ext cx="959237" cy="315471"/>
            </a:xfrm>
            <a:prstGeom prst="rect">
              <a:avLst/>
            </a:prstGeom>
            <a:noFill/>
            <a:ln w="9525">
              <a:noFill/>
            </a:ln>
          </p:spPr>
          <p:txBody>
            <a:bodyPr wrap="none" lIns="68580" tIns="34290" rIns="68580" bIns="34290">
              <a:spAutoFit/>
            </a:bodyPr>
            <a:lstStyle/>
            <a:p>
              <a:r>
                <a:rPr lang="zh-CN" altLang="en-US" sz="1600" dirty="0">
                  <a:latin typeface="微软雅黑" panose="020B0503020204020204" pitchFamily="34" charset="-122"/>
                  <a:cs typeface="Aharoni" panose="02010803020104030203" pitchFamily="2" charset="0"/>
                </a:rPr>
                <a:t>组成不同</a:t>
              </a:r>
              <a:endParaRPr lang="zh-CN" altLang="en-US" sz="1600" dirty="0">
                <a:latin typeface="微软雅黑" panose="020B0503020204020204" pitchFamily="34" charset="-122"/>
                <a:ea typeface="Aharoni" panose="02010803020104030203" pitchFamily="2" charset="0"/>
              </a:endParaRPr>
            </a:p>
          </p:txBody>
        </p:sp>
      </p:grpSp>
      <p:grpSp>
        <p:nvGrpSpPr>
          <p:cNvPr id="55" name="Group 54"/>
          <p:cNvGrpSpPr/>
          <p:nvPr/>
        </p:nvGrpSpPr>
        <p:grpSpPr>
          <a:xfrm>
            <a:off x="5799138" y="1358900"/>
            <a:ext cx="2041525" cy="1833563"/>
            <a:chOff x="5799659" y="1358696"/>
            <a:chExt cx="2041593" cy="1833374"/>
          </a:xfrm>
        </p:grpSpPr>
        <p:sp>
          <p:nvSpPr>
            <p:cNvPr id="58" name="Freeform 40"/>
            <p:cNvSpPr/>
            <p:nvPr/>
          </p:nvSpPr>
          <p:spPr bwMode="auto">
            <a:xfrm>
              <a:off x="5799659" y="1358696"/>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Freeform 41"/>
            <p:cNvSpPr>
              <a:spLocks noEditPoints="1"/>
            </p:cNvSpPr>
            <p:nvPr/>
          </p:nvSpPr>
          <p:spPr bwMode="auto">
            <a:xfrm>
              <a:off x="5799659" y="1358696"/>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chemeClr val="accent5"/>
            </a:solidFill>
            <a:ln>
              <a:noFill/>
            </a:ln>
            <a:effectLst>
              <a:outerShdw blurRad="50800" dist="38100" algn="l" rotWithShape="0">
                <a:prstClr val="black">
                  <a:alpha val="40000"/>
                </a:prstClr>
              </a:outerShdw>
            </a:effectLst>
          </p:spPr>
          <p:txBody>
            <a:bodyPr lIns="68580" tIns="34290" rIns="68580" bIns="3429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503" name="Freeform 50"/>
            <p:cNvSpPr/>
            <p:nvPr/>
          </p:nvSpPr>
          <p:spPr>
            <a:xfrm>
              <a:off x="6548657" y="1761548"/>
              <a:ext cx="371664" cy="436628"/>
            </a:xfrm>
            <a:custGeom>
              <a:avLst/>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444444">
                <a:alpha val="100000"/>
              </a:srgbClr>
            </a:solidFill>
            <a:ln w="9525">
              <a:noFill/>
            </a:ln>
          </p:spPr>
          <p:txBody>
            <a:bodyPr/>
            <a:lstStyle/>
            <a:p>
              <a:endParaRPr lang="zh-CN" altLang="en-US"/>
            </a:p>
          </p:txBody>
        </p:sp>
        <p:sp>
          <p:nvSpPr>
            <p:cNvPr id="63504" name="文本框 34"/>
            <p:cNvSpPr txBox="1"/>
            <p:nvPr/>
          </p:nvSpPr>
          <p:spPr>
            <a:xfrm>
              <a:off x="6310273" y="2376268"/>
              <a:ext cx="959237" cy="315471"/>
            </a:xfrm>
            <a:prstGeom prst="rect">
              <a:avLst/>
            </a:prstGeom>
            <a:noFill/>
            <a:ln w="9525">
              <a:noFill/>
            </a:ln>
          </p:spPr>
          <p:txBody>
            <a:bodyPr wrap="none" lIns="68580" tIns="34290" rIns="68580" bIns="34290">
              <a:spAutoFit/>
            </a:bodyPr>
            <a:lstStyle/>
            <a:p>
              <a:r>
                <a:rPr lang="zh-CN" altLang="en-US" sz="1600" dirty="0">
                  <a:latin typeface="微软雅黑" panose="020B0503020204020204" pitchFamily="34" charset="-122"/>
                  <a:cs typeface="Aharoni" panose="02010803020104030203" pitchFamily="2" charset="0"/>
                </a:rPr>
                <a:t>对应关系</a:t>
              </a:r>
              <a:endParaRPr lang="zh-CN" altLang="en-US" sz="1600" dirty="0">
                <a:latin typeface="微软雅黑" panose="020B0503020204020204" pitchFamily="34" charset="-122"/>
                <a:ea typeface="Aharoni" panose="02010803020104030203" pitchFamily="2" charset="0"/>
              </a:endParaRPr>
            </a:p>
          </p:txBody>
        </p:sp>
      </p:grpSp>
      <p:sp>
        <p:nvSpPr>
          <p:cNvPr id="63494" name="矩形 35"/>
          <p:cNvSpPr/>
          <p:nvPr/>
        </p:nvSpPr>
        <p:spPr>
          <a:xfrm>
            <a:off x="1219200" y="3257550"/>
            <a:ext cx="1517650" cy="1131888"/>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程序是有序代码的集合；进程是程序的执行。通常进程不可在计算机之间迁移；而程序通常对应着文件、静态和可以复制。</a:t>
            </a:r>
          </a:p>
        </p:txBody>
      </p:sp>
      <p:sp>
        <p:nvSpPr>
          <p:cNvPr id="63495" name="矩形 35"/>
          <p:cNvSpPr/>
          <p:nvPr/>
        </p:nvSpPr>
        <p:spPr>
          <a:xfrm>
            <a:off x="2844800" y="3333750"/>
            <a:ext cx="1517650" cy="604838"/>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进程是一个状态变化的过程，程序可长久保存。</a:t>
            </a:r>
          </a:p>
        </p:txBody>
      </p:sp>
      <p:sp>
        <p:nvSpPr>
          <p:cNvPr id="63496" name="矩形 35"/>
          <p:cNvSpPr/>
          <p:nvPr/>
        </p:nvSpPr>
        <p:spPr>
          <a:xfrm>
            <a:off x="4495800" y="3378200"/>
            <a:ext cx="1517650" cy="781050"/>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进程的组成包括程序、数据和进程控制块（即进程状态信息）。</a:t>
            </a:r>
            <a:endParaRPr lang="en-US" altLang="zh-CN" sz="1000" dirty="0">
              <a:latin typeface="微软雅黑" panose="020B0503020204020204" pitchFamily="34" charset="-122"/>
            </a:endParaRPr>
          </a:p>
          <a:p>
            <a:pPr algn="just">
              <a:lnSpc>
                <a:spcPct val="114000"/>
              </a:lnSpc>
            </a:pPr>
            <a:r>
              <a:rPr lang="zh-CN" altLang="en-US" sz="1000" dirty="0">
                <a:latin typeface="微软雅黑" panose="020B0503020204020204" pitchFamily="34" charset="-122"/>
              </a:rPr>
              <a:t>程序由程序文件组成。</a:t>
            </a:r>
          </a:p>
        </p:txBody>
      </p:sp>
      <p:sp>
        <p:nvSpPr>
          <p:cNvPr id="63497" name="矩形 35"/>
          <p:cNvSpPr/>
          <p:nvPr/>
        </p:nvSpPr>
        <p:spPr>
          <a:xfrm>
            <a:off x="6172200" y="3378200"/>
            <a:ext cx="1517650" cy="793750"/>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通过多次执行，一个程序可对应多个进程；通过调用关系，一个进程可包括多个程序。</a:t>
            </a:r>
          </a:p>
        </p:txBody>
      </p:sp>
      <p:sp>
        <p:nvSpPr>
          <p:cNvPr id="42"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进程与程序对比</a:t>
            </a:r>
          </a:p>
        </p:txBody>
      </p:sp>
      <p:sp>
        <p:nvSpPr>
          <p:cNvPr id="2" name="文本框 1">
            <a:extLst>
              <a:ext uri="{FF2B5EF4-FFF2-40B4-BE49-F238E27FC236}">
                <a16:creationId xmlns:a16="http://schemas.microsoft.com/office/drawing/2014/main" id="{976C9296-EF3C-9625-C824-592162DB5E74}"/>
              </a:ext>
            </a:extLst>
          </p:cNvPr>
          <p:cNvSpPr txBox="1"/>
          <p:nvPr/>
        </p:nvSpPr>
        <p:spPr>
          <a:xfrm>
            <a:off x="1560176" y="741581"/>
            <a:ext cx="1093569" cy="584775"/>
          </a:xfrm>
          <a:prstGeom prst="rect">
            <a:avLst/>
          </a:prstGeom>
          <a:noFill/>
        </p:spPr>
        <p:txBody>
          <a:bodyPr wrap="none" rtlCol="0">
            <a:spAutoFit/>
          </a:bodyPr>
          <a:lstStyle/>
          <a:p>
            <a:r>
              <a:rPr lang="zh-CN" altLang="en-US" sz="1600" dirty="0">
                <a:solidFill>
                  <a:srgbClr val="FF0000"/>
                </a:solidFill>
              </a:rPr>
              <a:t>进程</a:t>
            </a:r>
            <a:r>
              <a:rPr lang="en-US" altLang="zh-CN" sz="1600" dirty="0">
                <a:solidFill>
                  <a:srgbClr val="FF0000"/>
                </a:solidFill>
              </a:rPr>
              <a:t>-</a:t>
            </a:r>
            <a:r>
              <a:rPr lang="zh-CN" altLang="en-US" sz="1600" dirty="0">
                <a:solidFill>
                  <a:srgbClr val="FF0000"/>
                </a:solidFill>
              </a:rPr>
              <a:t>动态</a:t>
            </a:r>
            <a:endParaRPr lang="en-US" altLang="zh-CN" sz="1600" dirty="0">
              <a:solidFill>
                <a:srgbClr val="FF0000"/>
              </a:solidFill>
            </a:endParaRPr>
          </a:p>
          <a:p>
            <a:r>
              <a:rPr lang="zh-CN" altLang="en-US" sz="1600" dirty="0">
                <a:solidFill>
                  <a:srgbClr val="FF0000"/>
                </a:solidFill>
              </a:rPr>
              <a:t>程序</a:t>
            </a:r>
            <a:r>
              <a:rPr lang="en-US" altLang="zh-CN" sz="1600" dirty="0">
                <a:solidFill>
                  <a:srgbClr val="FF0000"/>
                </a:solidFill>
              </a:rPr>
              <a:t>-</a:t>
            </a:r>
            <a:r>
              <a:rPr lang="zh-CN" altLang="en-US" sz="1600" dirty="0">
                <a:solidFill>
                  <a:srgbClr val="FF0000"/>
                </a:solidFill>
              </a:rPr>
              <a:t>静态</a:t>
            </a:r>
          </a:p>
        </p:txBody>
      </p:sp>
      <p:sp>
        <p:nvSpPr>
          <p:cNvPr id="3" name="文本框 2">
            <a:extLst>
              <a:ext uri="{FF2B5EF4-FFF2-40B4-BE49-F238E27FC236}">
                <a16:creationId xmlns:a16="http://schemas.microsoft.com/office/drawing/2014/main" id="{45A76147-38BD-4447-E556-BB64E26D8E9A}"/>
              </a:ext>
            </a:extLst>
          </p:cNvPr>
          <p:cNvSpPr txBox="1"/>
          <p:nvPr/>
        </p:nvSpPr>
        <p:spPr>
          <a:xfrm>
            <a:off x="3056840" y="741581"/>
            <a:ext cx="1093569" cy="584775"/>
          </a:xfrm>
          <a:prstGeom prst="rect">
            <a:avLst/>
          </a:prstGeom>
          <a:noFill/>
        </p:spPr>
        <p:txBody>
          <a:bodyPr wrap="none" rtlCol="0">
            <a:spAutoFit/>
          </a:bodyPr>
          <a:lstStyle/>
          <a:p>
            <a:r>
              <a:rPr lang="zh-CN" altLang="en-US" sz="1600" dirty="0">
                <a:solidFill>
                  <a:srgbClr val="FF0000"/>
                </a:solidFill>
              </a:rPr>
              <a:t>进程</a:t>
            </a:r>
            <a:r>
              <a:rPr lang="en-US" altLang="zh-CN" sz="1600" dirty="0">
                <a:solidFill>
                  <a:srgbClr val="FF0000"/>
                </a:solidFill>
              </a:rPr>
              <a:t>-</a:t>
            </a:r>
            <a:r>
              <a:rPr lang="zh-CN" altLang="en-US" sz="1600" dirty="0">
                <a:solidFill>
                  <a:srgbClr val="FF0000"/>
                </a:solidFill>
              </a:rPr>
              <a:t>暂时</a:t>
            </a:r>
            <a:endParaRPr lang="en-US" altLang="zh-CN" sz="1600" dirty="0">
              <a:solidFill>
                <a:srgbClr val="FF0000"/>
              </a:solidFill>
            </a:endParaRPr>
          </a:p>
          <a:p>
            <a:r>
              <a:rPr lang="zh-CN" altLang="en-US" sz="1600" dirty="0">
                <a:solidFill>
                  <a:srgbClr val="FF0000"/>
                </a:solidFill>
              </a:rPr>
              <a:t>程序</a:t>
            </a:r>
            <a:r>
              <a:rPr lang="en-US" altLang="zh-CN" sz="1600" dirty="0">
                <a:solidFill>
                  <a:srgbClr val="FF0000"/>
                </a:solidFill>
              </a:rPr>
              <a:t>-</a:t>
            </a:r>
            <a:r>
              <a:rPr lang="zh-CN" altLang="en-US" sz="1600" dirty="0">
                <a:solidFill>
                  <a:srgbClr val="FF0000"/>
                </a:solidFill>
              </a:rPr>
              <a:t>永久</a:t>
            </a:r>
          </a:p>
        </p:txBody>
      </p:sp>
      <p:sp>
        <p:nvSpPr>
          <p:cNvPr id="4" name="文本框 3">
            <a:extLst>
              <a:ext uri="{FF2B5EF4-FFF2-40B4-BE49-F238E27FC236}">
                <a16:creationId xmlns:a16="http://schemas.microsoft.com/office/drawing/2014/main" id="{DC329C00-7453-C161-A546-5F408D640DF2}"/>
              </a:ext>
            </a:extLst>
          </p:cNvPr>
          <p:cNvSpPr txBox="1"/>
          <p:nvPr/>
        </p:nvSpPr>
        <p:spPr>
          <a:xfrm>
            <a:off x="4419600" y="568751"/>
            <a:ext cx="1914307" cy="830997"/>
          </a:xfrm>
          <a:prstGeom prst="rect">
            <a:avLst/>
          </a:prstGeom>
          <a:noFill/>
        </p:spPr>
        <p:txBody>
          <a:bodyPr wrap="none" rtlCol="0">
            <a:spAutoFit/>
          </a:bodyPr>
          <a:lstStyle/>
          <a:p>
            <a:r>
              <a:rPr lang="zh-CN" altLang="en-US" sz="1600" dirty="0">
                <a:solidFill>
                  <a:srgbClr val="FF0000"/>
                </a:solidFill>
              </a:rPr>
              <a:t>进程</a:t>
            </a:r>
            <a:r>
              <a:rPr lang="en-US" altLang="zh-CN" sz="1600" dirty="0">
                <a:solidFill>
                  <a:srgbClr val="FF0000"/>
                </a:solidFill>
              </a:rPr>
              <a:t>-</a:t>
            </a:r>
            <a:r>
              <a:rPr lang="zh-CN" altLang="en-US" sz="1600" dirty="0">
                <a:solidFill>
                  <a:srgbClr val="FF0000"/>
                </a:solidFill>
              </a:rPr>
              <a:t>程序、数据、</a:t>
            </a:r>
            <a:endParaRPr lang="en-US" altLang="zh-CN" sz="1600" dirty="0">
              <a:solidFill>
                <a:srgbClr val="FF0000"/>
              </a:solidFill>
            </a:endParaRPr>
          </a:p>
          <a:p>
            <a:r>
              <a:rPr lang="en-US" altLang="zh-CN" sz="1600" dirty="0">
                <a:solidFill>
                  <a:srgbClr val="FF0000"/>
                </a:solidFill>
              </a:rPr>
              <a:t>        </a:t>
            </a:r>
            <a:r>
              <a:rPr lang="zh-CN" altLang="en-US" sz="1600" dirty="0">
                <a:solidFill>
                  <a:srgbClr val="FF0000"/>
                </a:solidFill>
              </a:rPr>
              <a:t>进程控制块</a:t>
            </a:r>
            <a:endParaRPr lang="en-US" altLang="zh-CN" sz="1600" dirty="0">
              <a:solidFill>
                <a:srgbClr val="FF0000"/>
              </a:solidFill>
            </a:endParaRPr>
          </a:p>
          <a:p>
            <a:r>
              <a:rPr lang="zh-CN" altLang="en-US" sz="1600" dirty="0">
                <a:solidFill>
                  <a:srgbClr val="FF0000"/>
                </a:solidFill>
              </a:rPr>
              <a:t>程序</a:t>
            </a:r>
            <a:r>
              <a:rPr lang="en-US" altLang="zh-CN" sz="1600" dirty="0">
                <a:solidFill>
                  <a:srgbClr val="FF0000"/>
                </a:solidFill>
              </a:rPr>
              <a:t>-</a:t>
            </a:r>
            <a:r>
              <a:rPr lang="zh-CN" altLang="en-US" sz="1600" dirty="0">
                <a:solidFill>
                  <a:srgbClr val="FF0000"/>
                </a:solidFill>
              </a:rPr>
              <a:t>文件</a:t>
            </a:r>
          </a:p>
        </p:txBody>
      </p:sp>
      <p:sp>
        <p:nvSpPr>
          <p:cNvPr id="5" name="文本框 4">
            <a:extLst>
              <a:ext uri="{FF2B5EF4-FFF2-40B4-BE49-F238E27FC236}">
                <a16:creationId xmlns:a16="http://schemas.microsoft.com/office/drawing/2014/main" id="{B4583394-4CCE-489E-8A38-4BFF99981785}"/>
              </a:ext>
            </a:extLst>
          </p:cNvPr>
          <p:cNvSpPr txBox="1"/>
          <p:nvPr/>
        </p:nvSpPr>
        <p:spPr>
          <a:xfrm>
            <a:off x="6248400" y="706247"/>
            <a:ext cx="1914307" cy="584775"/>
          </a:xfrm>
          <a:prstGeom prst="rect">
            <a:avLst/>
          </a:prstGeom>
          <a:noFill/>
        </p:spPr>
        <p:txBody>
          <a:bodyPr wrap="none" rtlCol="0">
            <a:spAutoFit/>
          </a:bodyPr>
          <a:lstStyle/>
          <a:p>
            <a:r>
              <a:rPr lang="zh-CN" altLang="en-US" sz="1600" dirty="0">
                <a:solidFill>
                  <a:srgbClr val="FF0000"/>
                </a:solidFill>
              </a:rPr>
              <a:t>进程</a:t>
            </a:r>
            <a:r>
              <a:rPr lang="en-US" altLang="zh-CN" sz="1600" dirty="0">
                <a:solidFill>
                  <a:srgbClr val="FF0000"/>
                </a:solidFill>
              </a:rPr>
              <a:t>-</a:t>
            </a:r>
            <a:r>
              <a:rPr lang="zh-CN" altLang="en-US" sz="1600" dirty="0">
                <a:solidFill>
                  <a:srgbClr val="FF0000"/>
                </a:solidFill>
              </a:rPr>
              <a:t>包含多个程序</a:t>
            </a:r>
            <a:endParaRPr lang="en-US" altLang="zh-CN" sz="1600" dirty="0">
              <a:solidFill>
                <a:srgbClr val="FF0000"/>
              </a:solidFill>
            </a:endParaRPr>
          </a:p>
          <a:p>
            <a:r>
              <a:rPr lang="zh-CN" altLang="en-US" sz="1600" dirty="0">
                <a:solidFill>
                  <a:srgbClr val="FF0000"/>
                </a:solidFill>
              </a:rPr>
              <a:t>程序</a:t>
            </a:r>
            <a:r>
              <a:rPr lang="en-US" altLang="zh-CN" sz="1600" dirty="0">
                <a:solidFill>
                  <a:srgbClr val="FF0000"/>
                </a:solidFill>
              </a:rPr>
              <a:t>-</a:t>
            </a:r>
            <a:r>
              <a:rPr lang="zh-CN" altLang="en-US" sz="1600" dirty="0">
                <a:solidFill>
                  <a:srgbClr val="FF0000"/>
                </a:solidFill>
              </a:rPr>
              <a:t>对应多个进程</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进程与线程</a:t>
            </a:r>
          </a:p>
        </p:txBody>
      </p:sp>
      <p:grpSp>
        <p:nvGrpSpPr>
          <p:cNvPr id="7" name="组合 6"/>
          <p:cNvGrpSpPr/>
          <p:nvPr/>
        </p:nvGrpSpPr>
        <p:grpSpPr>
          <a:xfrm>
            <a:off x="2590800" y="666750"/>
            <a:ext cx="4278630" cy="4432300"/>
            <a:chOff x="4080" y="1050"/>
            <a:chExt cx="6738" cy="6980"/>
          </a:xfrm>
        </p:grpSpPr>
        <p:grpSp>
          <p:nvGrpSpPr>
            <p:cNvPr id="5" name="组合 4"/>
            <p:cNvGrpSpPr/>
            <p:nvPr/>
          </p:nvGrpSpPr>
          <p:grpSpPr>
            <a:xfrm>
              <a:off x="4080" y="1050"/>
              <a:ext cx="6738" cy="6980"/>
              <a:chOff x="4080" y="1050"/>
              <a:chExt cx="6738" cy="6980"/>
            </a:xfrm>
          </p:grpSpPr>
          <p:pic>
            <p:nvPicPr>
              <p:cNvPr id="37891" name="图片 1"/>
              <p:cNvPicPr>
                <a:picLocks noChangeAspect="1"/>
              </p:cNvPicPr>
              <p:nvPr/>
            </p:nvPicPr>
            <p:blipFill>
              <a:blip r:embed="rId6"/>
              <a:stretch>
                <a:fillRect/>
              </a:stretch>
            </p:blipFill>
            <p:spPr>
              <a:xfrm>
                <a:off x="4080" y="1170"/>
                <a:ext cx="6738" cy="6860"/>
              </a:xfrm>
              <a:prstGeom prst="rect">
                <a:avLst/>
              </a:prstGeom>
              <a:noFill/>
              <a:ln w="9525">
                <a:noFill/>
              </a:ln>
            </p:spPr>
          </p:pic>
          <p:grpSp>
            <p:nvGrpSpPr>
              <p:cNvPr id="4" name="组合 3"/>
              <p:cNvGrpSpPr/>
              <p:nvPr/>
            </p:nvGrpSpPr>
            <p:grpSpPr>
              <a:xfrm>
                <a:off x="5880" y="1050"/>
                <a:ext cx="2657" cy="5008"/>
                <a:chOff x="5880" y="1050"/>
                <a:chExt cx="2657" cy="5008"/>
              </a:xfrm>
            </p:grpSpPr>
            <p:sp>
              <p:nvSpPr>
                <p:cNvPr id="2" name="矩形 1"/>
                <p:cNvSpPr/>
                <p:nvPr>
                  <p:custDataLst>
                    <p:tags r:id="rId2"/>
                  </p:custDataLst>
                </p:nvPr>
              </p:nvSpPr>
              <p:spPr>
                <a:xfrm>
                  <a:off x="5880" y="5346"/>
                  <a:ext cx="1689" cy="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6000" y="1050"/>
                  <a:ext cx="2537" cy="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2">
                          <a:lumMod val="25000"/>
                        </a:schemeClr>
                      </a:solidFill>
                      <a:latin typeface="微软雅黑" panose="020B0503020204020204" pitchFamily="34" charset="-122"/>
                      <a:ea typeface="微软雅黑" panose="020B0503020204020204" pitchFamily="34" charset="-122"/>
                    </a:rPr>
                    <a:t>前驱图与程序执行</a:t>
                  </a:r>
                </a:p>
              </p:txBody>
            </p:sp>
          </p:grpSp>
        </p:grpSp>
        <p:sp>
          <p:nvSpPr>
            <p:cNvPr id="6" name="矩形 5"/>
            <p:cNvSpPr/>
            <p:nvPr>
              <p:custDataLst>
                <p:tags r:id="rId1"/>
              </p:custDataLst>
            </p:nvPr>
          </p:nvSpPr>
          <p:spPr>
            <a:xfrm>
              <a:off x="5880" y="2250"/>
              <a:ext cx="2327" cy="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2">
                      <a:lumMod val="25000"/>
                    </a:schemeClr>
                  </a:solidFill>
                  <a:latin typeface="微软雅黑" panose="020B0503020204020204" pitchFamily="34" charset="-122"/>
                  <a:ea typeface="微软雅黑" panose="020B0503020204020204" pitchFamily="34" charset="-122"/>
                </a:rPr>
                <a:t>进程的描述</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52400" y="971550"/>
            <a:ext cx="3433763" cy="874713"/>
            <a:chOff x="138498" y="3002146"/>
            <a:chExt cx="3433375" cy="874307"/>
          </a:xfrm>
        </p:grpSpPr>
        <p:sp>
          <p:nvSpPr>
            <p:cNvPr id="20"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69651"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就绪</a:t>
              </a:r>
              <a:r>
                <a:rPr lang="en-US" altLang="zh-CN" sz="1400" dirty="0">
                  <a:latin typeface="微软雅黑" panose="020B0503020204020204" pitchFamily="34" charset="-122"/>
                </a:rPr>
                <a:t>(Ready)</a:t>
              </a:r>
              <a:r>
                <a:rPr lang="zh-CN" altLang="en-US" sz="1400" dirty="0">
                  <a:latin typeface="微软雅黑" panose="020B0503020204020204" pitchFamily="34" charset="-122"/>
                </a:rPr>
                <a:t>状态</a:t>
              </a:r>
              <a:endParaRPr lang="en-US" altLang="zh-CN" sz="1400" dirty="0">
                <a:latin typeface="微软雅黑" panose="020B0503020204020204" pitchFamily="34" charset="-122"/>
              </a:endParaRPr>
            </a:p>
          </p:txBody>
        </p:sp>
        <p:sp>
          <p:nvSpPr>
            <p:cNvPr id="69652" name="矩形 9"/>
            <p:cNvSpPr/>
            <p:nvPr/>
          </p:nvSpPr>
          <p:spPr>
            <a:xfrm>
              <a:off x="484796" y="3271159"/>
              <a:ext cx="3087077" cy="605294"/>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当进程已分配到除</a:t>
              </a:r>
              <a:r>
                <a:rPr lang="en-US" altLang="zh-CN" sz="1000" dirty="0">
                  <a:latin typeface="微软雅黑" panose="020B0503020204020204" pitchFamily="34" charset="-122"/>
                </a:rPr>
                <a:t>CPU</a:t>
              </a:r>
              <a:r>
                <a:rPr lang="zh-CN" altLang="en-US" sz="1000" dirty="0">
                  <a:latin typeface="微软雅黑" panose="020B0503020204020204" pitchFamily="34" charset="-122"/>
                </a:rPr>
                <a:t>以外的所有必要的资源，只要获得处理机便可立即执行，这时的进程状态称为就绪状态。</a:t>
              </a:r>
            </a:p>
          </p:txBody>
        </p:sp>
      </p:grpSp>
      <p:grpSp>
        <p:nvGrpSpPr>
          <p:cNvPr id="23" name="Group 22"/>
          <p:cNvGrpSpPr/>
          <p:nvPr/>
        </p:nvGrpSpPr>
        <p:grpSpPr>
          <a:xfrm>
            <a:off x="161925" y="1855788"/>
            <a:ext cx="3876675" cy="698500"/>
            <a:chOff x="138498" y="3002146"/>
            <a:chExt cx="3876671" cy="698874"/>
          </a:xfrm>
        </p:grpSpPr>
        <p:sp>
          <p:nvSpPr>
            <p:cNvPr id="24" name="椭圆 10"/>
            <p:cNvSpPr/>
            <p:nvPr/>
          </p:nvSpPr>
          <p:spPr>
            <a:xfrm>
              <a:off x="138498" y="3267400"/>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69648"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执行</a:t>
              </a:r>
              <a:r>
                <a:rPr lang="en-US" altLang="zh-CN" sz="1400" dirty="0">
                  <a:latin typeface="微软雅黑" panose="020B0503020204020204" pitchFamily="34" charset="-122"/>
                </a:rPr>
                <a:t>(Running)</a:t>
              </a:r>
              <a:r>
                <a:rPr lang="zh-CN" altLang="en-US" sz="1400" dirty="0">
                  <a:latin typeface="微软雅黑" panose="020B0503020204020204" pitchFamily="34" charset="-122"/>
                </a:rPr>
                <a:t>状态（运行态）</a:t>
              </a:r>
              <a:endParaRPr lang="en-US" altLang="zh-CN" sz="1400" dirty="0">
                <a:latin typeface="微软雅黑" panose="020B0503020204020204" pitchFamily="34" charset="-122"/>
              </a:endParaRPr>
            </a:p>
          </p:txBody>
        </p:sp>
        <p:sp>
          <p:nvSpPr>
            <p:cNvPr id="69649" name="矩形 9"/>
            <p:cNvSpPr/>
            <p:nvPr/>
          </p:nvSpPr>
          <p:spPr>
            <a:xfrm>
              <a:off x="484796" y="3271159"/>
              <a:ext cx="3191853" cy="4298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当进程已获得处理机，其程序正在处理机上执行，此时的进程状态称为执行状态。</a:t>
              </a:r>
            </a:p>
          </p:txBody>
        </p:sp>
      </p:grpSp>
      <p:grpSp>
        <p:nvGrpSpPr>
          <p:cNvPr id="27" name="Group 26"/>
          <p:cNvGrpSpPr/>
          <p:nvPr/>
        </p:nvGrpSpPr>
        <p:grpSpPr>
          <a:xfrm>
            <a:off x="171450" y="2740025"/>
            <a:ext cx="3562350" cy="1049338"/>
            <a:chOff x="138498" y="3002145"/>
            <a:chExt cx="3562355" cy="1049741"/>
          </a:xfrm>
        </p:grpSpPr>
        <p:sp>
          <p:nvSpPr>
            <p:cNvPr id="28" name="椭圆 10"/>
            <p:cNvSpPr/>
            <p:nvPr/>
          </p:nvSpPr>
          <p:spPr>
            <a:xfrm>
              <a:off x="138498" y="3267360"/>
              <a:ext cx="349250" cy="3493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69645"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阻塞</a:t>
              </a:r>
              <a:r>
                <a:rPr lang="en-US" altLang="zh-CN" sz="1400" dirty="0">
                  <a:latin typeface="微软雅黑" panose="020B0503020204020204" pitchFamily="34" charset="-122"/>
                </a:rPr>
                <a:t>(Block)</a:t>
              </a:r>
              <a:r>
                <a:rPr lang="zh-CN" altLang="en-US" sz="1400" dirty="0">
                  <a:latin typeface="微软雅黑" panose="020B0503020204020204" pitchFamily="34" charset="-122"/>
                </a:rPr>
                <a:t>状态（等待态）</a:t>
              </a:r>
              <a:endParaRPr lang="en-US" altLang="zh-CN" sz="1400" dirty="0">
                <a:latin typeface="微软雅黑" panose="020B0503020204020204" pitchFamily="34" charset="-122"/>
              </a:endParaRPr>
            </a:p>
          </p:txBody>
        </p:sp>
        <p:sp>
          <p:nvSpPr>
            <p:cNvPr id="69646" name="矩形 9"/>
            <p:cNvSpPr/>
            <p:nvPr/>
          </p:nvSpPr>
          <p:spPr>
            <a:xfrm>
              <a:off x="484797" y="3271159"/>
              <a:ext cx="3068026" cy="780727"/>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正在执行的进程，由于等待某个事件发生而无法执行时，便放弃处理机而处于阻塞状态。引起进程阻塞的事件可有多种，例如，等待</a:t>
              </a:r>
              <a:r>
                <a:rPr lang="en-US" altLang="zh-CN" sz="1000" dirty="0">
                  <a:latin typeface="微软雅黑" panose="020B0503020204020204" pitchFamily="34" charset="-122"/>
                </a:rPr>
                <a:t>I/O</a:t>
              </a:r>
              <a:r>
                <a:rPr lang="zh-CN" altLang="en-US" sz="1000" dirty="0">
                  <a:latin typeface="微软雅黑" panose="020B0503020204020204" pitchFamily="34" charset="-122"/>
                </a:rPr>
                <a:t>完成、申请缓冲区不能满足、等待信件</a:t>
              </a:r>
              <a:r>
                <a:rPr lang="en-US" altLang="zh-CN" sz="1000" dirty="0">
                  <a:latin typeface="微软雅黑" panose="020B0503020204020204" pitchFamily="34" charset="-122"/>
                </a:rPr>
                <a:t>(</a:t>
              </a:r>
              <a:r>
                <a:rPr lang="zh-CN" altLang="en-US" sz="1000" dirty="0">
                  <a:latin typeface="微软雅黑" panose="020B0503020204020204" pitchFamily="34" charset="-122"/>
                </a:rPr>
                <a:t>信号</a:t>
              </a:r>
              <a:r>
                <a:rPr lang="en-US" altLang="zh-CN" sz="1000" dirty="0">
                  <a:latin typeface="微软雅黑" panose="020B0503020204020204" pitchFamily="34" charset="-122"/>
                </a:rPr>
                <a:t>)</a:t>
              </a:r>
              <a:r>
                <a:rPr lang="zh-CN" altLang="en-US" sz="1000" dirty="0">
                  <a:latin typeface="微软雅黑" panose="020B0503020204020204" pitchFamily="34" charset="-122"/>
                </a:rPr>
                <a:t>等。</a:t>
              </a:r>
            </a:p>
          </p:txBody>
        </p:sp>
      </p:grpSp>
      <p:grpSp>
        <p:nvGrpSpPr>
          <p:cNvPr id="31" name="Group 30"/>
          <p:cNvGrpSpPr/>
          <p:nvPr/>
        </p:nvGrpSpPr>
        <p:grpSpPr>
          <a:xfrm>
            <a:off x="171450" y="3741738"/>
            <a:ext cx="3414713" cy="887412"/>
            <a:chOff x="138498" y="3002145"/>
            <a:chExt cx="3414325" cy="887645"/>
          </a:xfrm>
        </p:grpSpPr>
        <p:sp>
          <p:nvSpPr>
            <p:cNvPr id="32" name="椭圆 10"/>
            <p:cNvSpPr/>
            <p:nvPr/>
          </p:nvSpPr>
          <p:spPr>
            <a:xfrm>
              <a:off x="138498" y="3267327"/>
              <a:ext cx="349210" cy="3493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69642" name="文本框 11"/>
            <p:cNvSpPr txBox="1"/>
            <p:nvPr/>
          </p:nvSpPr>
          <p:spPr>
            <a:xfrm>
              <a:off x="477437" y="3002145"/>
              <a:ext cx="1082348" cy="307777"/>
            </a:xfrm>
            <a:prstGeom prst="rect">
              <a:avLst/>
            </a:prstGeom>
            <a:noFill/>
            <a:ln w="9525">
              <a:noFill/>
            </a:ln>
          </p:spPr>
          <p:txBody>
            <a:bodyPr wrap="none">
              <a:spAutoFit/>
            </a:bodyPr>
            <a:lstStyle/>
            <a:p>
              <a:r>
                <a:rPr lang="zh-CN" altLang="en-US" sz="1400" dirty="0">
                  <a:latin typeface="微软雅黑" panose="020B0503020204020204" pitchFamily="34" charset="-122"/>
                </a:rPr>
                <a:t>状态的转换</a:t>
              </a:r>
              <a:endParaRPr lang="en-US" altLang="zh-CN" sz="1400" dirty="0">
                <a:latin typeface="微软雅黑" panose="020B0503020204020204" pitchFamily="34" charset="-122"/>
              </a:endParaRPr>
            </a:p>
          </p:txBody>
        </p:sp>
        <p:sp>
          <p:nvSpPr>
            <p:cNvPr id="69643" name="矩形 9"/>
            <p:cNvSpPr/>
            <p:nvPr/>
          </p:nvSpPr>
          <p:spPr>
            <a:xfrm>
              <a:off x="484797" y="3271159"/>
              <a:ext cx="3068026" cy="61863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一个进程在运行期间，不断地从一种状态转换到另一种状态，它可以多次处于就绪状态和执行状态，也可以多次处于阻塞状态。</a:t>
              </a:r>
            </a:p>
          </p:txBody>
        </p:sp>
      </p:grpSp>
      <p:sp>
        <p:nvSpPr>
          <p:cNvPr id="35"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进程的三种基本状态</a:t>
            </a:r>
          </a:p>
        </p:txBody>
      </p:sp>
      <p:pic>
        <p:nvPicPr>
          <p:cNvPr id="69640" name="Picture 4" descr="2-5"/>
          <p:cNvPicPr>
            <a:picLocks noChangeAspect="1"/>
          </p:cNvPicPr>
          <p:nvPr/>
        </p:nvPicPr>
        <p:blipFill>
          <a:blip r:embed="rId3"/>
          <a:stretch>
            <a:fillRect/>
          </a:stretch>
        </p:blipFill>
        <p:spPr>
          <a:xfrm>
            <a:off x="4583113" y="1620838"/>
            <a:ext cx="4052887" cy="2398712"/>
          </a:xfrm>
          <a:prstGeom prst="rect">
            <a:avLst/>
          </a:prstGeom>
          <a:noFill/>
          <a:ln w="9525">
            <a:noFill/>
          </a:ln>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52400" y="971550"/>
            <a:ext cx="3433763" cy="698500"/>
            <a:chOff x="138498" y="3002146"/>
            <a:chExt cx="3433375" cy="698874"/>
          </a:xfrm>
        </p:grpSpPr>
        <p:sp>
          <p:nvSpPr>
            <p:cNvPr id="20" name="椭圆 10"/>
            <p:cNvSpPr/>
            <p:nvPr/>
          </p:nvSpPr>
          <p:spPr>
            <a:xfrm>
              <a:off x="138498" y="3248341"/>
              <a:ext cx="349211"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1699"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就绪→执行</a:t>
              </a:r>
              <a:endParaRPr lang="en-US" altLang="zh-CN" sz="1400" dirty="0">
                <a:latin typeface="微软雅黑" panose="020B0503020204020204" pitchFamily="34" charset="-122"/>
              </a:endParaRPr>
            </a:p>
          </p:txBody>
        </p:sp>
        <p:sp>
          <p:nvSpPr>
            <p:cNvPr id="71700" name="矩形 9"/>
            <p:cNvSpPr/>
            <p:nvPr/>
          </p:nvSpPr>
          <p:spPr>
            <a:xfrm>
              <a:off x="484796" y="3271159"/>
              <a:ext cx="3087077" cy="4298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处于就绪状态的进程，当进程调度程序为之分配了处理机后，该进程便由就绪状态转变成执行状态。</a:t>
              </a:r>
            </a:p>
          </p:txBody>
        </p:sp>
      </p:grpSp>
      <p:grpSp>
        <p:nvGrpSpPr>
          <p:cNvPr id="23" name="Group 22"/>
          <p:cNvGrpSpPr/>
          <p:nvPr/>
        </p:nvGrpSpPr>
        <p:grpSpPr>
          <a:xfrm>
            <a:off x="161925" y="1855788"/>
            <a:ext cx="3876675" cy="874712"/>
            <a:chOff x="138498" y="3002146"/>
            <a:chExt cx="3876671" cy="874307"/>
          </a:xfrm>
        </p:grpSpPr>
        <p:sp>
          <p:nvSpPr>
            <p:cNvPr id="24" name="椭圆 10"/>
            <p:cNvSpPr/>
            <p:nvPr/>
          </p:nvSpPr>
          <p:spPr>
            <a:xfrm>
              <a:off x="138498" y="3267135"/>
              <a:ext cx="349250" cy="3506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1696"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执行→就绪</a:t>
              </a:r>
              <a:endParaRPr lang="en-US" altLang="zh-CN" sz="1400" dirty="0">
                <a:latin typeface="微软雅黑" panose="020B0503020204020204" pitchFamily="34" charset="-122"/>
              </a:endParaRPr>
            </a:p>
          </p:txBody>
        </p:sp>
        <p:sp>
          <p:nvSpPr>
            <p:cNvPr id="71697" name="矩形 9"/>
            <p:cNvSpPr/>
            <p:nvPr/>
          </p:nvSpPr>
          <p:spPr>
            <a:xfrm>
              <a:off x="484796" y="3271159"/>
              <a:ext cx="3191853" cy="605294"/>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处于执行状态的进程在其执行过程中，因分配给它的一个时间片已用完而不得不让出处理机，于是进程从执行状态转变成就绪状态。</a:t>
              </a:r>
            </a:p>
          </p:txBody>
        </p:sp>
      </p:grpSp>
      <p:grpSp>
        <p:nvGrpSpPr>
          <p:cNvPr id="27" name="Group 26"/>
          <p:cNvGrpSpPr/>
          <p:nvPr/>
        </p:nvGrpSpPr>
        <p:grpSpPr>
          <a:xfrm>
            <a:off x="171450" y="2740025"/>
            <a:ext cx="3562350" cy="698500"/>
            <a:chOff x="138498" y="3002145"/>
            <a:chExt cx="3562355" cy="698875"/>
          </a:xfrm>
        </p:grpSpPr>
        <p:sp>
          <p:nvSpPr>
            <p:cNvPr id="28" name="椭圆 10"/>
            <p:cNvSpPr/>
            <p:nvPr/>
          </p:nvSpPr>
          <p:spPr>
            <a:xfrm>
              <a:off x="138498" y="3267400"/>
              <a:ext cx="34925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1693"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执行→阻塞</a:t>
              </a:r>
              <a:endParaRPr lang="en-US" altLang="zh-CN" sz="1400" dirty="0">
                <a:latin typeface="微软雅黑" panose="020B0503020204020204" pitchFamily="34" charset="-122"/>
              </a:endParaRPr>
            </a:p>
          </p:txBody>
        </p:sp>
        <p:sp>
          <p:nvSpPr>
            <p:cNvPr id="71694" name="矩形 9"/>
            <p:cNvSpPr/>
            <p:nvPr/>
          </p:nvSpPr>
          <p:spPr>
            <a:xfrm>
              <a:off x="484797" y="3271159"/>
              <a:ext cx="3068026" cy="4298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正在执行的进程因等待某种事件发生而无法继续执行时，便从执行状态变成阻塞状态。</a:t>
              </a:r>
            </a:p>
          </p:txBody>
        </p:sp>
      </p:grpSp>
      <p:grpSp>
        <p:nvGrpSpPr>
          <p:cNvPr id="31" name="Group 30"/>
          <p:cNvGrpSpPr/>
          <p:nvPr/>
        </p:nvGrpSpPr>
        <p:grpSpPr>
          <a:xfrm>
            <a:off x="171450" y="3741738"/>
            <a:ext cx="3414713" cy="698500"/>
            <a:chOff x="138498" y="3002145"/>
            <a:chExt cx="3414325" cy="698875"/>
          </a:xfrm>
        </p:grpSpPr>
        <p:sp>
          <p:nvSpPr>
            <p:cNvPr id="32" name="椭圆 10"/>
            <p:cNvSpPr/>
            <p:nvPr/>
          </p:nvSpPr>
          <p:spPr>
            <a:xfrm>
              <a:off x="138498" y="3267399"/>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1690" name="文本框 11"/>
            <p:cNvSpPr txBox="1"/>
            <p:nvPr/>
          </p:nvSpPr>
          <p:spPr>
            <a:xfrm>
              <a:off x="477437" y="3002145"/>
              <a:ext cx="1082348" cy="307777"/>
            </a:xfrm>
            <a:prstGeom prst="rect">
              <a:avLst/>
            </a:prstGeom>
            <a:noFill/>
            <a:ln w="9525">
              <a:noFill/>
            </a:ln>
          </p:spPr>
          <p:txBody>
            <a:bodyPr wrap="none">
              <a:spAutoFit/>
            </a:bodyPr>
            <a:lstStyle/>
            <a:p>
              <a:r>
                <a:rPr lang="zh-CN" altLang="en-US" sz="1400" dirty="0">
                  <a:latin typeface="微软雅黑" panose="020B0503020204020204" pitchFamily="34" charset="-122"/>
                </a:rPr>
                <a:t>阻塞→就绪</a:t>
              </a:r>
              <a:endParaRPr lang="en-US" altLang="zh-CN" sz="1400" dirty="0">
                <a:latin typeface="微软雅黑" panose="020B0503020204020204" pitchFamily="34" charset="-122"/>
              </a:endParaRPr>
            </a:p>
          </p:txBody>
        </p:sp>
        <p:sp>
          <p:nvSpPr>
            <p:cNvPr id="71691" name="矩形 9"/>
            <p:cNvSpPr/>
            <p:nvPr/>
          </p:nvSpPr>
          <p:spPr>
            <a:xfrm>
              <a:off x="484797" y="3271159"/>
              <a:ext cx="3068026" cy="4298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处于阻塞状态的进程，若其等待的事件已经发生，于是进程由阻塞状态转变为就绪状态。</a:t>
              </a:r>
            </a:p>
          </p:txBody>
        </p:sp>
      </p:grpSp>
      <p:sp>
        <p:nvSpPr>
          <p:cNvPr id="35" name="文本框 2"/>
          <p:cNvSpPr txBox="1"/>
          <p:nvPr/>
        </p:nvSpPr>
        <p:spPr>
          <a:xfrm>
            <a:off x="914400" y="144463"/>
            <a:ext cx="3219450" cy="377016"/>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进程的三种基本状态</a:t>
            </a:r>
            <a:r>
              <a:rPr lang="en-US" altLang="zh-CN" sz="2000" b="1" dirty="0">
                <a:solidFill>
                  <a:schemeClr val="bg1">
                    <a:lumMod val="50000"/>
                  </a:schemeClr>
                </a:solidFill>
              </a:rPr>
              <a:t>—</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转换</a:t>
            </a:r>
          </a:p>
        </p:txBody>
      </p:sp>
      <p:pic>
        <p:nvPicPr>
          <p:cNvPr id="71688" name="Picture 4" descr="2-5"/>
          <p:cNvPicPr>
            <a:picLocks noChangeAspect="1"/>
          </p:cNvPicPr>
          <p:nvPr/>
        </p:nvPicPr>
        <p:blipFill rotWithShape="1">
          <a:blip r:embed="rId3"/>
          <a:srcRect r="19428"/>
          <a:stretch/>
        </p:blipFill>
        <p:spPr>
          <a:xfrm>
            <a:off x="4583113" y="1620838"/>
            <a:ext cx="3265487" cy="2398712"/>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52400" y="819150"/>
            <a:ext cx="3433763" cy="1760688"/>
            <a:chOff x="138498" y="3002146"/>
            <a:chExt cx="3433375" cy="1760296"/>
          </a:xfrm>
        </p:grpSpPr>
        <p:sp>
          <p:nvSpPr>
            <p:cNvPr id="20" name="椭圆 10"/>
            <p:cNvSpPr/>
            <p:nvPr/>
          </p:nvSpPr>
          <p:spPr>
            <a:xfrm>
              <a:off x="138498" y="3248154"/>
              <a:ext cx="349211" cy="35075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3739"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创建状态</a:t>
              </a:r>
              <a:endParaRPr lang="en-US" altLang="zh-CN" sz="1400" dirty="0">
                <a:latin typeface="微软雅黑" panose="020B0503020204020204" pitchFamily="34" charset="-122"/>
              </a:endParaRPr>
            </a:p>
          </p:txBody>
        </p:sp>
        <p:sp>
          <p:nvSpPr>
            <p:cNvPr id="73740" name="矩形 9"/>
            <p:cNvSpPr/>
            <p:nvPr/>
          </p:nvSpPr>
          <p:spPr>
            <a:xfrm>
              <a:off x="484796" y="3271159"/>
              <a:ext cx="3087077" cy="1491283"/>
            </a:xfrm>
            <a:prstGeom prst="rect">
              <a:avLst/>
            </a:prstGeom>
            <a:noFill/>
            <a:ln w="9525">
              <a:noFill/>
            </a:ln>
          </p:spPr>
          <p:txBody>
            <a:bodyPr>
              <a:spAutoFit/>
            </a:bodyPr>
            <a:lstStyle/>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首先由进程</a:t>
              </a:r>
              <a:r>
                <a:rPr lang="zh-CN" altLang="en-US" sz="1000" b="1" dirty="0">
                  <a:solidFill>
                    <a:srgbClr val="FF0000"/>
                  </a:solidFill>
                  <a:latin typeface="微软雅黑" panose="020B0503020204020204" pitchFamily="34" charset="-122"/>
                </a:rPr>
                <a:t>申请</a:t>
              </a:r>
              <a:r>
                <a:rPr lang="zh-CN" altLang="en-US" sz="1000" dirty="0">
                  <a:latin typeface="微软雅黑" panose="020B0503020204020204" pitchFamily="34" charset="-122"/>
                </a:rPr>
                <a:t>一个</a:t>
              </a:r>
              <a:r>
                <a:rPr lang="zh-CN" altLang="en-US" sz="1000" b="1" dirty="0">
                  <a:solidFill>
                    <a:srgbClr val="FF0000"/>
                  </a:solidFill>
                  <a:latin typeface="微软雅黑" panose="020B0503020204020204" pitchFamily="34" charset="-122"/>
                </a:rPr>
                <a:t>空白</a:t>
              </a:r>
              <a:r>
                <a:rPr lang="en-US" altLang="zh-CN" sz="1000" b="1" dirty="0">
                  <a:solidFill>
                    <a:srgbClr val="FF0000"/>
                  </a:solidFill>
                  <a:latin typeface="微软雅黑" panose="020B0503020204020204" pitchFamily="34" charset="-122"/>
                </a:rPr>
                <a:t>PCB</a:t>
              </a:r>
              <a:r>
                <a:rPr lang="zh-CN" altLang="en-US" sz="1000" dirty="0">
                  <a:latin typeface="微软雅黑" panose="020B0503020204020204" pitchFamily="34" charset="-122"/>
                </a:rPr>
                <a:t>，并向</a:t>
              </a:r>
              <a:r>
                <a:rPr lang="en-US" altLang="zh-CN" sz="1000" dirty="0">
                  <a:latin typeface="微软雅黑" panose="020B0503020204020204" pitchFamily="34" charset="-122"/>
                </a:rPr>
                <a:t>PCB</a:t>
              </a:r>
              <a:r>
                <a:rPr lang="zh-CN" altLang="en-US" sz="1000" dirty="0">
                  <a:latin typeface="微软雅黑" panose="020B0503020204020204" pitchFamily="34" charset="-122"/>
                </a:rPr>
                <a:t>中填写用于控制和管理进程的信息；</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然后为该进程分配运行时所必须的资源；最后，把该进程</a:t>
              </a:r>
              <a:r>
                <a:rPr lang="zh-CN" altLang="en-US" sz="1000" b="1" dirty="0">
                  <a:solidFill>
                    <a:srgbClr val="FF0000"/>
                  </a:solidFill>
                  <a:latin typeface="微软雅黑" panose="020B0503020204020204" pitchFamily="34" charset="-122"/>
                </a:rPr>
                <a:t>转入就绪状态</a:t>
              </a:r>
              <a:r>
                <a:rPr lang="zh-CN" altLang="en-US" sz="1000" dirty="0">
                  <a:latin typeface="微软雅黑" panose="020B0503020204020204" pitchFamily="34" charset="-122"/>
                </a:rPr>
                <a:t>并</a:t>
              </a:r>
              <a:r>
                <a:rPr lang="zh-CN" altLang="en-US" sz="1000" b="1" dirty="0">
                  <a:solidFill>
                    <a:srgbClr val="FF0000"/>
                  </a:solidFill>
                  <a:latin typeface="微软雅黑" panose="020B0503020204020204" pitchFamily="34" charset="-122"/>
                </a:rPr>
                <a:t>插入就绪队列</a:t>
              </a:r>
              <a:r>
                <a:rPr lang="zh-CN" altLang="en-US" sz="1000" dirty="0">
                  <a:latin typeface="微软雅黑" panose="020B0503020204020204" pitchFamily="34" charset="-122"/>
                </a:rPr>
                <a:t>之中。</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但如果进程所需的资源尚不能得到满足，比如</a:t>
              </a:r>
              <a:r>
                <a:rPr lang="zh-CN" altLang="en-US" sz="1000" b="1" dirty="0">
                  <a:latin typeface="微软雅黑" panose="020B0503020204020204" pitchFamily="34" charset="-122"/>
                </a:rPr>
                <a:t>系统尚无足够的内存使进程无法装入其中，此时</a:t>
              </a:r>
              <a:r>
                <a:rPr lang="zh-CN" altLang="en-US" sz="1000" b="1" dirty="0">
                  <a:solidFill>
                    <a:srgbClr val="FF0000"/>
                  </a:solidFill>
                  <a:latin typeface="微软雅黑" panose="020B0503020204020204" pitchFamily="34" charset="-122"/>
                </a:rPr>
                <a:t>创建</a:t>
              </a:r>
              <a:r>
                <a:rPr lang="zh-CN" altLang="en-US" sz="1000" b="1" dirty="0">
                  <a:latin typeface="微软雅黑" panose="020B0503020204020204" pitchFamily="34" charset="-122"/>
                </a:rPr>
                <a:t>工作尚</a:t>
              </a:r>
              <a:r>
                <a:rPr lang="zh-CN" altLang="en-US" sz="1000" b="1" dirty="0">
                  <a:solidFill>
                    <a:srgbClr val="FF0000"/>
                  </a:solidFill>
                  <a:latin typeface="微软雅黑" panose="020B0503020204020204" pitchFamily="34" charset="-122"/>
                </a:rPr>
                <a:t>未完成</a:t>
              </a:r>
              <a:r>
                <a:rPr lang="zh-CN" altLang="en-US" sz="1000" b="1" dirty="0">
                  <a:latin typeface="微软雅黑" panose="020B0503020204020204" pitchFamily="34" charset="-122"/>
                </a:rPr>
                <a:t>，进程不能被调度运行，于是把此时进程所处的状态称为</a:t>
              </a:r>
              <a:r>
                <a:rPr lang="zh-CN" altLang="en-US" sz="1000" b="1" dirty="0">
                  <a:solidFill>
                    <a:srgbClr val="FF0000"/>
                  </a:solidFill>
                  <a:latin typeface="微软雅黑" panose="020B0503020204020204" pitchFamily="34" charset="-122"/>
                </a:rPr>
                <a:t>创建状态</a:t>
              </a:r>
              <a:r>
                <a:rPr lang="zh-CN" altLang="en-US" sz="1000" dirty="0">
                  <a:latin typeface="微软雅黑" panose="020B0503020204020204" pitchFamily="34" charset="-122"/>
                </a:rPr>
                <a:t>。</a:t>
              </a:r>
            </a:p>
          </p:txBody>
        </p:sp>
      </p:grpSp>
      <p:grpSp>
        <p:nvGrpSpPr>
          <p:cNvPr id="23" name="Group 22"/>
          <p:cNvGrpSpPr/>
          <p:nvPr/>
        </p:nvGrpSpPr>
        <p:grpSpPr>
          <a:xfrm>
            <a:off x="152400" y="2952750"/>
            <a:ext cx="3876675" cy="1585306"/>
            <a:chOff x="138498" y="3002146"/>
            <a:chExt cx="3876671" cy="1585672"/>
          </a:xfrm>
        </p:grpSpPr>
        <p:sp>
          <p:nvSpPr>
            <p:cNvPr id="24" name="椭圆 10"/>
            <p:cNvSpPr/>
            <p:nvPr/>
          </p:nvSpPr>
          <p:spPr>
            <a:xfrm>
              <a:off x="138498" y="3267320"/>
              <a:ext cx="349250" cy="3493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3736"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终止状态</a:t>
              </a:r>
              <a:endParaRPr lang="en-US" altLang="zh-CN" sz="1400" dirty="0">
                <a:latin typeface="微软雅黑" panose="020B0503020204020204" pitchFamily="34" charset="-122"/>
              </a:endParaRPr>
            </a:p>
          </p:txBody>
        </p:sp>
        <p:sp>
          <p:nvSpPr>
            <p:cNvPr id="73737" name="矩形 9"/>
            <p:cNvSpPr/>
            <p:nvPr/>
          </p:nvSpPr>
          <p:spPr>
            <a:xfrm>
              <a:off x="484796" y="3271159"/>
              <a:ext cx="3191853" cy="1316659"/>
            </a:xfrm>
            <a:prstGeom prst="rect">
              <a:avLst/>
            </a:prstGeom>
            <a:noFill/>
            <a:ln w="9525">
              <a:noFill/>
            </a:ln>
          </p:spPr>
          <p:txBody>
            <a:bodyPr>
              <a:spAutoFit/>
            </a:bodyPr>
            <a:lstStyle/>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首先，是等待操作系统进行善后处理，将其</a:t>
              </a:r>
              <a:r>
                <a:rPr lang="en-US" altLang="zh-CN" sz="1000" b="1" dirty="0">
                  <a:solidFill>
                    <a:srgbClr val="FF0000"/>
                  </a:solidFill>
                  <a:latin typeface="微软雅黑" panose="020B0503020204020204" pitchFamily="34" charset="-122"/>
                </a:rPr>
                <a:t>PCB</a:t>
              </a:r>
              <a:r>
                <a:rPr lang="zh-CN" altLang="en-US" sz="1000" b="1" dirty="0">
                  <a:solidFill>
                    <a:srgbClr val="FF0000"/>
                  </a:solidFill>
                  <a:latin typeface="微软雅黑" panose="020B0503020204020204" pitchFamily="34" charset="-122"/>
                </a:rPr>
                <a:t>清零</a:t>
              </a:r>
              <a:r>
                <a:rPr lang="zh-CN" altLang="en-US" sz="1000" dirty="0">
                  <a:latin typeface="微软雅黑" panose="020B0503020204020204" pitchFamily="34" charset="-122"/>
                </a:rPr>
                <a:t>，并将</a:t>
              </a:r>
              <a:r>
                <a:rPr lang="en-US" altLang="zh-CN" sz="1000" b="1" dirty="0">
                  <a:solidFill>
                    <a:srgbClr val="FF0000"/>
                  </a:solidFill>
                  <a:latin typeface="微软雅黑" panose="020B0503020204020204" pitchFamily="34" charset="-122"/>
                </a:rPr>
                <a:t>PCB</a:t>
              </a:r>
              <a:r>
                <a:rPr lang="zh-CN" altLang="en-US" sz="1000" b="1" dirty="0">
                  <a:solidFill>
                    <a:srgbClr val="FF0000"/>
                  </a:solidFill>
                  <a:latin typeface="微软雅黑" panose="020B0503020204020204" pitchFamily="34" charset="-122"/>
                </a:rPr>
                <a:t>空间返还</a:t>
              </a:r>
              <a:r>
                <a:rPr lang="zh-CN" altLang="en-US" sz="1000" dirty="0">
                  <a:latin typeface="微软雅黑" panose="020B0503020204020204" pitchFamily="34" charset="-122"/>
                </a:rPr>
                <a:t>系统。</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回收进程分配的资源</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当一个进程到达了自然结束点，或是出现了无法克服的错误，或是被操作系统所终结，或是被其他有终止权的进程所终结，它将进入终止状态。进入终止态的进程以后不能再执行。</a:t>
              </a:r>
            </a:p>
          </p:txBody>
        </p:sp>
      </p:grpSp>
      <p:sp>
        <p:nvSpPr>
          <p:cNvPr id="35" name="文本框 2"/>
          <p:cNvSpPr txBox="1"/>
          <p:nvPr/>
        </p:nvSpPr>
        <p:spPr>
          <a:xfrm>
            <a:off x="914400" y="144463"/>
            <a:ext cx="4724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进程的五种基本状态（创建态、终止态）</a:t>
            </a:r>
          </a:p>
        </p:txBody>
      </p:sp>
      <p:pic>
        <p:nvPicPr>
          <p:cNvPr id="73734" name="Picture 4" descr="2-6"/>
          <p:cNvPicPr>
            <a:picLocks noChangeAspect="1"/>
          </p:cNvPicPr>
          <p:nvPr/>
        </p:nvPicPr>
        <p:blipFill>
          <a:blip r:embed="rId3"/>
          <a:stretch>
            <a:fillRect/>
          </a:stretch>
        </p:blipFill>
        <p:spPr>
          <a:xfrm>
            <a:off x="4514850" y="1712913"/>
            <a:ext cx="4440238" cy="2035175"/>
          </a:xfrm>
          <a:prstGeom prst="rect">
            <a:avLst/>
          </a:prstGeom>
          <a:noFill/>
          <a:ln w="9525">
            <a:noFill/>
          </a:ln>
        </p:spPr>
      </p:pic>
      <p:sp>
        <p:nvSpPr>
          <p:cNvPr id="2" name="文本框 1">
            <a:extLst>
              <a:ext uri="{FF2B5EF4-FFF2-40B4-BE49-F238E27FC236}">
                <a16:creationId xmlns:a16="http://schemas.microsoft.com/office/drawing/2014/main" id="{71B8531B-76C6-0E8D-A5A7-7B1A8067EFF4}"/>
              </a:ext>
            </a:extLst>
          </p:cNvPr>
          <p:cNvSpPr txBox="1"/>
          <p:nvPr/>
        </p:nvSpPr>
        <p:spPr>
          <a:xfrm>
            <a:off x="4217741" y="948053"/>
            <a:ext cx="4288353" cy="400110"/>
          </a:xfrm>
          <a:prstGeom prst="rect">
            <a:avLst/>
          </a:prstGeom>
          <a:noFill/>
        </p:spPr>
        <p:txBody>
          <a:bodyPr wrap="none" rtlCol="0">
            <a:spAutoFit/>
          </a:bodyPr>
          <a:lstStyle/>
          <a:p>
            <a:r>
              <a:rPr lang="zh-CN" altLang="en-US" sz="2000" dirty="0">
                <a:solidFill>
                  <a:srgbClr val="FF0000"/>
                </a:solidFill>
              </a:rPr>
              <a:t>“执行”只能在就绪队列中“挑选”</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进程的五种基本状态（挂起和激活）</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6" name="Group 18"/>
          <p:cNvGrpSpPr/>
          <p:nvPr/>
        </p:nvGrpSpPr>
        <p:grpSpPr>
          <a:xfrm>
            <a:off x="4242435" y="1133475"/>
            <a:ext cx="3433763" cy="885681"/>
            <a:chOff x="138498" y="3002146"/>
            <a:chExt cx="3433375" cy="885408"/>
          </a:xfrm>
        </p:grpSpPr>
        <p:sp>
          <p:nvSpPr>
            <p:cNvPr id="17" name="椭圆 10"/>
            <p:cNvSpPr/>
            <p:nvPr/>
          </p:nvSpPr>
          <p:spPr>
            <a:xfrm>
              <a:off x="138498" y="3248133"/>
              <a:ext cx="349211"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5795" name="文本框 11"/>
            <p:cNvSpPr txBox="1"/>
            <p:nvPr/>
          </p:nvSpPr>
          <p:spPr>
            <a:xfrm>
              <a:off x="477437" y="3002146"/>
              <a:ext cx="2861459" cy="306610"/>
            </a:xfrm>
            <a:prstGeom prst="rect">
              <a:avLst/>
            </a:prstGeom>
            <a:noFill/>
            <a:ln w="9525">
              <a:noFill/>
            </a:ln>
          </p:spPr>
          <p:txBody>
            <a:bodyPr>
              <a:spAutoFit/>
            </a:bodyPr>
            <a:lstStyle/>
            <a:p>
              <a:r>
                <a:rPr lang="zh-CN" altLang="en-US" sz="1400" dirty="0">
                  <a:latin typeface="微软雅黑" panose="020B0503020204020204" pitchFamily="34" charset="-122"/>
                </a:rPr>
                <a:t>终端用户的需要</a:t>
              </a:r>
              <a:endParaRPr lang="en-US" altLang="zh-CN" sz="1400" dirty="0">
                <a:latin typeface="微软雅黑" panose="020B0503020204020204" pitchFamily="34" charset="-122"/>
              </a:endParaRPr>
            </a:p>
          </p:txBody>
        </p:sp>
        <p:sp>
          <p:nvSpPr>
            <p:cNvPr id="75796" name="矩形 9"/>
            <p:cNvSpPr/>
            <p:nvPr/>
          </p:nvSpPr>
          <p:spPr>
            <a:xfrm>
              <a:off x="484796" y="3271159"/>
              <a:ext cx="3087077" cy="61639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当终端用户在自己的程序运行期间发现有可疑问题时，希望暂停使自己的程序或正在执行的进程暂停，方便用户研究其执行情况或对程序进行修改。</a:t>
              </a:r>
            </a:p>
          </p:txBody>
        </p:sp>
      </p:grpSp>
      <p:grpSp>
        <p:nvGrpSpPr>
          <p:cNvPr id="28" name="Group 22"/>
          <p:cNvGrpSpPr/>
          <p:nvPr/>
        </p:nvGrpSpPr>
        <p:grpSpPr>
          <a:xfrm>
            <a:off x="4251960" y="2200275"/>
            <a:ext cx="3876675" cy="710194"/>
            <a:chOff x="138498" y="3002146"/>
            <a:chExt cx="3876671" cy="710574"/>
          </a:xfrm>
        </p:grpSpPr>
        <p:sp>
          <p:nvSpPr>
            <p:cNvPr id="29" name="椭圆 10"/>
            <p:cNvSpPr/>
            <p:nvPr/>
          </p:nvSpPr>
          <p:spPr>
            <a:xfrm>
              <a:off x="138498" y="3267401"/>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5792" name="文本框 11"/>
            <p:cNvSpPr txBox="1"/>
            <p:nvPr/>
          </p:nvSpPr>
          <p:spPr>
            <a:xfrm>
              <a:off x="477436" y="3002146"/>
              <a:ext cx="3537733" cy="306869"/>
            </a:xfrm>
            <a:prstGeom prst="rect">
              <a:avLst/>
            </a:prstGeom>
            <a:noFill/>
            <a:ln w="9525">
              <a:noFill/>
            </a:ln>
          </p:spPr>
          <p:txBody>
            <a:bodyPr>
              <a:spAutoFit/>
            </a:bodyPr>
            <a:lstStyle/>
            <a:p>
              <a:r>
                <a:rPr lang="zh-CN" altLang="en-US" sz="1400" dirty="0">
                  <a:latin typeface="微软雅黑" panose="020B0503020204020204" pitchFamily="34" charset="-122"/>
                </a:rPr>
                <a:t>父进程请求</a:t>
              </a:r>
              <a:endParaRPr lang="en-US" altLang="zh-CN" sz="1400" dirty="0">
                <a:latin typeface="微软雅黑" panose="020B0503020204020204" pitchFamily="34" charset="-122"/>
              </a:endParaRPr>
            </a:p>
          </p:txBody>
        </p:sp>
        <p:sp>
          <p:nvSpPr>
            <p:cNvPr id="75793" name="矩形 9"/>
            <p:cNvSpPr/>
            <p:nvPr/>
          </p:nvSpPr>
          <p:spPr>
            <a:xfrm>
              <a:off x="484796" y="3271159"/>
              <a:ext cx="3191853" cy="4415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有时父进程希望挂起自己的某个子进程，以便考察、修改子进程，或者协调各子进程间的活动</a:t>
              </a:r>
            </a:p>
          </p:txBody>
        </p:sp>
      </p:grpSp>
      <p:grpSp>
        <p:nvGrpSpPr>
          <p:cNvPr id="32" name="Group 26"/>
          <p:cNvGrpSpPr/>
          <p:nvPr/>
        </p:nvGrpSpPr>
        <p:grpSpPr>
          <a:xfrm>
            <a:off x="4261485" y="3132138"/>
            <a:ext cx="3562350" cy="885235"/>
            <a:chOff x="138498" y="3002145"/>
            <a:chExt cx="3562355" cy="886434"/>
          </a:xfrm>
        </p:grpSpPr>
        <p:sp>
          <p:nvSpPr>
            <p:cNvPr id="33" name="椭圆 10"/>
            <p:cNvSpPr/>
            <p:nvPr/>
          </p:nvSpPr>
          <p:spPr>
            <a:xfrm>
              <a:off x="138498" y="3267616"/>
              <a:ext cx="349250" cy="3497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5789" name="文本框 11"/>
            <p:cNvSpPr txBox="1"/>
            <p:nvPr/>
          </p:nvSpPr>
          <p:spPr>
            <a:xfrm>
              <a:off x="477437" y="3002145"/>
              <a:ext cx="3223416" cy="307121"/>
            </a:xfrm>
            <a:prstGeom prst="rect">
              <a:avLst/>
            </a:prstGeom>
            <a:noFill/>
            <a:ln w="9525">
              <a:noFill/>
            </a:ln>
          </p:spPr>
          <p:txBody>
            <a:bodyPr>
              <a:spAutoFit/>
            </a:bodyPr>
            <a:lstStyle/>
            <a:p>
              <a:r>
                <a:rPr lang="zh-CN" altLang="en-US" sz="1400" dirty="0">
                  <a:latin typeface="微软雅黑" panose="020B0503020204020204" pitchFamily="34" charset="-122"/>
                </a:rPr>
                <a:t>负荷调节的需要</a:t>
              </a:r>
              <a:endParaRPr lang="en-US" altLang="zh-CN" sz="1400" dirty="0">
                <a:latin typeface="微软雅黑" panose="020B0503020204020204" pitchFamily="34" charset="-122"/>
              </a:endParaRPr>
            </a:p>
          </p:txBody>
        </p:sp>
        <p:sp>
          <p:nvSpPr>
            <p:cNvPr id="75790" name="矩形 9"/>
            <p:cNvSpPr/>
            <p:nvPr/>
          </p:nvSpPr>
          <p:spPr>
            <a:xfrm>
              <a:off x="484797" y="3271159"/>
              <a:ext cx="3068026" cy="617420"/>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当系统中的工作负荷较重，已可能影响到对实时任务的控制时，可由系统把一些不重要的进程挂起，以保证系统能正常运行。</a:t>
              </a:r>
            </a:p>
          </p:txBody>
        </p:sp>
      </p:grpSp>
      <p:grpSp>
        <p:nvGrpSpPr>
          <p:cNvPr id="38" name="Group 30"/>
          <p:cNvGrpSpPr/>
          <p:nvPr/>
        </p:nvGrpSpPr>
        <p:grpSpPr>
          <a:xfrm>
            <a:off x="4261485" y="4181475"/>
            <a:ext cx="3414713" cy="710195"/>
            <a:chOff x="138498" y="3002145"/>
            <a:chExt cx="3414325" cy="710576"/>
          </a:xfrm>
        </p:grpSpPr>
        <p:sp>
          <p:nvSpPr>
            <p:cNvPr id="39"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5786" name="文本框 11"/>
            <p:cNvSpPr txBox="1"/>
            <p:nvPr/>
          </p:nvSpPr>
          <p:spPr>
            <a:xfrm>
              <a:off x="477437" y="3002145"/>
              <a:ext cx="1441420" cy="306870"/>
            </a:xfrm>
            <a:prstGeom prst="rect">
              <a:avLst/>
            </a:prstGeom>
            <a:noFill/>
            <a:ln w="9525">
              <a:noFill/>
            </a:ln>
          </p:spPr>
          <p:txBody>
            <a:bodyPr wrap="square">
              <a:spAutoFit/>
            </a:bodyPr>
            <a:lstStyle/>
            <a:p>
              <a:r>
                <a:rPr lang="zh-CN" altLang="en-US" sz="1400" dirty="0">
                  <a:latin typeface="微软雅黑" panose="020B0503020204020204" pitchFamily="34" charset="-122"/>
                </a:rPr>
                <a:t>操作系统的需要</a:t>
              </a:r>
              <a:endParaRPr lang="en-US" altLang="zh-CN" sz="1400" dirty="0">
                <a:latin typeface="微软雅黑" panose="020B0503020204020204" pitchFamily="34" charset="-122"/>
              </a:endParaRPr>
            </a:p>
          </p:txBody>
        </p:sp>
        <p:sp>
          <p:nvSpPr>
            <p:cNvPr id="75787" name="矩形 9"/>
            <p:cNvSpPr/>
            <p:nvPr/>
          </p:nvSpPr>
          <p:spPr>
            <a:xfrm>
              <a:off x="484797" y="3271159"/>
              <a:ext cx="3068026" cy="441562"/>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操作系统有时希望挂起某些进程，以便检查运行中的资源使用情况或进行记账。</a:t>
              </a:r>
            </a:p>
          </p:txBody>
        </p:sp>
      </p:grpSp>
      <p:sp>
        <p:nvSpPr>
          <p:cNvPr id="4" name="文本框 11"/>
          <p:cNvSpPr txBox="1"/>
          <p:nvPr>
            <p:custDataLst>
              <p:tags r:id="rId1"/>
            </p:custDataLst>
          </p:nvPr>
        </p:nvSpPr>
        <p:spPr>
          <a:xfrm>
            <a:off x="555568" y="673735"/>
            <a:ext cx="2861782" cy="306705"/>
          </a:xfrm>
          <a:prstGeom prst="rect">
            <a:avLst/>
          </a:prstGeom>
          <a:noFill/>
          <a:ln w="9525">
            <a:noFill/>
          </a:ln>
        </p:spPr>
        <p:txBody>
          <a:bodyPr>
            <a:spAutoFit/>
          </a:bodyPr>
          <a:lstStyle/>
          <a:p>
            <a:r>
              <a:rPr lang="zh-CN" altLang="en-US" sz="1400" dirty="0">
                <a:latin typeface="微软雅黑" panose="020B0503020204020204" pitchFamily="34" charset="-122"/>
              </a:rPr>
              <a:t>挂起</a:t>
            </a:r>
          </a:p>
        </p:txBody>
      </p:sp>
      <p:sp>
        <p:nvSpPr>
          <p:cNvPr id="5" name="矩形 9"/>
          <p:cNvSpPr/>
          <p:nvPr>
            <p:custDataLst>
              <p:tags r:id="rId2"/>
            </p:custDataLst>
          </p:nvPr>
        </p:nvSpPr>
        <p:spPr>
          <a:xfrm>
            <a:off x="565770" y="878363"/>
            <a:ext cx="3087426" cy="1353185"/>
          </a:xfrm>
          <a:prstGeom prst="rect">
            <a:avLst/>
          </a:prstGeom>
          <a:noFill/>
          <a:ln w="9525">
            <a:noFill/>
          </a:ln>
        </p:spPr>
        <p:txBody>
          <a:bodyPr>
            <a:spAutoFit/>
          </a:bodyPr>
          <a:lstStyle/>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挂起操作作用于某个进程时，进程处于静止状态</a:t>
            </a:r>
          </a:p>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如果进程正在执行，会暂停执行</a:t>
            </a:r>
          </a:p>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如果进程处于就绪，会不接受调度</a:t>
            </a:r>
          </a:p>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由挂起原语</a:t>
            </a:r>
            <a:r>
              <a:rPr lang="en-US" altLang="zh-CN" sz="1200" dirty="0">
                <a:latin typeface="微软雅黑" panose="020B0503020204020204" pitchFamily="34" charset="-122"/>
              </a:rPr>
              <a:t>suspend( )</a:t>
            </a:r>
            <a:r>
              <a:rPr lang="zh-CN" altLang="en-US" sz="1200" dirty="0">
                <a:latin typeface="微软雅黑" panose="020B0503020204020204" pitchFamily="34" charset="-122"/>
              </a:rPr>
              <a:t>实现</a:t>
            </a:r>
          </a:p>
          <a:p>
            <a:pPr algn="just">
              <a:lnSpc>
                <a:spcPct val="114000"/>
              </a:lnSpc>
            </a:pPr>
            <a:endParaRPr lang="zh-CN" altLang="en-US" sz="1200" dirty="0">
              <a:latin typeface="微软雅黑" panose="020B0503020204020204" pitchFamily="34" charset="-122"/>
            </a:endParaRPr>
          </a:p>
        </p:txBody>
      </p:sp>
      <p:sp>
        <p:nvSpPr>
          <p:cNvPr id="6" name="文本框 11"/>
          <p:cNvSpPr txBox="1"/>
          <p:nvPr>
            <p:custDataLst>
              <p:tags r:id="rId3"/>
            </p:custDataLst>
          </p:nvPr>
        </p:nvSpPr>
        <p:spPr>
          <a:xfrm>
            <a:off x="541713" y="1924843"/>
            <a:ext cx="2861782" cy="306705"/>
          </a:xfrm>
          <a:prstGeom prst="rect">
            <a:avLst/>
          </a:prstGeom>
          <a:noFill/>
          <a:ln w="9525">
            <a:noFill/>
          </a:ln>
        </p:spPr>
        <p:txBody>
          <a:bodyPr>
            <a:spAutoFit/>
          </a:bodyPr>
          <a:lstStyle/>
          <a:p>
            <a:r>
              <a:rPr lang="zh-CN" altLang="en-US" sz="1400" dirty="0">
                <a:latin typeface="微软雅黑" panose="020B0503020204020204" pitchFamily="34" charset="-122"/>
              </a:rPr>
              <a:t>激活</a:t>
            </a:r>
          </a:p>
        </p:txBody>
      </p:sp>
      <p:sp>
        <p:nvSpPr>
          <p:cNvPr id="7" name="矩形 9"/>
          <p:cNvSpPr/>
          <p:nvPr>
            <p:custDataLst>
              <p:tags r:id="rId4"/>
            </p:custDataLst>
          </p:nvPr>
        </p:nvSpPr>
        <p:spPr>
          <a:xfrm>
            <a:off x="576093" y="2140658"/>
            <a:ext cx="3087426" cy="511810"/>
          </a:xfrm>
          <a:prstGeom prst="rect">
            <a:avLst/>
          </a:prstGeom>
          <a:noFill/>
          <a:ln w="9525">
            <a:noFill/>
          </a:ln>
        </p:spPr>
        <p:txBody>
          <a:bodyPr>
            <a:spAutoFit/>
          </a:bodyPr>
          <a:lstStyle/>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激活被挂起的进程</a:t>
            </a:r>
          </a:p>
          <a:p>
            <a:pPr marL="171450" indent="-171450" algn="just">
              <a:lnSpc>
                <a:spcPct val="114000"/>
              </a:lnSpc>
              <a:buFont typeface="Arial" panose="020B0604020202020204" pitchFamily="34" charset="0"/>
              <a:buChar char="•"/>
            </a:pPr>
            <a:r>
              <a:rPr lang="zh-CN" altLang="en-US" sz="1200" dirty="0">
                <a:latin typeface="微软雅黑" panose="020B0503020204020204" pitchFamily="34" charset="-122"/>
              </a:rPr>
              <a:t>由激活原语</a:t>
            </a:r>
            <a:r>
              <a:rPr lang="en-US" altLang="zh-CN" sz="1200" dirty="0">
                <a:latin typeface="微软雅黑" panose="020B0503020204020204" pitchFamily="34" charset="-122"/>
              </a:rPr>
              <a:t>active( )</a:t>
            </a:r>
            <a:r>
              <a:rPr lang="zh-CN" altLang="en-US" sz="1200" dirty="0">
                <a:latin typeface="微软雅黑" panose="020B0503020204020204" pitchFamily="34" charset="-122"/>
              </a:rPr>
              <a:t>实现</a:t>
            </a:r>
            <a:endParaRPr lang="en-US" altLang="zh-CN" sz="1200" dirty="0">
              <a:latin typeface="微软雅黑" panose="020B0503020204020204" pitchFamily="34" charset="-122"/>
            </a:endParaRPr>
          </a:p>
        </p:txBody>
      </p:sp>
      <p:sp>
        <p:nvSpPr>
          <p:cNvPr id="8" name="文本框 11"/>
          <p:cNvSpPr txBox="1"/>
          <p:nvPr/>
        </p:nvSpPr>
        <p:spPr>
          <a:xfrm>
            <a:off x="4242322" y="673735"/>
            <a:ext cx="2861782" cy="306705"/>
          </a:xfrm>
          <a:prstGeom prst="rect">
            <a:avLst/>
          </a:prstGeom>
          <a:noFill/>
          <a:ln w="9525">
            <a:noFill/>
          </a:ln>
        </p:spPr>
        <p:txBody>
          <a:bodyPr>
            <a:spAutoFit/>
          </a:bodyPr>
          <a:lstStyle/>
          <a:p>
            <a:r>
              <a:rPr lang="zh-CN" altLang="en-US" sz="1400" dirty="0">
                <a:latin typeface="微软雅黑" panose="020B0503020204020204" pitchFamily="34" charset="-122"/>
              </a:rPr>
              <a:t>使用</a:t>
            </a:r>
            <a:r>
              <a:rPr lang="zh-CN" altLang="en-US" sz="1400" b="1" dirty="0">
                <a:solidFill>
                  <a:srgbClr val="FF0000"/>
                </a:solidFill>
                <a:latin typeface="微软雅黑" panose="020B0503020204020204" pitchFamily="34" charset="-122"/>
              </a:rPr>
              <a:t>挂起操作的原因</a:t>
            </a:r>
            <a:r>
              <a:rPr lang="zh-CN" altLang="en-US" sz="1400" dirty="0">
                <a:latin typeface="微软雅黑" panose="020B0503020204020204" pitchFamily="34" charset="-122"/>
              </a:rPr>
              <a:t>：</a:t>
            </a:r>
            <a:endParaRPr lang="en-US" altLang="zh-CN" sz="1400" dirty="0">
              <a:latin typeface="微软雅黑" panose="020B0503020204020204" pitchFamily="34" charset="-122"/>
            </a:endParaRPr>
          </a:p>
        </p:txBody>
      </p:sp>
      <p:pic>
        <p:nvPicPr>
          <p:cNvPr id="45" name="图片 44">
            <a:extLst>
              <a:ext uri="{FF2B5EF4-FFF2-40B4-BE49-F238E27FC236}">
                <a16:creationId xmlns:a16="http://schemas.microsoft.com/office/drawing/2014/main" id="{269ABE03-9257-6A56-8A76-63FB74EC008D}"/>
              </a:ext>
            </a:extLst>
          </p:cNvPr>
          <p:cNvPicPr>
            <a:picLocks noChangeAspect="1"/>
          </p:cNvPicPr>
          <p:nvPr/>
        </p:nvPicPr>
        <p:blipFill>
          <a:blip r:embed="rId7"/>
          <a:stretch>
            <a:fillRect/>
          </a:stretch>
        </p:blipFill>
        <p:spPr>
          <a:xfrm>
            <a:off x="228771" y="2614216"/>
            <a:ext cx="3352800" cy="2474577"/>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进程的五种基本状态（挂起和激活）</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6" name="Group 18"/>
          <p:cNvGrpSpPr/>
          <p:nvPr/>
        </p:nvGrpSpPr>
        <p:grpSpPr>
          <a:xfrm>
            <a:off x="4572000" y="971550"/>
            <a:ext cx="3433763" cy="874713"/>
            <a:chOff x="138498" y="3002146"/>
            <a:chExt cx="3433375" cy="874307"/>
          </a:xfrm>
        </p:grpSpPr>
        <p:sp>
          <p:nvSpPr>
            <p:cNvPr id="17"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7851"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活动就绪→静止就绪</a:t>
              </a:r>
              <a:endParaRPr lang="en-US" altLang="zh-CN" sz="1400" dirty="0">
                <a:latin typeface="微软雅黑" panose="020B0503020204020204" pitchFamily="34" charset="-122"/>
              </a:endParaRPr>
            </a:p>
          </p:txBody>
        </p:sp>
        <p:sp>
          <p:nvSpPr>
            <p:cNvPr id="77852" name="矩形 9"/>
            <p:cNvSpPr/>
            <p:nvPr/>
          </p:nvSpPr>
          <p:spPr>
            <a:xfrm>
              <a:off x="484796" y="3271159"/>
              <a:ext cx="3087077" cy="605294"/>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由于系统调节负荷（即</a:t>
              </a:r>
              <a:r>
                <a:rPr lang="zh-CN" altLang="en-US" sz="1000" b="1" dirty="0">
                  <a:solidFill>
                    <a:srgbClr val="FF0000"/>
                  </a:solidFill>
                  <a:latin typeface="微软雅黑" panose="020B0503020204020204" pitchFamily="34" charset="-122"/>
                </a:rPr>
                <a:t>内存紧张</a:t>
              </a:r>
              <a:r>
                <a:rPr lang="zh-CN" altLang="en-US" sz="1000" dirty="0">
                  <a:latin typeface="微软雅黑" panose="020B0503020204020204" pitchFamily="34" charset="-122"/>
                </a:rPr>
                <a:t>）的需要，或者是系统优化性能的需要，才将某些暂时不需要的运行的进程换出外存。</a:t>
              </a:r>
            </a:p>
          </p:txBody>
        </p:sp>
      </p:grpSp>
      <p:grpSp>
        <p:nvGrpSpPr>
          <p:cNvPr id="28" name="Group 22"/>
          <p:cNvGrpSpPr/>
          <p:nvPr/>
        </p:nvGrpSpPr>
        <p:grpSpPr>
          <a:xfrm>
            <a:off x="4581525" y="1809750"/>
            <a:ext cx="3876675" cy="885723"/>
            <a:chOff x="138498" y="3002146"/>
            <a:chExt cx="3876671" cy="885312"/>
          </a:xfrm>
        </p:grpSpPr>
        <p:sp>
          <p:nvSpPr>
            <p:cNvPr id="29"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7848"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活动阻塞→静止阻塞</a:t>
              </a:r>
              <a:endParaRPr lang="en-US" altLang="zh-CN" sz="1400" dirty="0">
                <a:latin typeface="微软雅黑" panose="020B0503020204020204" pitchFamily="34" charset="-122"/>
              </a:endParaRPr>
            </a:p>
          </p:txBody>
        </p:sp>
        <p:sp>
          <p:nvSpPr>
            <p:cNvPr id="77849" name="矩形 9"/>
            <p:cNvSpPr/>
            <p:nvPr/>
          </p:nvSpPr>
          <p:spPr>
            <a:xfrm>
              <a:off x="484796" y="3271159"/>
              <a:ext cx="3191853" cy="616299"/>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操作系统根据当前资源状况所导致的挂起，</a:t>
              </a:r>
              <a:r>
                <a:rPr lang="en-US" altLang="zh-CN" sz="1000" dirty="0">
                  <a:latin typeface="微软雅黑" panose="020B0503020204020204" pitchFamily="34" charset="-122"/>
                </a:rPr>
                <a:t>eg</a:t>
              </a:r>
              <a:r>
                <a:rPr lang="zh-CN" altLang="en-US" sz="1000" dirty="0">
                  <a:latin typeface="微软雅黑" panose="020B0503020204020204" pitchFamily="34" charset="-122"/>
                </a:rPr>
                <a:t>：活动就绪队列为空，需要挂起一个活动阻塞以便</a:t>
              </a:r>
              <a:r>
                <a:rPr lang="zh-CN" altLang="en-US" sz="1000" b="1" dirty="0">
                  <a:solidFill>
                    <a:srgbClr val="FF0000"/>
                  </a:solidFill>
                  <a:latin typeface="微软雅黑" panose="020B0503020204020204" pitchFamily="34" charset="-122"/>
                </a:rPr>
                <a:t>腾出内存空间</a:t>
              </a:r>
              <a:r>
                <a:rPr lang="zh-CN" altLang="en-US" sz="1000" dirty="0">
                  <a:latin typeface="微软雅黑" panose="020B0503020204020204" pitchFamily="34" charset="-122"/>
                </a:rPr>
                <a:t>，从外存中激活一个静止就绪进程</a:t>
              </a:r>
            </a:p>
          </p:txBody>
        </p:sp>
      </p:grpSp>
      <p:grpSp>
        <p:nvGrpSpPr>
          <p:cNvPr id="32" name="Group 26"/>
          <p:cNvGrpSpPr/>
          <p:nvPr/>
        </p:nvGrpSpPr>
        <p:grpSpPr>
          <a:xfrm>
            <a:off x="4591050" y="2647950"/>
            <a:ext cx="3562350" cy="874713"/>
            <a:chOff x="138498" y="3002145"/>
            <a:chExt cx="3562355" cy="874308"/>
          </a:xfrm>
        </p:grpSpPr>
        <p:sp>
          <p:nvSpPr>
            <p:cNvPr id="33"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7845"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静止就绪→活动就绪</a:t>
              </a:r>
              <a:endParaRPr lang="en-US" altLang="zh-CN" sz="1400" dirty="0">
                <a:latin typeface="微软雅黑" panose="020B0503020204020204" pitchFamily="34" charset="-122"/>
              </a:endParaRPr>
            </a:p>
          </p:txBody>
        </p:sp>
        <p:sp>
          <p:nvSpPr>
            <p:cNvPr id="77846" name="矩形 9"/>
            <p:cNvSpPr/>
            <p:nvPr/>
          </p:nvSpPr>
          <p:spPr>
            <a:xfrm>
              <a:off x="484797" y="3271159"/>
              <a:ext cx="3068026" cy="605294"/>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①外存上的静止就绪进程具有</a:t>
              </a:r>
              <a:r>
                <a:rPr lang="zh-CN" altLang="en-US" sz="1000" b="1" dirty="0">
                  <a:solidFill>
                    <a:srgbClr val="FF0000"/>
                  </a:solidFill>
                  <a:latin typeface="微软雅黑" panose="020B0503020204020204" pitchFamily="34" charset="-122"/>
                </a:rPr>
                <a:t>更高的优先级</a:t>
              </a:r>
              <a:r>
                <a:rPr lang="zh-CN" altLang="en-US" sz="1000" dirty="0">
                  <a:latin typeface="微软雅黑" panose="020B0503020204020204" pitchFamily="34" charset="-122"/>
                </a:rPr>
                <a:t>；②内存中已经有了一大块空闲的空间；③当前内存中没有活动就绪进程。</a:t>
              </a:r>
            </a:p>
          </p:txBody>
        </p:sp>
      </p:grpSp>
      <p:grpSp>
        <p:nvGrpSpPr>
          <p:cNvPr id="38" name="Group 30"/>
          <p:cNvGrpSpPr/>
          <p:nvPr/>
        </p:nvGrpSpPr>
        <p:grpSpPr>
          <a:xfrm>
            <a:off x="4591050" y="3473449"/>
            <a:ext cx="3528626" cy="698731"/>
            <a:chOff x="138498" y="3002145"/>
            <a:chExt cx="3528225" cy="699106"/>
          </a:xfrm>
        </p:grpSpPr>
        <p:sp>
          <p:nvSpPr>
            <p:cNvPr id="39"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7842" name="文本框 11"/>
            <p:cNvSpPr txBox="1"/>
            <p:nvPr/>
          </p:nvSpPr>
          <p:spPr>
            <a:xfrm>
              <a:off x="477437" y="3002145"/>
              <a:ext cx="1800493" cy="307777"/>
            </a:xfrm>
            <a:prstGeom prst="rect">
              <a:avLst/>
            </a:prstGeom>
            <a:noFill/>
            <a:ln w="9525">
              <a:noFill/>
            </a:ln>
          </p:spPr>
          <p:txBody>
            <a:bodyPr wrap="none">
              <a:spAutoFit/>
            </a:bodyPr>
            <a:lstStyle/>
            <a:p>
              <a:r>
                <a:rPr lang="zh-CN" altLang="en-US" sz="1400" dirty="0">
                  <a:latin typeface="微软雅黑" panose="020B0503020204020204" pitchFamily="34" charset="-122"/>
                </a:rPr>
                <a:t>静止阻塞→活动阻塞</a:t>
              </a:r>
              <a:endParaRPr lang="en-US" altLang="zh-CN" sz="1400" dirty="0">
                <a:latin typeface="微软雅黑" panose="020B0503020204020204" pitchFamily="34" charset="-122"/>
              </a:endParaRPr>
            </a:p>
          </p:txBody>
        </p:sp>
        <p:sp>
          <p:nvSpPr>
            <p:cNvPr id="77843" name="矩形 9"/>
            <p:cNvSpPr/>
            <p:nvPr/>
          </p:nvSpPr>
          <p:spPr>
            <a:xfrm>
              <a:off x="484797" y="3271159"/>
              <a:ext cx="3181926" cy="430092"/>
            </a:xfrm>
            <a:prstGeom prst="rect">
              <a:avLst/>
            </a:prstGeom>
            <a:noFill/>
            <a:ln w="9525">
              <a:noFill/>
            </a:ln>
          </p:spPr>
          <p:txBody>
            <a:bodyPr wrap="square">
              <a:spAutoFit/>
            </a:bodyPr>
            <a:lstStyle/>
            <a:p>
              <a:pPr algn="just">
                <a:lnSpc>
                  <a:spcPct val="114000"/>
                </a:lnSpc>
              </a:pPr>
              <a:r>
                <a:rPr lang="zh-CN" altLang="en-US" sz="1000" dirty="0">
                  <a:latin typeface="微软雅黑" panose="020B0503020204020204" pitchFamily="34" charset="-122"/>
                </a:rPr>
                <a:t>①操作系统内存够用且已经得知导致该进程阻塞的事件即将结束；②内存中已经有了一大块空闲的空间。</a:t>
              </a:r>
            </a:p>
          </p:txBody>
        </p:sp>
      </p:grpSp>
      <p:grpSp>
        <p:nvGrpSpPr>
          <p:cNvPr id="25" name="Group 30"/>
          <p:cNvGrpSpPr/>
          <p:nvPr/>
        </p:nvGrpSpPr>
        <p:grpSpPr>
          <a:xfrm>
            <a:off x="4572000" y="4126444"/>
            <a:ext cx="3414713" cy="667803"/>
            <a:chOff x="138498" y="3032858"/>
            <a:chExt cx="3414325" cy="668162"/>
          </a:xfrm>
        </p:grpSpPr>
        <p:sp>
          <p:nvSpPr>
            <p:cNvPr id="26"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7839" name="文本框 11"/>
            <p:cNvSpPr txBox="1"/>
            <p:nvPr/>
          </p:nvSpPr>
          <p:spPr>
            <a:xfrm>
              <a:off x="503805" y="3032858"/>
              <a:ext cx="1800493" cy="307777"/>
            </a:xfrm>
            <a:prstGeom prst="rect">
              <a:avLst/>
            </a:prstGeom>
            <a:noFill/>
            <a:ln w="9525">
              <a:noFill/>
            </a:ln>
          </p:spPr>
          <p:txBody>
            <a:bodyPr wrap="none">
              <a:spAutoFit/>
            </a:bodyPr>
            <a:lstStyle/>
            <a:p>
              <a:r>
                <a:rPr lang="zh-CN" altLang="en-US" sz="1400" dirty="0">
                  <a:latin typeface="微软雅黑" panose="020B0503020204020204" pitchFamily="34" charset="-122"/>
                </a:rPr>
                <a:t>静止阻塞→静止就绪</a:t>
              </a:r>
              <a:endParaRPr lang="en-US" altLang="zh-CN" sz="1400" dirty="0">
                <a:latin typeface="微软雅黑" panose="020B0503020204020204" pitchFamily="34" charset="-122"/>
              </a:endParaRPr>
            </a:p>
          </p:txBody>
        </p:sp>
        <p:sp>
          <p:nvSpPr>
            <p:cNvPr id="77840" name="矩形 9"/>
            <p:cNvSpPr/>
            <p:nvPr/>
          </p:nvSpPr>
          <p:spPr>
            <a:xfrm>
              <a:off x="484797" y="3271159"/>
              <a:ext cx="3068026" cy="4298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当在外存上的静止阻塞进程所需资源得到满足，或者等待事件已经完成时，会引起该状态变化</a:t>
              </a:r>
            </a:p>
          </p:txBody>
        </p:sp>
      </p:grpSp>
      <p:grpSp>
        <p:nvGrpSpPr>
          <p:cNvPr id="2" name="Group 18"/>
          <p:cNvGrpSpPr/>
          <p:nvPr/>
        </p:nvGrpSpPr>
        <p:grpSpPr>
          <a:xfrm>
            <a:off x="203200" y="869950"/>
            <a:ext cx="3433763" cy="1060348"/>
            <a:chOff x="138498" y="3002146"/>
            <a:chExt cx="3433375" cy="1059856"/>
          </a:xfrm>
        </p:grpSpPr>
        <p:sp>
          <p:nvSpPr>
            <p:cNvPr id="3" name="椭圆 10"/>
            <p:cNvSpPr/>
            <p:nvPr>
              <p:custDataLst>
                <p:tags r:id="rId4"/>
              </p:custDataLst>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 name="文本框 11"/>
            <p:cNvSpPr txBox="1"/>
            <p:nvPr>
              <p:custDataLst>
                <p:tags r:id="rId5"/>
              </p:custDataLst>
            </p:nvPr>
          </p:nvSpPr>
          <p:spPr>
            <a:xfrm>
              <a:off x="477437" y="3002146"/>
              <a:ext cx="2861459" cy="306563"/>
            </a:xfrm>
            <a:prstGeom prst="rect">
              <a:avLst/>
            </a:prstGeom>
            <a:noFill/>
            <a:ln w="9525">
              <a:noFill/>
            </a:ln>
          </p:spPr>
          <p:txBody>
            <a:bodyPr>
              <a:spAutoFit/>
            </a:bodyPr>
            <a:lstStyle/>
            <a:p>
              <a:r>
                <a:rPr lang="zh-CN" altLang="en-US" sz="1400" dirty="0">
                  <a:latin typeface="微软雅黑" panose="020B0503020204020204" pitchFamily="34" charset="-122"/>
                </a:rPr>
                <a:t>进程挂起的过程</a:t>
              </a:r>
            </a:p>
          </p:txBody>
        </p:sp>
        <p:sp>
          <p:nvSpPr>
            <p:cNvPr id="5" name="矩形 9"/>
            <p:cNvSpPr/>
            <p:nvPr>
              <p:custDataLst>
                <p:tags r:id="rId6"/>
              </p:custDataLst>
            </p:nvPr>
          </p:nvSpPr>
          <p:spPr>
            <a:xfrm>
              <a:off x="484796" y="3271159"/>
              <a:ext cx="3087077" cy="790843"/>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挂起事件发生后，系统利用挂起</a:t>
              </a:r>
              <a:r>
                <a:rPr lang="zh-CN" altLang="en-US" sz="1000" b="1" dirty="0">
                  <a:solidFill>
                    <a:srgbClr val="FF0000"/>
                  </a:solidFill>
                  <a:latin typeface="微软雅黑" panose="020B0503020204020204" pitchFamily="34" charset="-122"/>
                </a:rPr>
                <a:t>原语</a:t>
              </a:r>
              <a:r>
                <a:rPr lang="zh-CN" altLang="en-US" sz="1000" dirty="0">
                  <a:latin typeface="微软雅黑" panose="020B0503020204020204" pitchFamily="34" charset="-122"/>
                </a:rPr>
                <a:t>检查并修改被挂起进程的状态，将进程调入外存；如果处于活动就绪状态，将它修改为静止就绪；如果处于活动阻塞，则修改为静止阻塞</a:t>
              </a:r>
            </a:p>
          </p:txBody>
        </p:sp>
      </p:grpSp>
      <p:grpSp>
        <p:nvGrpSpPr>
          <p:cNvPr id="7" name="Group 18"/>
          <p:cNvGrpSpPr/>
          <p:nvPr/>
        </p:nvGrpSpPr>
        <p:grpSpPr>
          <a:xfrm>
            <a:off x="177800" y="1987550"/>
            <a:ext cx="3433763" cy="710463"/>
            <a:chOff x="138498" y="3002146"/>
            <a:chExt cx="3433375" cy="710133"/>
          </a:xfrm>
        </p:grpSpPr>
        <p:sp>
          <p:nvSpPr>
            <p:cNvPr id="8" name="椭圆 10"/>
            <p:cNvSpPr/>
            <p:nvPr>
              <p:custDataLst>
                <p:tags r:id="rId1"/>
              </p:custDataLst>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9" name="文本框 11"/>
            <p:cNvSpPr txBox="1"/>
            <p:nvPr>
              <p:custDataLst>
                <p:tags r:id="rId2"/>
              </p:custDataLst>
            </p:nvPr>
          </p:nvSpPr>
          <p:spPr>
            <a:xfrm>
              <a:off x="477437" y="3002146"/>
              <a:ext cx="2861459" cy="306563"/>
            </a:xfrm>
            <a:prstGeom prst="rect">
              <a:avLst/>
            </a:prstGeom>
            <a:noFill/>
            <a:ln w="9525">
              <a:noFill/>
            </a:ln>
          </p:spPr>
          <p:txBody>
            <a:bodyPr>
              <a:spAutoFit/>
            </a:bodyPr>
            <a:lstStyle/>
            <a:p>
              <a:r>
                <a:rPr lang="zh-CN" altLang="en-US" sz="1400" dirty="0">
                  <a:latin typeface="微软雅黑" panose="020B0503020204020204" pitchFamily="34" charset="-122"/>
                </a:rPr>
                <a:t>进程的激活过程</a:t>
              </a:r>
            </a:p>
          </p:txBody>
        </p:sp>
        <p:sp>
          <p:nvSpPr>
            <p:cNvPr id="10" name="矩形 9"/>
            <p:cNvSpPr/>
            <p:nvPr>
              <p:custDataLst>
                <p:tags r:id="rId3"/>
              </p:custDataLst>
            </p:nvPr>
          </p:nvSpPr>
          <p:spPr>
            <a:xfrm>
              <a:off x="484796" y="3271159"/>
              <a:ext cx="3087077" cy="441120"/>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当激活事件发生后，系统利用激活原语将挂起的进程调入内存，修改进程的状态</a:t>
              </a:r>
            </a:p>
          </p:txBody>
        </p:sp>
      </p:grpSp>
      <p:sp>
        <p:nvSpPr>
          <p:cNvPr id="6" name="文本框 5">
            <a:extLst>
              <a:ext uri="{FF2B5EF4-FFF2-40B4-BE49-F238E27FC236}">
                <a16:creationId xmlns:a16="http://schemas.microsoft.com/office/drawing/2014/main" id="{8188D7BB-FDCE-42CE-45B0-B735BA754263}"/>
              </a:ext>
            </a:extLst>
          </p:cNvPr>
          <p:cNvSpPr txBox="1"/>
          <p:nvPr/>
        </p:nvSpPr>
        <p:spPr>
          <a:xfrm>
            <a:off x="2562761" y="630983"/>
            <a:ext cx="2646878" cy="338554"/>
          </a:xfrm>
          <a:prstGeom prst="rect">
            <a:avLst/>
          </a:prstGeom>
          <a:noFill/>
        </p:spPr>
        <p:txBody>
          <a:bodyPr wrap="none" rtlCol="0">
            <a:spAutoFit/>
          </a:bodyPr>
          <a:lstStyle/>
          <a:p>
            <a:r>
              <a:rPr lang="zh-CN" altLang="en-US" sz="1600" dirty="0">
                <a:solidFill>
                  <a:srgbClr val="FF0000"/>
                </a:solidFill>
              </a:rPr>
              <a:t>遵从优先级；高效利用内存</a:t>
            </a:r>
          </a:p>
        </p:txBody>
      </p:sp>
      <p:pic>
        <p:nvPicPr>
          <p:cNvPr id="11" name="图片 10">
            <a:extLst>
              <a:ext uri="{FF2B5EF4-FFF2-40B4-BE49-F238E27FC236}">
                <a16:creationId xmlns:a16="http://schemas.microsoft.com/office/drawing/2014/main" id="{583448B1-08E1-1675-1513-A2E0F3CD6DCB}"/>
              </a:ext>
            </a:extLst>
          </p:cNvPr>
          <p:cNvPicPr>
            <a:picLocks noChangeAspect="1"/>
          </p:cNvPicPr>
          <p:nvPr/>
        </p:nvPicPr>
        <p:blipFill>
          <a:blip r:embed="rId9"/>
          <a:stretch>
            <a:fillRect/>
          </a:stretch>
        </p:blipFill>
        <p:spPr>
          <a:xfrm>
            <a:off x="220541" y="2668923"/>
            <a:ext cx="3352800" cy="24745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248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进程的七种基本状态（创建、终止、挂起和激活）</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6" name="Group 18"/>
          <p:cNvGrpSpPr/>
          <p:nvPr/>
        </p:nvGrpSpPr>
        <p:grpSpPr>
          <a:xfrm>
            <a:off x="171450" y="1295400"/>
            <a:ext cx="3209925" cy="350838"/>
            <a:chOff x="138498" y="3248133"/>
            <a:chExt cx="3209883" cy="350729"/>
          </a:xfrm>
        </p:grpSpPr>
        <p:sp>
          <p:nvSpPr>
            <p:cNvPr id="17" name="椭圆 10"/>
            <p:cNvSpPr/>
            <p:nvPr/>
          </p:nvSpPr>
          <p:spPr>
            <a:xfrm>
              <a:off x="138498" y="3248133"/>
              <a:ext cx="349245"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9888" name="文本框 11"/>
            <p:cNvSpPr txBox="1"/>
            <p:nvPr/>
          </p:nvSpPr>
          <p:spPr>
            <a:xfrm>
              <a:off x="486922" y="3290525"/>
              <a:ext cx="2861459" cy="307777"/>
            </a:xfrm>
            <a:prstGeom prst="rect">
              <a:avLst/>
            </a:prstGeom>
            <a:noFill/>
            <a:ln w="9525">
              <a:noFill/>
            </a:ln>
          </p:spPr>
          <p:txBody>
            <a:bodyPr>
              <a:spAutoFit/>
            </a:bodyPr>
            <a:lstStyle/>
            <a:p>
              <a:r>
                <a:rPr lang="en-US" altLang="zh-CN" sz="1400" dirty="0">
                  <a:latin typeface="微软雅黑" panose="020B0503020204020204" pitchFamily="34" charset="-122"/>
                </a:rPr>
                <a:t>NULL</a:t>
              </a:r>
              <a:r>
                <a:rPr lang="zh-CN" altLang="en-US" sz="1400" dirty="0">
                  <a:latin typeface="微软雅黑" panose="020B0503020204020204" pitchFamily="34" charset="-122"/>
                </a:rPr>
                <a:t> →创建</a:t>
              </a:r>
              <a:endParaRPr lang="en-US" altLang="zh-CN" sz="1400" dirty="0">
                <a:latin typeface="微软雅黑" panose="020B0503020204020204" pitchFamily="34" charset="-122"/>
              </a:endParaRPr>
            </a:p>
          </p:txBody>
        </p:sp>
      </p:grpSp>
      <p:grpSp>
        <p:nvGrpSpPr>
          <p:cNvPr id="28" name="Group 22"/>
          <p:cNvGrpSpPr/>
          <p:nvPr/>
        </p:nvGrpSpPr>
        <p:grpSpPr>
          <a:xfrm>
            <a:off x="161925" y="2111375"/>
            <a:ext cx="3876675" cy="349250"/>
            <a:chOff x="138498" y="3267401"/>
            <a:chExt cx="3876671" cy="349437"/>
          </a:xfrm>
        </p:grpSpPr>
        <p:sp>
          <p:nvSpPr>
            <p:cNvPr id="29" name="椭圆 10"/>
            <p:cNvSpPr/>
            <p:nvPr/>
          </p:nvSpPr>
          <p:spPr>
            <a:xfrm>
              <a:off x="138498" y="3267401"/>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9886" name="文本框 11"/>
            <p:cNvSpPr txBox="1"/>
            <p:nvPr/>
          </p:nvSpPr>
          <p:spPr>
            <a:xfrm>
              <a:off x="477436" y="3282148"/>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创建→活动就绪</a:t>
              </a:r>
              <a:endParaRPr lang="en-US" altLang="zh-CN" sz="1400" dirty="0">
                <a:latin typeface="微软雅黑" panose="020B0503020204020204" pitchFamily="34" charset="-122"/>
              </a:endParaRPr>
            </a:p>
          </p:txBody>
        </p:sp>
      </p:grpSp>
      <p:grpSp>
        <p:nvGrpSpPr>
          <p:cNvPr id="32" name="Group 26"/>
          <p:cNvGrpSpPr/>
          <p:nvPr/>
        </p:nvGrpSpPr>
        <p:grpSpPr>
          <a:xfrm>
            <a:off x="171450" y="3009900"/>
            <a:ext cx="3562350" cy="349250"/>
            <a:chOff x="138498" y="3267616"/>
            <a:chExt cx="3562356" cy="349723"/>
          </a:xfrm>
        </p:grpSpPr>
        <p:sp>
          <p:nvSpPr>
            <p:cNvPr id="33" name="椭圆 10"/>
            <p:cNvSpPr/>
            <p:nvPr/>
          </p:nvSpPr>
          <p:spPr>
            <a:xfrm>
              <a:off x="138498" y="3267616"/>
              <a:ext cx="349251" cy="3497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9884" name="文本框 11"/>
            <p:cNvSpPr txBox="1"/>
            <p:nvPr/>
          </p:nvSpPr>
          <p:spPr>
            <a:xfrm>
              <a:off x="477438" y="3281987"/>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创建→静止就绪</a:t>
              </a:r>
              <a:endParaRPr lang="en-US" altLang="zh-CN" sz="1400" dirty="0">
                <a:latin typeface="微软雅黑" panose="020B0503020204020204" pitchFamily="34" charset="-122"/>
              </a:endParaRPr>
            </a:p>
          </p:txBody>
        </p:sp>
      </p:grpSp>
      <p:grpSp>
        <p:nvGrpSpPr>
          <p:cNvPr id="37" name="Group 30"/>
          <p:cNvGrpSpPr/>
          <p:nvPr/>
        </p:nvGrpSpPr>
        <p:grpSpPr>
          <a:xfrm>
            <a:off x="171450" y="3862388"/>
            <a:ext cx="1474788" cy="349250"/>
            <a:chOff x="138498" y="3267400"/>
            <a:chExt cx="1475367" cy="349438"/>
          </a:xfrm>
        </p:grpSpPr>
        <p:sp>
          <p:nvSpPr>
            <p:cNvPr id="38" name="椭圆 10"/>
            <p:cNvSpPr/>
            <p:nvPr/>
          </p:nvSpPr>
          <p:spPr>
            <a:xfrm>
              <a:off x="138498" y="3267400"/>
              <a:ext cx="349387"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79882" name="文本框 11"/>
            <p:cNvSpPr txBox="1"/>
            <p:nvPr/>
          </p:nvSpPr>
          <p:spPr>
            <a:xfrm>
              <a:off x="501060" y="3309061"/>
              <a:ext cx="1112805" cy="307777"/>
            </a:xfrm>
            <a:prstGeom prst="rect">
              <a:avLst/>
            </a:prstGeom>
            <a:noFill/>
            <a:ln w="9525">
              <a:noFill/>
            </a:ln>
          </p:spPr>
          <p:txBody>
            <a:bodyPr wrap="none">
              <a:spAutoFit/>
            </a:bodyPr>
            <a:lstStyle/>
            <a:p>
              <a:r>
                <a:rPr lang="zh-CN" altLang="en-US" sz="1400" dirty="0">
                  <a:latin typeface="微软雅黑" panose="020B0503020204020204" pitchFamily="34" charset="-122"/>
                </a:rPr>
                <a:t>执行→终止</a:t>
              </a:r>
              <a:endParaRPr lang="en-US" altLang="zh-CN" sz="1400" dirty="0">
                <a:latin typeface="微软雅黑" panose="020B0503020204020204" pitchFamily="34" charset="-122"/>
              </a:endParaRPr>
            </a:p>
          </p:txBody>
        </p:sp>
      </p:grpSp>
      <p:pic>
        <p:nvPicPr>
          <p:cNvPr id="73734" name="Picture 4" descr="2-6"/>
          <p:cNvPicPr>
            <a:picLocks noChangeAspect="1"/>
          </p:cNvPicPr>
          <p:nvPr>
            <p:custDataLst>
              <p:tags r:id="rId1"/>
            </p:custDataLst>
          </p:nvPr>
        </p:nvPicPr>
        <p:blipFill>
          <a:blip r:embed="rId5"/>
          <a:stretch>
            <a:fillRect/>
          </a:stretch>
        </p:blipFill>
        <p:spPr>
          <a:xfrm>
            <a:off x="4648200" y="742950"/>
            <a:ext cx="3337560" cy="1529715"/>
          </a:xfrm>
          <a:prstGeom prst="rect">
            <a:avLst/>
          </a:prstGeom>
          <a:noFill/>
          <a:ln w="9525">
            <a:noFill/>
          </a:ln>
        </p:spPr>
      </p:pic>
      <p:sp>
        <p:nvSpPr>
          <p:cNvPr id="2" name="文本框 1"/>
          <p:cNvSpPr txBox="1"/>
          <p:nvPr/>
        </p:nvSpPr>
        <p:spPr>
          <a:xfrm>
            <a:off x="5029200" y="2343150"/>
            <a:ext cx="3034665" cy="245110"/>
          </a:xfrm>
          <a:prstGeom prst="rect">
            <a:avLst/>
          </a:prstGeom>
          <a:noFill/>
        </p:spPr>
        <p:txBody>
          <a:bodyPr wrap="square" rtlCol="0" anchor="t">
            <a:spAutoFit/>
          </a:bodyPr>
          <a:lstStyle/>
          <a:p>
            <a:r>
              <a:rPr lang="zh-CN" altLang="en-US" sz="1000" dirty="0">
                <a:sym typeface="+mn-ea"/>
              </a:rPr>
              <a:t>（</a:t>
            </a:r>
            <a:r>
              <a:rPr lang="en-US" altLang="zh-CN" sz="1000" dirty="0">
                <a:sym typeface="+mn-ea"/>
              </a:rPr>
              <a:t>1</a:t>
            </a:r>
            <a:r>
              <a:rPr lang="zh-CN" altLang="en-US" sz="1000" dirty="0">
                <a:sym typeface="+mn-ea"/>
              </a:rPr>
              <a:t>）进程的</a:t>
            </a:r>
            <a:r>
              <a:rPr lang="en-US" altLang="zh-CN" sz="1000" dirty="0">
                <a:sym typeface="+mn-ea"/>
              </a:rPr>
              <a:t>5</a:t>
            </a:r>
            <a:r>
              <a:rPr lang="zh-CN" altLang="en-US" sz="1000" dirty="0">
                <a:sym typeface="+mn-ea"/>
              </a:rPr>
              <a:t>种状态及其转换图</a:t>
            </a:r>
          </a:p>
        </p:txBody>
      </p:sp>
      <p:sp>
        <p:nvSpPr>
          <p:cNvPr id="3" name="文本框 2"/>
          <p:cNvSpPr txBox="1"/>
          <p:nvPr>
            <p:custDataLst>
              <p:tags r:id="rId2"/>
            </p:custDataLst>
          </p:nvPr>
        </p:nvSpPr>
        <p:spPr>
          <a:xfrm>
            <a:off x="5003800" y="4603750"/>
            <a:ext cx="3034665" cy="245110"/>
          </a:xfrm>
          <a:prstGeom prst="rect">
            <a:avLst/>
          </a:prstGeom>
          <a:noFill/>
        </p:spPr>
        <p:txBody>
          <a:bodyPr wrap="square" rtlCol="0" anchor="t">
            <a:spAutoFit/>
          </a:bodyPr>
          <a:lstStyle/>
          <a:p>
            <a:r>
              <a:rPr lang="zh-CN" altLang="en-US" sz="1000" dirty="0">
                <a:sym typeface="+mn-ea"/>
              </a:rPr>
              <a:t>（</a:t>
            </a:r>
            <a:r>
              <a:rPr lang="en-US" altLang="zh-CN" sz="1000" dirty="0">
                <a:sym typeface="+mn-ea"/>
              </a:rPr>
              <a:t>2</a:t>
            </a:r>
            <a:r>
              <a:rPr lang="zh-CN" altLang="en-US" sz="1000" dirty="0">
                <a:sym typeface="+mn-ea"/>
              </a:rPr>
              <a:t>）进程的</a:t>
            </a:r>
            <a:r>
              <a:rPr lang="en-US" altLang="zh-CN" sz="1000" dirty="0">
                <a:sym typeface="+mn-ea"/>
              </a:rPr>
              <a:t>7</a:t>
            </a:r>
            <a:r>
              <a:rPr lang="zh-CN" altLang="en-US" sz="1000" dirty="0">
                <a:sym typeface="+mn-ea"/>
              </a:rPr>
              <a:t>种状态及其转换图</a:t>
            </a:r>
          </a:p>
        </p:txBody>
      </p:sp>
      <p:pic>
        <p:nvPicPr>
          <p:cNvPr id="6" name="图片 5">
            <a:extLst>
              <a:ext uri="{FF2B5EF4-FFF2-40B4-BE49-F238E27FC236}">
                <a16:creationId xmlns:a16="http://schemas.microsoft.com/office/drawing/2014/main" id="{A31F0809-EE4A-882C-AFBC-8A835F9CA44C}"/>
              </a:ext>
            </a:extLst>
          </p:cNvPr>
          <p:cNvPicPr>
            <a:picLocks noChangeAspect="1"/>
          </p:cNvPicPr>
          <p:nvPr/>
        </p:nvPicPr>
        <p:blipFill>
          <a:blip r:embed="rId6"/>
          <a:stretch>
            <a:fillRect/>
          </a:stretch>
        </p:blipFill>
        <p:spPr>
          <a:xfrm>
            <a:off x="4106396" y="2658745"/>
            <a:ext cx="3932069" cy="2003804"/>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248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进程的七种基本状态（创建、终止、挂起和激活）</a:t>
            </a:r>
          </a:p>
        </p:txBody>
      </p:sp>
      <p:sp>
        <p:nvSpPr>
          <p:cNvPr id="17" name="椭圆 10"/>
          <p:cNvSpPr>
            <a:spLocks noChangeAspect="1"/>
          </p:cNvSpPr>
          <p:nvPr/>
        </p:nvSpPr>
        <p:spPr>
          <a:xfrm>
            <a:off x="5334000" y="32575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dirty="0">
                <a:solidFill>
                  <a:schemeClr val="bg1"/>
                </a:solidFill>
              </a:rPr>
              <a:t>执行</a:t>
            </a:r>
            <a:endParaRPr kumimoji="0" lang="zh-CN" altLang="en-US" sz="1600" i="0" u="none" strike="noStrike" kern="1200" cap="none" spc="0" normalizeH="0" baseline="0" noProof="0" dirty="0">
              <a:ln>
                <a:noFill/>
              </a:ln>
              <a:solidFill>
                <a:schemeClr val="bg1"/>
              </a:solidFill>
              <a:effectLst/>
              <a:uLnTx/>
              <a:uFillTx/>
              <a:latin typeface="+mn-lt"/>
              <a:ea typeface="+mn-ea"/>
              <a:cs typeface="+mn-cs"/>
            </a:endParaRPr>
          </a:p>
        </p:txBody>
      </p:sp>
      <p:sp>
        <p:nvSpPr>
          <p:cNvPr id="4" name="椭圆 10">
            <a:extLst>
              <a:ext uri="{FF2B5EF4-FFF2-40B4-BE49-F238E27FC236}">
                <a16:creationId xmlns:a16="http://schemas.microsoft.com/office/drawing/2014/main" id="{C4145550-6412-7ED5-83FE-9ACD8264AB23}"/>
              </a:ext>
            </a:extLst>
          </p:cNvPr>
          <p:cNvSpPr>
            <a:spLocks noChangeAspect="1"/>
          </p:cNvSpPr>
          <p:nvPr/>
        </p:nvSpPr>
        <p:spPr>
          <a:xfrm>
            <a:off x="4191000" y="1654152"/>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就绪</a:t>
            </a:r>
          </a:p>
        </p:txBody>
      </p:sp>
      <p:sp>
        <p:nvSpPr>
          <p:cNvPr id="5" name="椭圆 10">
            <a:extLst>
              <a:ext uri="{FF2B5EF4-FFF2-40B4-BE49-F238E27FC236}">
                <a16:creationId xmlns:a16="http://schemas.microsoft.com/office/drawing/2014/main" id="{6E4A918B-DBCB-692A-D051-B7E604AE8D02}"/>
              </a:ext>
            </a:extLst>
          </p:cNvPr>
          <p:cNvSpPr>
            <a:spLocks noChangeAspect="1"/>
          </p:cNvSpPr>
          <p:nvPr/>
        </p:nvSpPr>
        <p:spPr>
          <a:xfrm>
            <a:off x="2743200" y="3225776"/>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阻塞</a:t>
            </a:r>
          </a:p>
        </p:txBody>
      </p:sp>
      <p:sp>
        <p:nvSpPr>
          <p:cNvPr id="6" name="椭圆 10">
            <a:extLst>
              <a:ext uri="{FF2B5EF4-FFF2-40B4-BE49-F238E27FC236}">
                <a16:creationId xmlns:a16="http://schemas.microsoft.com/office/drawing/2014/main" id="{68D21C70-C129-7632-C238-3DA8C67A75F6}"/>
              </a:ext>
            </a:extLst>
          </p:cNvPr>
          <p:cNvSpPr>
            <a:spLocks noChangeAspect="1"/>
          </p:cNvSpPr>
          <p:nvPr/>
        </p:nvSpPr>
        <p:spPr>
          <a:xfrm>
            <a:off x="7162800" y="32575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终止</a:t>
            </a:r>
          </a:p>
        </p:txBody>
      </p:sp>
      <p:sp>
        <p:nvSpPr>
          <p:cNvPr id="7" name="椭圆 10">
            <a:extLst>
              <a:ext uri="{FF2B5EF4-FFF2-40B4-BE49-F238E27FC236}">
                <a16:creationId xmlns:a16="http://schemas.microsoft.com/office/drawing/2014/main" id="{84FFC96C-6D6F-B6BC-7629-65273BBA363F}"/>
              </a:ext>
            </a:extLst>
          </p:cNvPr>
          <p:cNvSpPr>
            <a:spLocks noChangeAspect="1"/>
          </p:cNvSpPr>
          <p:nvPr/>
        </p:nvSpPr>
        <p:spPr>
          <a:xfrm>
            <a:off x="1981200" y="1658101"/>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dirty="0">
                <a:solidFill>
                  <a:schemeClr val="bg1"/>
                </a:solidFill>
              </a:rPr>
              <a:t>创建</a:t>
            </a:r>
            <a:endParaRPr kumimoji="0" lang="zh-CN" altLang="en-US" sz="160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564443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2484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进程的七种基本状态（创建、终止、挂起和激活）</a:t>
            </a:r>
          </a:p>
        </p:txBody>
      </p:sp>
      <p:sp>
        <p:nvSpPr>
          <p:cNvPr id="17" name="椭圆 10"/>
          <p:cNvSpPr>
            <a:spLocks noChangeAspect="1"/>
          </p:cNvSpPr>
          <p:nvPr/>
        </p:nvSpPr>
        <p:spPr>
          <a:xfrm>
            <a:off x="3886200" y="10477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dirty="0">
                <a:solidFill>
                  <a:schemeClr val="bg1"/>
                </a:solidFill>
              </a:rPr>
              <a:t>执行</a:t>
            </a:r>
            <a:endParaRPr kumimoji="0" lang="zh-CN" altLang="en-US" sz="1600" i="0" u="none" strike="noStrike" kern="1200" cap="none" spc="0" normalizeH="0" baseline="0" noProof="0" dirty="0">
              <a:ln>
                <a:noFill/>
              </a:ln>
              <a:solidFill>
                <a:schemeClr val="bg1"/>
              </a:solidFill>
              <a:effectLst/>
              <a:uLnTx/>
              <a:uFillTx/>
              <a:latin typeface="+mn-lt"/>
              <a:ea typeface="+mn-ea"/>
              <a:cs typeface="+mn-cs"/>
            </a:endParaRPr>
          </a:p>
        </p:txBody>
      </p:sp>
      <p:sp>
        <p:nvSpPr>
          <p:cNvPr id="4" name="椭圆 10">
            <a:extLst>
              <a:ext uri="{FF2B5EF4-FFF2-40B4-BE49-F238E27FC236}">
                <a16:creationId xmlns:a16="http://schemas.microsoft.com/office/drawing/2014/main" id="{C4145550-6412-7ED5-83FE-9ACD8264AB23}"/>
              </a:ext>
            </a:extLst>
          </p:cNvPr>
          <p:cNvSpPr>
            <a:spLocks noChangeAspect="1"/>
          </p:cNvSpPr>
          <p:nvPr/>
        </p:nvSpPr>
        <p:spPr>
          <a:xfrm>
            <a:off x="3048000" y="24193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dirty="0">
                <a:solidFill>
                  <a:schemeClr val="bg1"/>
                </a:solidFill>
              </a:rPr>
              <a:t>活动</a:t>
            </a:r>
            <a:r>
              <a:rPr kumimoji="0" lang="zh-CN" altLang="en-US" sz="1600" i="0" u="none" strike="noStrike" kern="1200" cap="none" spc="0" normalizeH="0" baseline="0" noProof="0" dirty="0">
                <a:ln>
                  <a:noFill/>
                </a:ln>
                <a:solidFill>
                  <a:schemeClr val="bg1"/>
                </a:solidFill>
                <a:effectLst/>
                <a:uLnTx/>
                <a:uFillTx/>
                <a:latin typeface="+mn-lt"/>
                <a:ea typeface="+mn-ea"/>
                <a:cs typeface="+mn-cs"/>
              </a:rPr>
              <a:t>就绪</a:t>
            </a:r>
          </a:p>
        </p:txBody>
      </p:sp>
      <p:sp>
        <p:nvSpPr>
          <p:cNvPr id="5" name="椭圆 10">
            <a:extLst>
              <a:ext uri="{FF2B5EF4-FFF2-40B4-BE49-F238E27FC236}">
                <a16:creationId xmlns:a16="http://schemas.microsoft.com/office/drawing/2014/main" id="{6E4A918B-DBCB-692A-D051-B7E604AE8D02}"/>
              </a:ext>
            </a:extLst>
          </p:cNvPr>
          <p:cNvSpPr>
            <a:spLocks noChangeAspect="1"/>
          </p:cNvSpPr>
          <p:nvPr/>
        </p:nvSpPr>
        <p:spPr>
          <a:xfrm>
            <a:off x="2209801" y="37147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活动阻塞</a:t>
            </a:r>
          </a:p>
        </p:txBody>
      </p:sp>
      <p:sp>
        <p:nvSpPr>
          <p:cNvPr id="6" name="椭圆 10">
            <a:extLst>
              <a:ext uri="{FF2B5EF4-FFF2-40B4-BE49-F238E27FC236}">
                <a16:creationId xmlns:a16="http://schemas.microsoft.com/office/drawing/2014/main" id="{68D21C70-C129-7632-C238-3DA8C67A75F6}"/>
              </a:ext>
            </a:extLst>
          </p:cNvPr>
          <p:cNvSpPr>
            <a:spLocks noChangeAspect="1"/>
          </p:cNvSpPr>
          <p:nvPr/>
        </p:nvSpPr>
        <p:spPr>
          <a:xfrm>
            <a:off x="7696200" y="12001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终止</a:t>
            </a:r>
          </a:p>
        </p:txBody>
      </p:sp>
      <p:sp>
        <p:nvSpPr>
          <p:cNvPr id="7" name="椭圆 10">
            <a:extLst>
              <a:ext uri="{FF2B5EF4-FFF2-40B4-BE49-F238E27FC236}">
                <a16:creationId xmlns:a16="http://schemas.microsoft.com/office/drawing/2014/main" id="{84FFC96C-6D6F-B6BC-7629-65273BBA363F}"/>
              </a:ext>
            </a:extLst>
          </p:cNvPr>
          <p:cNvSpPr>
            <a:spLocks noChangeAspect="1"/>
          </p:cNvSpPr>
          <p:nvPr/>
        </p:nvSpPr>
        <p:spPr>
          <a:xfrm>
            <a:off x="890570" y="870469"/>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dirty="0">
                <a:solidFill>
                  <a:schemeClr val="bg1"/>
                </a:solidFill>
              </a:rPr>
              <a:t>创建</a:t>
            </a:r>
            <a:endParaRPr kumimoji="0" lang="zh-CN" altLang="en-US" sz="1600" i="0" u="none" strike="noStrike" kern="1200" cap="none" spc="0" normalizeH="0" baseline="0" noProof="0" dirty="0">
              <a:ln>
                <a:noFill/>
              </a:ln>
              <a:solidFill>
                <a:schemeClr val="bg1"/>
              </a:solidFill>
              <a:effectLst/>
              <a:uLnTx/>
              <a:uFillTx/>
              <a:latin typeface="+mn-lt"/>
              <a:ea typeface="+mn-ea"/>
              <a:cs typeface="+mn-cs"/>
            </a:endParaRPr>
          </a:p>
        </p:txBody>
      </p:sp>
      <p:sp>
        <p:nvSpPr>
          <p:cNvPr id="8" name="椭圆 10">
            <a:extLst>
              <a:ext uri="{FF2B5EF4-FFF2-40B4-BE49-F238E27FC236}">
                <a16:creationId xmlns:a16="http://schemas.microsoft.com/office/drawing/2014/main" id="{007BBCD8-316C-F97C-FDDC-74156C027043}"/>
              </a:ext>
            </a:extLst>
          </p:cNvPr>
          <p:cNvSpPr>
            <a:spLocks noChangeAspect="1"/>
          </p:cNvSpPr>
          <p:nvPr/>
        </p:nvSpPr>
        <p:spPr>
          <a:xfrm>
            <a:off x="5486400" y="22669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静止就绪</a:t>
            </a:r>
          </a:p>
        </p:txBody>
      </p:sp>
      <p:sp>
        <p:nvSpPr>
          <p:cNvPr id="10" name="椭圆 10">
            <a:extLst>
              <a:ext uri="{FF2B5EF4-FFF2-40B4-BE49-F238E27FC236}">
                <a16:creationId xmlns:a16="http://schemas.microsoft.com/office/drawing/2014/main" id="{886D6F37-5122-BD5A-2FBB-26574BB0744C}"/>
              </a:ext>
            </a:extLst>
          </p:cNvPr>
          <p:cNvSpPr>
            <a:spLocks noChangeAspect="1"/>
          </p:cNvSpPr>
          <p:nvPr/>
        </p:nvSpPr>
        <p:spPr>
          <a:xfrm>
            <a:off x="5486400" y="3638550"/>
            <a:ext cx="838201" cy="838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i="0" u="none" strike="noStrike" kern="1200" cap="none" spc="0" normalizeH="0" baseline="0" noProof="0" dirty="0">
                <a:ln>
                  <a:noFill/>
                </a:ln>
                <a:solidFill>
                  <a:schemeClr val="bg1"/>
                </a:solidFill>
                <a:effectLst/>
                <a:uLnTx/>
                <a:uFillTx/>
                <a:latin typeface="+mn-lt"/>
                <a:ea typeface="+mn-ea"/>
                <a:cs typeface="+mn-cs"/>
              </a:rPr>
              <a:t>静止阻塞</a:t>
            </a:r>
          </a:p>
        </p:txBody>
      </p:sp>
    </p:spTree>
    <p:extLst>
      <p:ext uri="{BB962C8B-B14F-4D97-AF65-F5344CB8AC3E}">
        <p14:creationId xmlns:p14="http://schemas.microsoft.com/office/powerpoint/2010/main" val="118797029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进程管理中的数据结构</a:t>
            </a:r>
          </a:p>
        </p:txBody>
      </p:sp>
      <p:grpSp>
        <p:nvGrpSpPr>
          <p:cNvPr id="41" name="Group 43"/>
          <p:cNvGrpSpPr/>
          <p:nvPr/>
        </p:nvGrpSpPr>
        <p:grpSpPr>
          <a:xfrm>
            <a:off x="686436" y="918238"/>
            <a:ext cx="6850380" cy="1246720"/>
            <a:chOff x="2911112" y="1683342"/>
            <a:chExt cx="3577869" cy="1328302"/>
          </a:xfrm>
        </p:grpSpPr>
        <p:sp>
          <p:nvSpPr>
            <p:cNvPr id="43" name="圆角矩形 12"/>
            <p:cNvSpPr/>
            <p:nvPr/>
          </p:nvSpPr>
          <p:spPr>
            <a:xfrm>
              <a:off x="2911112" y="2013904"/>
              <a:ext cx="3577869" cy="99774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7053" name="矩形 28"/>
            <p:cNvSpPr/>
            <p:nvPr/>
          </p:nvSpPr>
          <p:spPr>
            <a:xfrm>
              <a:off x="2912295" y="1683342"/>
              <a:ext cx="260985" cy="293624"/>
            </a:xfrm>
            <a:prstGeom prst="rect">
              <a:avLst/>
            </a:prstGeom>
            <a:noFill/>
            <a:ln w="9525">
              <a:noFill/>
            </a:ln>
          </p:spPr>
          <p:txBody>
            <a:bodyPr wrap="squar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定义</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pic>
        <p:nvPicPr>
          <p:cNvPr id="2" name="图片 1">
            <a:extLst>
              <a:ext uri="{FF2B5EF4-FFF2-40B4-BE49-F238E27FC236}">
                <a16:creationId xmlns:a16="http://schemas.microsoft.com/office/drawing/2014/main" id="{276C01BF-B70F-1D24-DE1B-AB9F2C02D4BE}"/>
              </a:ext>
            </a:extLst>
          </p:cNvPr>
          <p:cNvPicPr>
            <a:picLocks noChangeAspect="1"/>
          </p:cNvPicPr>
          <p:nvPr/>
        </p:nvPicPr>
        <p:blipFill>
          <a:blip r:embed="rId3"/>
          <a:stretch>
            <a:fillRect/>
          </a:stretch>
        </p:blipFill>
        <p:spPr>
          <a:xfrm>
            <a:off x="1066800" y="742950"/>
            <a:ext cx="6572463" cy="3700165"/>
          </a:xfrm>
          <a:prstGeom prst="rect">
            <a:avLst/>
          </a:prstGeom>
        </p:spPr>
      </p:pic>
      <p:sp>
        <p:nvSpPr>
          <p:cNvPr id="3" name="文本框 2">
            <a:extLst>
              <a:ext uri="{FF2B5EF4-FFF2-40B4-BE49-F238E27FC236}">
                <a16:creationId xmlns:a16="http://schemas.microsoft.com/office/drawing/2014/main" id="{E0E15B26-39AA-7326-D679-4D1235822A23}"/>
              </a:ext>
            </a:extLst>
          </p:cNvPr>
          <p:cNvSpPr txBox="1"/>
          <p:nvPr/>
        </p:nvSpPr>
        <p:spPr>
          <a:xfrm>
            <a:off x="2438400" y="4613446"/>
            <a:ext cx="3005951" cy="400110"/>
          </a:xfrm>
          <a:prstGeom prst="rect">
            <a:avLst/>
          </a:prstGeom>
          <a:noFill/>
        </p:spPr>
        <p:txBody>
          <a:bodyPr wrap="none" rtlCol="0">
            <a:spAutoFit/>
          </a:bodyPr>
          <a:lstStyle/>
          <a:p>
            <a:r>
              <a:rPr lang="zh-CN" altLang="en-US" sz="2000" dirty="0"/>
              <a:t>操作系统控制表一般结构</a:t>
            </a:r>
          </a:p>
        </p:txBody>
      </p:sp>
      <p:sp>
        <p:nvSpPr>
          <p:cNvPr id="4" name="文本框 3">
            <a:extLst>
              <a:ext uri="{FF2B5EF4-FFF2-40B4-BE49-F238E27FC236}">
                <a16:creationId xmlns:a16="http://schemas.microsoft.com/office/drawing/2014/main" id="{CCA44799-C515-1DE4-2154-09FB7C944460}"/>
              </a:ext>
            </a:extLst>
          </p:cNvPr>
          <p:cNvSpPr txBox="1"/>
          <p:nvPr/>
        </p:nvSpPr>
        <p:spPr>
          <a:xfrm>
            <a:off x="5181600" y="762636"/>
            <a:ext cx="2492990" cy="707886"/>
          </a:xfrm>
          <a:prstGeom prst="rect">
            <a:avLst/>
          </a:prstGeom>
          <a:noFill/>
        </p:spPr>
        <p:txBody>
          <a:bodyPr wrap="none" rtlCol="0">
            <a:spAutoFit/>
          </a:bodyPr>
          <a:lstStyle/>
          <a:p>
            <a:r>
              <a:rPr lang="zh-CN" altLang="en-US" sz="2000" b="1" dirty="0">
                <a:solidFill>
                  <a:srgbClr val="FF0000"/>
                </a:solidFill>
              </a:rPr>
              <a:t>进程控制块（</a:t>
            </a:r>
            <a:r>
              <a:rPr lang="en-US" altLang="zh-CN" sz="2000" b="1" dirty="0">
                <a:solidFill>
                  <a:srgbClr val="FF0000"/>
                </a:solidFill>
              </a:rPr>
              <a:t>PCB</a:t>
            </a:r>
            <a:r>
              <a:rPr lang="zh-CN" altLang="en-US" sz="2000" b="1" dirty="0">
                <a:solidFill>
                  <a:srgbClr val="FF0000"/>
                </a:solidFill>
              </a:rPr>
              <a:t>）</a:t>
            </a:r>
            <a:endParaRPr lang="en-US" altLang="zh-CN" sz="2000" b="1" dirty="0">
              <a:solidFill>
                <a:srgbClr val="FF0000"/>
              </a:solidFill>
            </a:endParaRPr>
          </a:p>
          <a:p>
            <a:r>
              <a:rPr lang="zh-CN" altLang="en-US" sz="2000" b="1" dirty="0">
                <a:solidFill>
                  <a:srgbClr val="FF0000"/>
                </a:solidFill>
              </a:rPr>
              <a:t>保存进程的相关信息</a:t>
            </a:r>
          </a:p>
        </p:txBody>
      </p:sp>
      <p:sp>
        <p:nvSpPr>
          <p:cNvPr id="6" name="文本框 5">
            <a:extLst>
              <a:ext uri="{FF2B5EF4-FFF2-40B4-BE49-F238E27FC236}">
                <a16:creationId xmlns:a16="http://schemas.microsoft.com/office/drawing/2014/main" id="{2672B9DB-9030-D1D6-BF6C-75582AD98DEC}"/>
              </a:ext>
            </a:extLst>
          </p:cNvPr>
          <p:cNvSpPr txBox="1"/>
          <p:nvPr/>
        </p:nvSpPr>
        <p:spPr>
          <a:xfrm>
            <a:off x="5562600" y="4011532"/>
            <a:ext cx="3200400" cy="826637"/>
          </a:xfrm>
          <a:prstGeom prst="rect">
            <a:avLst/>
          </a:prstGeom>
          <a:noFill/>
        </p:spPr>
        <p:txBody>
          <a:bodyPr wrap="square">
            <a:spAutoFit/>
          </a:bodyPr>
          <a:lstStyle/>
          <a:p>
            <a:pPr algn="l">
              <a:lnSpc>
                <a:spcPts val="3000"/>
              </a:lnSpc>
            </a:pPr>
            <a:r>
              <a:rPr lang="en-US" altLang="zh-CN" sz="2000" dirty="0">
                <a:solidFill>
                  <a:srgbClr val="FF0000"/>
                </a:solidFill>
              </a:rPr>
              <a:t>Process Control Block</a:t>
            </a:r>
          </a:p>
          <a:p>
            <a:pPr algn="l">
              <a:lnSpc>
                <a:spcPts val="3000"/>
              </a:lnSpc>
            </a:pPr>
            <a:r>
              <a:rPr lang="en-US" altLang="zh-CN" sz="2000" dirty="0">
                <a:solidFill>
                  <a:srgbClr val="FF0000"/>
                </a:solidFill>
              </a:rPr>
              <a:t>Printed Circuit Board</a:t>
            </a:r>
          </a:p>
        </p:txBody>
      </p:sp>
    </p:spTree>
    <p:extLst>
      <p:ext uri="{BB962C8B-B14F-4D97-AF65-F5344CB8AC3E}">
        <p14:creationId xmlns:p14="http://schemas.microsoft.com/office/powerpoint/2010/main" val="962129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进程管理中的数据结构</a:t>
            </a:r>
          </a:p>
        </p:txBody>
      </p:sp>
      <p:grpSp>
        <p:nvGrpSpPr>
          <p:cNvPr id="16" name="Group 18"/>
          <p:cNvGrpSpPr/>
          <p:nvPr/>
        </p:nvGrpSpPr>
        <p:grpSpPr>
          <a:xfrm>
            <a:off x="531813" y="2567477"/>
            <a:ext cx="3556000" cy="747395"/>
            <a:chOff x="138498" y="3248133"/>
            <a:chExt cx="3653659" cy="767785"/>
          </a:xfrm>
        </p:grpSpPr>
        <p:sp>
          <p:nvSpPr>
            <p:cNvPr id="17" name="椭圆 10"/>
            <p:cNvSpPr/>
            <p:nvPr/>
          </p:nvSpPr>
          <p:spPr>
            <a:xfrm>
              <a:off x="138498" y="3248133"/>
              <a:ext cx="349204"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87064" name="文本框 11"/>
            <p:cNvSpPr txBox="1"/>
            <p:nvPr/>
          </p:nvSpPr>
          <p:spPr>
            <a:xfrm>
              <a:off x="507126" y="3258570"/>
              <a:ext cx="3285031" cy="757348"/>
            </a:xfrm>
            <a:prstGeom prst="rect">
              <a:avLst/>
            </a:prstGeom>
            <a:noFill/>
            <a:ln w="9525">
              <a:noFill/>
            </a:ln>
          </p:spPr>
          <p:txBody>
            <a:bodyPr wrap="square">
              <a:spAutoFit/>
            </a:bodyPr>
            <a:lstStyle/>
            <a:p>
              <a:r>
                <a:rPr lang="zh-CN" altLang="en-US" sz="1400" b="1" dirty="0">
                  <a:latin typeface="微软雅黑" panose="020B0503020204020204" pitchFamily="34" charset="-122"/>
                </a:rPr>
                <a:t>作为</a:t>
              </a:r>
              <a:r>
                <a:rPr lang="zh-CN" altLang="en-US" sz="1400" b="1" dirty="0">
                  <a:solidFill>
                    <a:srgbClr val="FF0000"/>
                  </a:solidFill>
                  <a:latin typeface="微软雅黑" panose="020B0503020204020204" pitchFamily="34" charset="-122"/>
                </a:rPr>
                <a:t>独立运行</a:t>
              </a:r>
              <a:r>
                <a:rPr lang="zh-CN" altLang="en-US" sz="1400" b="1" dirty="0">
                  <a:latin typeface="微软雅黑" panose="020B0503020204020204" pitchFamily="34" charset="-122"/>
                </a:rPr>
                <a:t>基本单位的</a:t>
              </a:r>
              <a:r>
                <a:rPr lang="zh-CN" altLang="en-US" sz="1400" b="1" dirty="0">
                  <a:solidFill>
                    <a:srgbClr val="FF0000"/>
                  </a:solidFill>
                  <a:latin typeface="微软雅黑" panose="020B0503020204020204" pitchFamily="34" charset="-122"/>
                </a:rPr>
                <a:t>标志</a:t>
              </a:r>
            </a:p>
            <a:p>
              <a:pPr>
                <a:buFont typeface="Arial" panose="020B0604020202020204" pitchFamily="34" charset="0"/>
              </a:pPr>
              <a:r>
                <a:rPr lang="zh-CN" altLang="en-US" sz="1400" dirty="0">
                  <a:latin typeface="微软雅黑" panose="020B0503020204020204" pitchFamily="34" charset="-122"/>
                </a:rPr>
                <a:t>一个程序配置PCB后成为可以在多道程序环境下独立运行的合法单位</a:t>
              </a:r>
            </a:p>
          </p:txBody>
        </p:sp>
      </p:grpSp>
      <p:grpSp>
        <p:nvGrpSpPr>
          <p:cNvPr id="22" name="Group 18"/>
          <p:cNvGrpSpPr/>
          <p:nvPr/>
        </p:nvGrpSpPr>
        <p:grpSpPr>
          <a:xfrm>
            <a:off x="531813" y="3584001"/>
            <a:ext cx="3523615" cy="1178560"/>
            <a:chOff x="138498" y="3781372"/>
            <a:chExt cx="3620384" cy="1210713"/>
          </a:xfrm>
        </p:grpSpPr>
        <p:sp>
          <p:nvSpPr>
            <p:cNvPr id="23" name="椭圆 10"/>
            <p:cNvSpPr/>
            <p:nvPr/>
          </p:nvSpPr>
          <p:spPr>
            <a:xfrm>
              <a:off x="138498" y="3781372"/>
              <a:ext cx="349204"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87062" name="文本框 11"/>
            <p:cNvSpPr txBox="1"/>
            <p:nvPr/>
          </p:nvSpPr>
          <p:spPr>
            <a:xfrm>
              <a:off x="507126" y="3791809"/>
              <a:ext cx="3251756" cy="1200276"/>
            </a:xfrm>
            <a:prstGeom prst="rect">
              <a:avLst/>
            </a:prstGeom>
            <a:noFill/>
            <a:ln w="9525">
              <a:noFill/>
            </a:ln>
          </p:spPr>
          <p:txBody>
            <a:bodyPr wrap="square">
              <a:spAutoFit/>
            </a:bodyPr>
            <a:lstStyle/>
            <a:p>
              <a:r>
                <a:rPr lang="zh-CN" altLang="en-US" sz="1400" b="1" dirty="0">
                  <a:latin typeface="微软雅黑" panose="020B0503020204020204" pitchFamily="34" charset="-122"/>
                </a:rPr>
                <a:t>能实现</a:t>
              </a:r>
              <a:r>
                <a:rPr lang="zh-CN" altLang="en-US" sz="1400" b="1" dirty="0">
                  <a:solidFill>
                    <a:srgbClr val="FF0000"/>
                  </a:solidFill>
                  <a:latin typeface="微软雅黑" panose="020B0503020204020204" pitchFamily="34" charset="-122"/>
                </a:rPr>
                <a:t>间断性</a:t>
              </a:r>
              <a:r>
                <a:rPr lang="zh-CN" altLang="en-US" sz="1400" b="1" dirty="0">
                  <a:latin typeface="微软雅黑" panose="020B0503020204020204" pitchFamily="34" charset="-122"/>
                </a:rPr>
                <a:t>运行方式</a:t>
              </a:r>
            </a:p>
            <a:p>
              <a:r>
                <a:rPr lang="zh-CN" altLang="en-US" sz="1400" dirty="0">
                  <a:latin typeface="微软雅黑" panose="020B0503020204020204" pitchFamily="34" charset="-122"/>
                </a:rPr>
                <a:t>当正在执行的进程因阻塞暂停运行时，将</a:t>
              </a:r>
              <a:r>
                <a:rPr lang="en-US" altLang="zh-CN" sz="1400" dirty="0">
                  <a:latin typeface="微软雅黑" panose="020B0503020204020204" pitchFamily="34" charset="-122"/>
                </a:rPr>
                <a:t>CPU</a:t>
              </a:r>
              <a:r>
                <a:rPr lang="zh-CN" altLang="en-US" sz="1400" dirty="0">
                  <a:latin typeface="微软雅黑" panose="020B0503020204020204" pitchFamily="34" charset="-122"/>
                </a:rPr>
                <a:t>现场信息保存在被中断进程的</a:t>
              </a:r>
              <a:r>
                <a:rPr lang="en-US" altLang="zh-CN" sz="1400" dirty="0">
                  <a:latin typeface="微软雅黑" panose="020B0503020204020204" pitchFamily="34" charset="-122"/>
                </a:rPr>
                <a:t>PCB</a:t>
              </a:r>
              <a:r>
                <a:rPr lang="zh-CN" altLang="en-US" sz="1400" dirty="0">
                  <a:latin typeface="微软雅黑" panose="020B0503020204020204" pitchFamily="34" charset="-122"/>
                </a:rPr>
                <a:t>中，再次被调度时从</a:t>
              </a:r>
              <a:r>
                <a:rPr lang="en-US" altLang="zh-CN" sz="1400" dirty="0">
                  <a:latin typeface="微软雅黑" panose="020B0503020204020204" pitchFamily="34" charset="-122"/>
                </a:rPr>
                <a:t>PCB</a:t>
              </a:r>
              <a:r>
                <a:rPr lang="zh-CN" altLang="en-US" sz="1400" dirty="0">
                  <a:latin typeface="微软雅黑" panose="020B0503020204020204" pitchFamily="34" charset="-122"/>
                </a:rPr>
                <a:t>中恢复现场信息</a:t>
              </a:r>
            </a:p>
          </p:txBody>
        </p:sp>
      </p:grpSp>
      <p:grpSp>
        <p:nvGrpSpPr>
          <p:cNvPr id="25" name="Group 18"/>
          <p:cNvGrpSpPr/>
          <p:nvPr/>
        </p:nvGrpSpPr>
        <p:grpSpPr>
          <a:xfrm>
            <a:off x="4313641" y="2470150"/>
            <a:ext cx="3979545" cy="963295"/>
            <a:chOff x="138498" y="3248133"/>
            <a:chExt cx="4088835" cy="989573"/>
          </a:xfrm>
        </p:grpSpPr>
        <p:sp>
          <p:nvSpPr>
            <p:cNvPr id="26" name="椭圆 10"/>
            <p:cNvSpPr/>
            <p:nvPr/>
          </p:nvSpPr>
          <p:spPr>
            <a:xfrm>
              <a:off x="138498" y="3248133"/>
              <a:ext cx="349204"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87060" name="文本框 11"/>
            <p:cNvSpPr txBox="1"/>
            <p:nvPr/>
          </p:nvSpPr>
          <p:spPr>
            <a:xfrm>
              <a:off x="507126" y="3258570"/>
              <a:ext cx="3720207" cy="979136"/>
            </a:xfrm>
            <a:prstGeom prst="rect">
              <a:avLst/>
            </a:prstGeom>
            <a:noFill/>
            <a:ln w="9525">
              <a:noFill/>
            </a:ln>
          </p:spPr>
          <p:txBody>
            <a:bodyPr wrap="square">
              <a:spAutoFit/>
            </a:bodyPr>
            <a:lstStyle/>
            <a:p>
              <a:r>
                <a:rPr lang="zh-CN" altLang="en-US" sz="1400" b="1" dirty="0">
                  <a:latin typeface="微软雅黑" panose="020B0503020204020204" pitchFamily="34" charset="-122"/>
                </a:rPr>
                <a:t>提供进程</a:t>
              </a:r>
              <a:r>
                <a:rPr lang="zh-CN" altLang="en-US" sz="1400" b="1" dirty="0">
                  <a:solidFill>
                    <a:srgbClr val="FF0000"/>
                  </a:solidFill>
                  <a:latin typeface="微软雅黑" panose="020B0503020204020204" pitchFamily="34" charset="-122"/>
                </a:rPr>
                <a:t>管理</a:t>
              </a:r>
              <a:r>
                <a:rPr lang="zh-CN" altLang="en-US" sz="1400" b="1" dirty="0">
                  <a:latin typeface="微软雅黑" panose="020B0503020204020204" pitchFamily="34" charset="-122"/>
                </a:rPr>
                <a:t>所需要的信息</a:t>
              </a:r>
            </a:p>
            <a:p>
              <a:r>
                <a:rPr lang="zh-CN" altLang="en-US" sz="1400" dirty="0">
                  <a:latin typeface="微软雅黑" panose="020B0503020204020204" pitchFamily="34" charset="-122"/>
                </a:rPr>
                <a:t>进程实体中的程序和数据在内存或外存中的地址存在</a:t>
              </a:r>
              <a:r>
                <a:rPr lang="en-US" altLang="zh-CN" sz="1400" dirty="0">
                  <a:latin typeface="微软雅黑" panose="020B0503020204020204" pitchFamily="34" charset="-122"/>
                </a:rPr>
                <a:t>PCB</a:t>
              </a:r>
              <a:r>
                <a:rPr lang="zh-CN" altLang="en-US" sz="1400" dirty="0">
                  <a:latin typeface="微软雅黑" panose="020B0503020204020204" pitchFamily="34" charset="-122"/>
                </a:rPr>
                <a:t>中，进程运行过程中所需要的的全部资源也存在</a:t>
              </a:r>
              <a:r>
                <a:rPr lang="en-US" altLang="zh-CN" sz="1400" dirty="0">
                  <a:latin typeface="微软雅黑" panose="020B0503020204020204" pitchFamily="34" charset="-122"/>
                </a:rPr>
                <a:t>PCB</a:t>
              </a:r>
              <a:r>
                <a:rPr lang="zh-CN" altLang="en-US" sz="1400" dirty="0">
                  <a:latin typeface="微软雅黑" panose="020B0503020204020204" pitchFamily="34" charset="-122"/>
                </a:rPr>
                <a:t>中</a:t>
              </a:r>
            </a:p>
          </p:txBody>
        </p:sp>
      </p:grpSp>
      <p:grpSp>
        <p:nvGrpSpPr>
          <p:cNvPr id="30" name="Group 18"/>
          <p:cNvGrpSpPr/>
          <p:nvPr/>
        </p:nvGrpSpPr>
        <p:grpSpPr>
          <a:xfrm>
            <a:off x="4313641" y="3395062"/>
            <a:ext cx="3982085" cy="963295"/>
            <a:chOff x="138498" y="3248133"/>
            <a:chExt cx="4091445" cy="989573"/>
          </a:xfrm>
        </p:grpSpPr>
        <p:sp>
          <p:nvSpPr>
            <p:cNvPr id="31" name="椭圆 10"/>
            <p:cNvSpPr/>
            <p:nvPr/>
          </p:nvSpPr>
          <p:spPr>
            <a:xfrm>
              <a:off x="138498" y="3248133"/>
              <a:ext cx="349204"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87058" name="文本框 11"/>
            <p:cNvSpPr txBox="1"/>
            <p:nvPr/>
          </p:nvSpPr>
          <p:spPr>
            <a:xfrm>
              <a:off x="507126" y="3258570"/>
              <a:ext cx="3722817" cy="979136"/>
            </a:xfrm>
            <a:prstGeom prst="rect">
              <a:avLst/>
            </a:prstGeom>
            <a:noFill/>
            <a:ln w="9525">
              <a:noFill/>
            </a:ln>
          </p:spPr>
          <p:txBody>
            <a:bodyPr wrap="square">
              <a:spAutoFit/>
            </a:bodyPr>
            <a:lstStyle/>
            <a:p>
              <a:r>
                <a:rPr lang="zh-CN" altLang="en-US" sz="1400" b="1" dirty="0">
                  <a:latin typeface="微软雅黑" panose="020B0503020204020204" pitchFamily="34" charset="-122"/>
                </a:rPr>
                <a:t>提供进程</a:t>
              </a:r>
              <a:r>
                <a:rPr lang="zh-CN" altLang="en-US" sz="1400" b="1" dirty="0">
                  <a:solidFill>
                    <a:srgbClr val="FF0000"/>
                  </a:solidFill>
                  <a:latin typeface="微软雅黑" panose="020B0503020204020204" pitchFamily="34" charset="-122"/>
                </a:rPr>
                <a:t>调度</a:t>
              </a:r>
              <a:r>
                <a:rPr lang="zh-CN" altLang="en-US" sz="1400" b="1" dirty="0">
                  <a:latin typeface="微软雅黑" panose="020B0503020204020204" pitchFamily="34" charset="-122"/>
                </a:rPr>
                <a:t>所需要的信息</a:t>
              </a:r>
            </a:p>
            <a:p>
              <a:r>
                <a:rPr lang="zh-CN" altLang="en-US" sz="1400" dirty="0">
                  <a:latin typeface="微软雅黑" panose="020B0503020204020204" pitchFamily="34" charset="-122"/>
                </a:rPr>
                <a:t>进程调度需要的进程状态信息、进程优先级信息、进程的等待时间信息或已执行时间信息存在</a:t>
              </a:r>
              <a:r>
                <a:rPr lang="en-US" altLang="zh-CN" sz="1400" dirty="0">
                  <a:latin typeface="微软雅黑" panose="020B0503020204020204" pitchFamily="34" charset="-122"/>
                </a:rPr>
                <a:t>PCB</a:t>
              </a:r>
              <a:r>
                <a:rPr lang="zh-CN" altLang="en-US" sz="1400" dirty="0">
                  <a:latin typeface="微软雅黑" panose="020B0503020204020204" pitchFamily="34" charset="-122"/>
                </a:rPr>
                <a:t>中</a:t>
              </a:r>
            </a:p>
          </p:txBody>
        </p:sp>
      </p:grpSp>
      <p:grpSp>
        <p:nvGrpSpPr>
          <p:cNvPr id="36" name="Group 18"/>
          <p:cNvGrpSpPr/>
          <p:nvPr/>
        </p:nvGrpSpPr>
        <p:grpSpPr>
          <a:xfrm>
            <a:off x="4313641" y="4334260"/>
            <a:ext cx="3896360" cy="747395"/>
            <a:chOff x="138498" y="3248133"/>
            <a:chExt cx="4003366" cy="767783"/>
          </a:xfrm>
        </p:grpSpPr>
        <p:sp>
          <p:nvSpPr>
            <p:cNvPr id="37" name="椭圆 10"/>
            <p:cNvSpPr/>
            <p:nvPr/>
          </p:nvSpPr>
          <p:spPr>
            <a:xfrm>
              <a:off x="138498" y="3248133"/>
              <a:ext cx="349204" cy="3507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5</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87056" name="文本框 11"/>
            <p:cNvSpPr txBox="1"/>
            <p:nvPr/>
          </p:nvSpPr>
          <p:spPr>
            <a:xfrm>
              <a:off x="507126" y="3258570"/>
              <a:ext cx="3634738" cy="757346"/>
            </a:xfrm>
            <a:prstGeom prst="rect">
              <a:avLst/>
            </a:prstGeom>
            <a:noFill/>
            <a:ln w="9525">
              <a:noFill/>
            </a:ln>
          </p:spPr>
          <p:txBody>
            <a:bodyPr wrap="square">
              <a:spAutoFit/>
            </a:bodyPr>
            <a:lstStyle/>
            <a:p>
              <a:r>
                <a:rPr lang="zh-CN" altLang="en-US" sz="1400" b="1" dirty="0">
                  <a:latin typeface="微软雅黑" panose="020B0503020204020204" pitchFamily="34" charset="-122"/>
                </a:rPr>
                <a:t>实现与其它进程的</a:t>
              </a:r>
              <a:r>
                <a:rPr lang="zh-CN" altLang="en-US" sz="1400" b="1" dirty="0">
                  <a:solidFill>
                    <a:srgbClr val="FF0000"/>
                  </a:solidFill>
                  <a:latin typeface="微软雅黑" panose="020B0503020204020204" pitchFamily="34" charset="-122"/>
                </a:rPr>
                <a:t>同步与通信</a:t>
              </a:r>
            </a:p>
            <a:p>
              <a:r>
                <a:rPr lang="zh-CN" altLang="en-US" sz="1400" dirty="0">
                  <a:latin typeface="微软雅黑" panose="020B0503020204020204" pitchFamily="34" charset="-122"/>
                </a:rPr>
                <a:t>为了实现各进程协调运行，</a:t>
              </a:r>
              <a:r>
                <a:rPr lang="en-US" altLang="zh-CN" sz="1400" dirty="0">
                  <a:latin typeface="微软雅黑" panose="020B0503020204020204" pitchFamily="34" charset="-122"/>
                </a:rPr>
                <a:t>PCB</a:t>
              </a:r>
              <a:r>
                <a:rPr lang="zh-CN" altLang="en-US" sz="1400" dirty="0">
                  <a:latin typeface="微软雅黑" panose="020B0503020204020204" pitchFamily="34" charset="-122"/>
                </a:rPr>
                <a:t>中存有用于同步的信号量，用于通信的区域或指针</a:t>
              </a:r>
            </a:p>
          </p:txBody>
        </p:sp>
      </p:grpSp>
      <p:grpSp>
        <p:nvGrpSpPr>
          <p:cNvPr id="41" name="Group 43"/>
          <p:cNvGrpSpPr/>
          <p:nvPr/>
        </p:nvGrpSpPr>
        <p:grpSpPr>
          <a:xfrm>
            <a:off x="532130" y="831850"/>
            <a:ext cx="7185025" cy="1420495"/>
            <a:chOff x="2830520" y="1591301"/>
            <a:chExt cx="3752650" cy="1513448"/>
          </a:xfrm>
        </p:grpSpPr>
        <p:sp>
          <p:nvSpPr>
            <p:cNvPr id="42" name="圆角矩形 11"/>
            <p:cNvSpPr/>
            <p:nvPr/>
          </p:nvSpPr>
          <p:spPr>
            <a:xfrm>
              <a:off x="2830520" y="1591301"/>
              <a:ext cx="3752650" cy="1513448"/>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圆角矩形 12"/>
            <p:cNvSpPr/>
            <p:nvPr/>
          </p:nvSpPr>
          <p:spPr>
            <a:xfrm>
              <a:off x="2911112" y="2013904"/>
              <a:ext cx="3577869" cy="99774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7053" name="矩形 28"/>
            <p:cNvSpPr/>
            <p:nvPr/>
          </p:nvSpPr>
          <p:spPr>
            <a:xfrm>
              <a:off x="2912295" y="1683342"/>
              <a:ext cx="260985" cy="293624"/>
            </a:xfrm>
            <a:prstGeom prst="rect">
              <a:avLst/>
            </a:prstGeom>
            <a:noFill/>
            <a:ln w="9525">
              <a:noFill/>
            </a:ln>
          </p:spPr>
          <p:txBody>
            <a:bodyPr wrap="squar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定义</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87054" name="Text Box 41"/>
            <p:cNvSpPr txBox="1"/>
            <p:nvPr/>
          </p:nvSpPr>
          <p:spPr>
            <a:xfrm>
              <a:off x="2890661" y="2118184"/>
              <a:ext cx="3598519" cy="769240"/>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在</a:t>
              </a:r>
              <a:r>
                <a:rPr lang="en-US" altLang="zh-CN" sz="1200" dirty="0">
                  <a:latin typeface="微软雅黑" panose="020B0503020204020204" pitchFamily="34" charset="-122"/>
                </a:rPr>
                <a:t>OS</a:t>
              </a:r>
              <a:r>
                <a:rPr lang="zh-CN" altLang="en-US" sz="1200" dirty="0">
                  <a:latin typeface="微软雅黑" panose="020B0503020204020204" pitchFamily="34" charset="-122"/>
                </a:rPr>
                <a:t>的核心为</a:t>
              </a:r>
              <a:r>
                <a:rPr lang="zh-CN" altLang="en-US" sz="1200" dirty="0">
                  <a:solidFill>
                    <a:srgbClr val="FF0000"/>
                  </a:solidFill>
                  <a:latin typeface="微软雅黑" panose="020B0503020204020204" pitchFamily="34" charset="-122"/>
                </a:rPr>
                <a:t>每个进程</a:t>
              </a:r>
              <a:r>
                <a:rPr lang="zh-CN" altLang="en-US" sz="1200" dirty="0">
                  <a:latin typeface="微软雅黑" panose="020B0503020204020204" pitchFamily="34" charset="-122"/>
                </a:rPr>
                <a:t>专门</a:t>
              </a:r>
              <a:r>
                <a:rPr lang="zh-CN" altLang="en-US" sz="1200" dirty="0">
                  <a:solidFill>
                    <a:srgbClr val="FF0000"/>
                  </a:solidFill>
                  <a:latin typeface="微软雅黑" panose="020B0503020204020204" pitchFamily="34" charset="-122"/>
                </a:rPr>
                <a:t>定义</a:t>
              </a:r>
              <a:r>
                <a:rPr lang="zh-CN" altLang="en-US" sz="1200" dirty="0">
                  <a:latin typeface="微软雅黑" panose="020B0503020204020204" pitchFamily="34" charset="-122"/>
                </a:rPr>
                <a:t>了一个</a:t>
              </a:r>
              <a:r>
                <a:rPr lang="zh-CN" altLang="en-US" sz="1200" dirty="0">
                  <a:solidFill>
                    <a:srgbClr val="FF0000"/>
                  </a:solidFill>
                  <a:latin typeface="微软雅黑" panose="020B0503020204020204" pitchFamily="34" charset="-122"/>
                </a:rPr>
                <a:t>数据结构</a:t>
              </a:r>
              <a:r>
                <a:rPr lang="en-US" altLang="zh-CN" sz="1200" dirty="0">
                  <a:latin typeface="微软雅黑" panose="020B0503020204020204" pitchFamily="34" charset="-122"/>
                </a:rPr>
                <a:t>——</a:t>
              </a:r>
              <a:r>
                <a:rPr lang="zh-CN" altLang="en-US" sz="1200" b="1" dirty="0">
                  <a:solidFill>
                    <a:srgbClr val="FF0000"/>
                  </a:solidFill>
                  <a:latin typeface="微软雅黑" panose="020B0503020204020204" pitchFamily="34" charset="-122"/>
                </a:rPr>
                <a:t>进程控制块</a:t>
              </a:r>
              <a:r>
                <a:rPr lang="en-US" altLang="zh-CN" sz="1200" b="1" dirty="0">
                  <a:solidFill>
                    <a:srgbClr val="FF0000"/>
                  </a:solidFill>
                  <a:latin typeface="微软雅黑" panose="020B0503020204020204" pitchFamily="34" charset="-122"/>
                </a:rPr>
                <a:t>PCB(Process Control Block)</a:t>
              </a:r>
              <a:r>
                <a:rPr lang="zh-CN" altLang="en-US" sz="1200" dirty="0">
                  <a:latin typeface="微软雅黑" panose="020B0503020204020204" pitchFamily="34" charset="-122"/>
                </a:rPr>
                <a:t>。</a:t>
              </a:r>
              <a:r>
                <a:rPr lang="en-US" altLang="zh-CN" sz="1200" dirty="0">
                  <a:latin typeface="微软雅黑" panose="020B0503020204020204" pitchFamily="34" charset="-122"/>
                </a:rPr>
                <a:t>PCB</a:t>
              </a:r>
              <a:r>
                <a:rPr lang="zh-CN" altLang="en-US" sz="1200" dirty="0">
                  <a:latin typeface="微软雅黑" panose="020B0503020204020204" pitchFamily="34" charset="-122"/>
                </a:rPr>
                <a:t>作为进程实体的一部分，记录了操作系统所需的，用于描述进程的当前情况以及管理进程运行的全部信息，是操作系统中最重要的记录型数据结构。</a:t>
              </a:r>
            </a:p>
          </p:txBody>
        </p:sp>
      </p:grpSp>
      <p:sp>
        <p:nvSpPr>
          <p:cNvPr id="2" name="文本框 1">
            <a:extLst>
              <a:ext uri="{FF2B5EF4-FFF2-40B4-BE49-F238E27FC236}">
                <a16:creationId xmlns:a16="http://schemas.microsoft.com/office/drawing/2014/main" id="{6FF03E40-C51D-F99B-45C5-CCBB6209EB7B}"/>
              </a:ext>
            </a:extLst>
          </p:cNvPr>
          <p:cNvSpPr txBox="1"/>
          <p:nvPr/>
        </p:nvSpPr>
        <p:spPr>
          <a:xfrm>
            <a:off x="3657600" y="144463"/>
            <a:ext cx="1447800" cy="369332"/>
          </a:xfrm>
          <a:prstGeom prst="rect">
            <a:avLst/>
          </a:prstGeom>
          <a:noFill/>
        </p:spPr>
        <p:txBody>
          <a:bodyPr wrap="square">
            <a:spAutoFit/>
          </a:bodyPr>
          <a:lstStyle/>
          <a:p>
            <a:r>
              <a:rPr lang="en-US" altLang="zh-CN" sz="1800" b="1" i="0" u="none" strike="noStrike" baseline="0" dirty="0">
                <a:solidFill>
                  <a:srgbClr val="FF0000"/>
                </a:solidFill>
                <a:latin typeface="TimesNewRomanPSMT"/>
              </a:rPr>
              <a:t>PCB</a:t>
            </a:r>
            <a:r>
              <a:rPr lang="zh-CN" altLang="en-US" sz="1800" b="1" i="0" u="none" strike="noStrike" baseline="0" dirty="0">
                <a:solidFill>
                  <a:srgbClr val="FF0000"/>
                </a:solidFill>
                <a:latin typeface="TimesNewRomanPSMT"/>
              </a:rPr>
              <a:t>作用</a:t>
            </a:r>
            <a:endParaRPr lang="zh-CN" altLang="en-US" b="1" dirty="0">
              <a:solidFill>
                <a:srgbClr val="FF0000"/>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文本框 19"/>
          <p:cNvSpPr txBox="1"/>
          <p:nvPr/>
        </p:nvSpPr>
        <p:spPr>
          <a:xfrm>
            <a:off x="578644" y="193373"/>
            <a:ext cx="1516380" cy="389890"/>
          </a:xfrm>
          <a:prstGeom prst="rect">
            <a:avLst/>
          </a:prstGeom>
          <a:noFill/>
        </p:spPr>
        <p:txBody>
          <a:bodyPr wrap="square" lIns="68571" tIns="34285" rIns="68571" bIns="34285">
            <a:spAutoFit/>
          </a:bodyPr>
          <a:lstStyle/>
          <a:p>
            <a:pPr lvl="0" algn="l" eaLnBrk="1" fontAlgn="auto" hangingPunct="1">
              <a:spcBef>
                <a:spcPts val="0"/>
              </a:spcBef>
              <a:spcAft>
                <a:spcPts val="0"/>
              </a:spcAft>
              <a:buClrTx/>
              <a:buSzTx/>
              <a:buFontTx/>
              <a:defRPr/>
            </a:pPr>
            <a:r>
              <a:rPr lang="zh-CN" altLang="en-US" sz="2000" b="1" noProof="0" dirty="0">
                <a:solidFill>
                  <a:schemeClr val="bg1">
                    <a:lumMod val="50000"/>
                  </a:schemeClr>
                </a:solidFill>
                <a:sym typeface="+mn-ea"/>
              </a:rPr>
              <a:t>内容导航：</a:t>
            </a: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solidFill>
                  <a:srgbClr val="0000FF"/>
                </a:solidFill>
                <a:latin typeface="+mj-ea"/>
                <a:ea typeface="+mj-ea"/>
              </a:rPr>
              <a:t>2.1 </a:t>
            </a:r>
            <a:r>
              <a:rPr lang="zh-CN" altLang="en-US" sz="1800" dirty="0">
                <a:solidFill>
                  <a:srgbClr val="0000FF"/>
                </a:solidFill>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latin typeface="+mj-ea"/>
              </a:rPr>
              <a:t>2.2 </a:t>
            </a:r>
            <a:r>
              <a:rPr lang="zh-CN" altLang="en-US" sz="1800" dirty="0">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latin typeface="+mj-ea"/>
              </a:rPr>
              <a:t>2.3 </a:t>
            </a:r>
            <a:r>
              <a:rPr lang="zh-CN" altLang="en-US" sz="1800" dirty="0">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latin typeface="+mj-ea"/>
              </a:rPr>
              <a:t>2.4 </a:t>
            </a:r>
            <a:r>
              <a:rPr lang="zh-CN" altLang="en-US" sz="1800" dirty="0">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latin typeface="+mj-ea"/>
              </a:rPr>
              <a:t>2.5 </a:t>
            </a:r>
            <a:r>
              <a:rPr lang="zh-CN" altLang="en-US" sz="1800" dirty="0">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latin typeface="+mj-ea"/>
              </a:rPr>
              <a:t>2.6 </a:t>
            </a:r>
            <a:r>
              <a:rPr lang="zh-CN" altLang="en-US" sz="1800" dirty="0">
                <a:latin typeface="+mj-ea"/>
              </a:rPr>
              <a:t>线程的实现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85800" y="971550"/>
            <a:ext cx="1711325" cy="1528823"/>
            <a:chOff x="1057275" y="1583888"/>
            <a:chExt cx="1712098" cy="1529069"/>
          </a:xfrm>
        </p:grpSpPr>
        <p:sp>
          <p:nvSpPr>
            <p:cNvPr id="40" name="圆角矩形 9"/>
            <p:cNvSpPr/>
            <p:nvPr/>
          </p:nvSpPr>
          <p:spPr>
            <a:xfrm>
              <a:off x="1057275" y="1583888"/>
              <a:ext cx="1712098" cy="1513131"/>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圆角矩形 10"/>
            <p:cNvSpPr/>
            <p:nvPr/>
          </p:nvSpPr>
          <p:spPr>
            <a:xfrm>
              <a:off x="1096981" y="1621994"/>
              <a:ext cx="1621569"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9111" name="Text Box 41"/>
            <p:cNvSpPr txBox="1"/>
            <p:nvPr/>
          </p:nvSpPr>
          <p:spPr>
            <a:xfrm>
              <a:off x="1097436" y="1815163"/>
              <a:ext cx="1620675" cy="722111"/>
            </a:xfrm>
            <a:prstGeom prst="rect">
              <a:avLst/>
            </a:prstGeom>
            <a:noFill/>
            <a:ln w="9525">
              <a:noFill/>
            </a:ln>
          </p:spPr>
          <p:txBody>
            <a:bodyPr>
              <a:spAutoFit/>
            </a:bodyPr>
            <a:lstStyle/>
            <a:p>
              <a:pPr algn="just">
                <a:lnSpc>
                  <a:spcPct val="114000"/>
                </a:lnSpc>
              </a:pPr>
              <a:r>
                <a:rPr lang="zh-CN" altLang="en-US" sz="1200" dirty="0">
                  <a:latin typeface="微软雅黑" panose="020B0503020204020204" pitchFamily="34" charset="-122"/>
                </a:rPr>
                <a:t>用于描述进程情况及控制进程运行所需的全部信息</a:t>
              </a:r>
            </a:p>
          </p:txBody>
        </p:sp>
        <p:sp>
          <p:nvSpPr>
            <p:cNvPr id="89112" name="矩形 27"/>
            <p:cNvSpPr/>
            <p:nvPr/>
          </p:nvSpPr>
          <p:spPr>
            <a:xfrm>
              <a:off x="1384407" y="2806203"/>
              <a:ext cx="1075541" cy="306754"/>
            </a:xfrm>
            <a:prstGeom prst="rect">
              <a:avLst/>
            </a:prstGeom>
            <a:noFill/>
            <a:ln w="9525">
              <a:noFill/>
            </a:ln>
          </p:spPr>
          <p:txBody>
            <a:bodyPr wrap="none">
              <a:sp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进程控制块</a:t>
              </a:r>
            </a:p>
          </p:txBody>
        </p:sp>
      </p:grpSp>
      <p:grpSp>
        <p:nvGrpSpPr>
          <p:cNvPr id="44" name="Group 43"/>
          <p:cNvGrpSpPr/>
          <p:nvPr/>
        </p:nvGrpSpPr>
        <p:grpSpPr>
          <a:xfrm>
            <a:off x="2636838" y="954088"/>
            <a:ext cx="1712912" cy="1521411"/>
            <a:chOff x="2830520" y="1591301"/>
            <a:chExt cx="1712098" cy="1521656"/>
          </a:xfrm>
        </p:grpSpPr>
        <p:sp>
          <p:nvSpPr>
            <p:cNvPr id="45" name="圆角矩形 11"/>
            <p:cNvSpPr/>
            <p:nvPr/>
          </p:nvSpPr>
          <p:spPr>
            <a:xfrm>
              <a:off x="2830520" y="1591301"/>
              <a:ext cx="1712098" cy="1513131"/>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圆角矩形 12"/>
            <p:cNvSpPr/>
            <p:nvPr/>
          </p:nvSpPr>
          <p:spPr>
            <a:xfrm>
              <a:off x="2870188" y="1629407"/>
              <a:ext cx="1621654" cy="1171764"/>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9107" name="矩形 28"/>
            <p:cNvSpPr/>
            <p:nvPr/>
          </p:nvSpPr>
          <p:spPr>
            <a:xfrm>
              <a:off x="3334715" y="2806203"/>
              <a:ext cx="717844" cy="306754"/>
            </a:xfrm>
            <a:prstGeom prst="rect">
              <a:avLst/>
            </a:prstGeom>
            <a:noFill/>
            <a:ln w="9525">
              <a:noFill/>
            </a:ln>
          </p:spPr>
          <p:txBody>
            <a:bodyPr wrap="none">
              <a:sp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程序段</a:t>
              </a:r>
            </a:p>
          </p:txBody>
        </p:sp>
        <p:sp>
          <p:nvSpPr>
            <p:cNvPr id="89108" name="Text Box 41"/>
            <p:cNvSpPr txBox="1"/>
            <p:nvPr/>
          </p:nvSpPr>
          <p:spPr>
            <a:xfrm>
              <a:off x="2870511" y="1815163"/>
              <a:ext cx="1620675" cy="722111"/>
            </a:xfrm>
            <a:prstGeom prst="rect">
              <a:avLst/>
            </a:prstGeom>
            <a:noFill/>
            <a:ln w="9525">
              <a:noFill/>
            </a:ln>
          </p:spPr>
          <p:txBody>
            <a:bodyPr>
              <a:spAutoFit/>
            </a:bodyPr>
            <a:lstStyle/>
            <a:p>
              <a:pPr algn="just">
                <a:lnSpc>
                  <a:spcPct val="114000"/>
                </a:lnSpc>
              </a:pPr>
              <a:r>
                <a:rPr lang="zh-CN" altLang="en-US" sz="1200" dirty="0">
                  <a:latin typeface="微软雅黑" panose="020B0503020204020204" pitchFamily="34" charset="-122"/>
                </a:rPr>
                <a:t>程序代码主体，函数主体等，二进制格式。</a:t>
              </a:r>
            </a:p>
          </p:txBody>
        </p:sp>
      </p:grpSp>
      <p:grpSp>
        <p:nvGrpSpPr>
          <p:cNvPr id="49" name="Group 48"/>
          <p:cNvGrpSpPr/>
          <p:nvPr/>
        </p:nvGrpSpPr>
        <p:grpSpPr>
          <a:xfrm>
            <a:off x="635000" y="2676525"/>
            <a:ext cx="1711325" cy="1519711"/>
            <a:chOff x="4603764" y="1594274"/>
            <a:chExt cx="1712098" cy="1518362"/>
          </a:xfrm>
        </p:grpSpPr>
        <p:sp>
          <p:nvSpPr>
            <p:cNvPr id="50" name="圆角矩形 13"/>
            <p:cNvSpPr/>
            <p:nvPr/>
          </p:nvSpPr>
          <p:spPr>
            <a:xfrm>
              <a:off x="4603764" y="1594274"/>
              <a:ext cx="1712098" cy="1513131"/>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51" name="圆角矩形 14"/>
            <p:cNvSpPr/>
            <p:nvPr/>
          </p:nvSpPr>
          <p:spPr>
            <a:xfrm>
              <a:off x="4643470" y="1632340"/>
              <a:ext cx="1621569" cy="1172122"/>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9103" name="矩形 29"/>
            <p:cNvSpPr/>
            <p:nvPr/>
          </p:nvSpPr>
          <p:spPr>
            <a:xfrm>
              <a:off x="5075825" y="2806203"/>
              <a:ext cx="718509" cy="306433"/>
            </a:xfrm>
            <a:prstGeom prst="rect">
              <a:avLst/>
            </a:prstGeom>
            <a:noFill/>
            <a:ln w="9525">
              <a:noFill/>
            </a:ln>
          </p:spPr>
          <p:txBody>
            <a:bodyPr wrap="none">
              <a:sp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数据段</a:t>
              </a:r>
            </a:p>
          </p:txBody>
        </p:sp>
        <p:sp>
          <p:nvSpPr>
            <p:cNvPr id="89104" name="Text Box 41"/>
            <p:cNvSpPr txBox="1"/>
            <p:nvPr/>
          </p:nvSpPr>
          <p:spPr>
            <a:xfrm>
              <a:off x="4632636" y="1824688"/>
              <a:ext cx="1620675" cy="511356"/>
            </a:xfrm>
            <a:prstGeom prst="rect">
              <a:avLst/>
            </a:prstGeom>
            <a:noFill/>
            <a:ln w="9525">
              <a:noFill/>
            </a:ln>
          </p:spPr>
          <p:txBody>
            <a:bodyPr>
              <a:spAutoFit/>
            </a:bodyPr>
            <a:lstStyle/>
            <a:p>
              <a:pPr algn="just">
                <a:lnSpc>
                  <a:spcPct val="114000"/>
                </a:lnSpc>
              </a:pPr>
              <a:r>
                <a:rPr lang="zh-CN" altLang="en-US" sz="1200" dirty="0">
                  <a:latin typeface="微软雅黑" panose="020B0503020204020204" pitchFamily="34" charset="-122"/>
                </a:rPr>
                <a:t>存放初始化之后的全局变量和静态变量</a:t>
              </a:r>
            </a:p>
          </p:txBody>
        </p:sp>
      </p:grpSp>
      <p:grpSp>
        <p:nvGrpSpPr>
          <p:cNvPr id="54" name="Group 53"/>
          <p:cNvGrpSpPr/>
          <p:nvPr/>
        </p:nvGrpSpPr>
        <p:grpSpPr>
          <a:xfrm>
            <a:off x="2632075" y="2657475"/>
            <a:ext cx="1711325" cy="1518439"/>
            <a:chOff x="6367126" y="1594274"/>
            <a:chExt cx="1712098" cy="1518683"/>
          </a:xfrm>
        </p:grpSpPr>
        <p:sp>
          <p:nvSpPr>
            <p:cNvPr id="55" name="圆角矩形 15"/>
            <p:cNvSpPr/>
            <p:nvPr/>
          </p:nvSpPr>
          <p:spPr>
            <a:xfrm>
              <a:off x="6367126" y="1594274"/>
              <a:ext cx="1712098" cy="1513131"/>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圆角矩形 16"/>
            <p:cNvSpPr/>
            <p:nvPr/>
          </p:nvSpPr>
          <p:spPr>
            <a:xfrm>
              <a:off x="6406832" y="1632380"/>
              <a:ext cx="1621569"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89099" name="矩形 30"/>
            <p:cNvSpPr/>
            <p:nvPr/>
          </p:nvSpPr>
          <p:spPr>
            <a:xfrm>
              <a:off x="6953178" y="2806203"/>
              <a:ext cx="539994" cy="306754"/>
            </a:xfrm>
            <a:prstGeom prst="rect">
              <a:avLst/>
            </a:prstGeom>
            <a:noFill/>
            <a:ln w="9525">
              <a:noFill/>
            </a:ln>
          </p:spPr>
          <p:txBody>
            <a:bodyPr wrap="none">
              <a:sp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堆栈</a:t>
              </a:r>
            </a:p>
          </p:txBody>
        </p:sp>
        <p:sp>
          <p:nvSpPr>
            <p:cNvPr id="89100" name="Text Box 41"/>
            <p:cNvSpPr txBox="1"/>
            <p:nvPr/>
          </p:nvSpPr>
          <p:spPr>
            <a:xfrm>
              <a:off x="6407286" y="1644765"/>
              <a:ext cx="1620675" cy="1143184"/>
            </a:xfrm>
            <a:prstGeom prst="rect">
              <a:avLst/>
            </a:prstGeom>
            <a:noFill/>
            <a:ln w="9525">
              <a:noFill/>
            </a:ln>
          </p:spPr>
          <p:txBody>
            <a:bodyPr>
              <a:spAutoFit/>
            </a:bodyPr>
            <a:lstStyle/>
            <a:p>
              <a:pPr algn="just">
                <a:lnSpc>
                  <a:spcPct val="114000"/>
                </a:lnSpc>
              </a:pPr>
              <a:r>
                <a:rPr lang="zh-CN" altLang="en-US" sz="1200" b="1" dirty="0">
                  <a:latin typeface="微软雅黑" panose="020B0503020204020204" pitchFamily="34" charset="-122"/>
                </a:rPr>
                <a:t>栈：</a:t>
              </a:r>
              <a:r>
                <a:rPr lang="zh-CN" altLang="en-US" sz="1200" dirty="0">
                  <a:latin typeface="微软雅黑" panose="020B0503020204020204" pitchFamily="34" charset="-122"/>
                </a:rPr>
                <a:t>存放</a:t>
              </a:r>
              <a:r>
                <a:rPr lang="zh-CN" altLang="en-US" sz="1200" dirty="0">
                  <a:sym typeface="+mn-ea"/>
                </a:rPr>
                <a:t>一些临时数据</a:t>
              </a:r>
              <a:r>
                <a:rPr lang="en-US" altLang="zh-CN" sz="1200" dirty="0">
                  <a:sym typeface="+mn-ea"/>
                </a:rPr>
                <a:t>,</a:t>
              </a:r>
              <a:r>
                <a:rPr lang="zh-CN" altLang="en-US" sz="1200" dirty="0">
                  <a:sym typeface="+mn-ea"/>
                </a:rPr>
                <a:t>如函数参数， 返回地址， 局部变量</a:t>
              </a:r>
            </a:p>
            <a:p>
              <a:pPr algn="just">
                <a:lnSpc>
                  <a:spcPct val="114000"/>
                </a:lnSpc>
              </a:pPr>
              <a:r>
                <a:rPr lang="zh-CN" altLang="en-US" sz="1200" b="1" dirty="0">
                  <a:latin typeface="微软雅黑" panose="020B0503020204020204" pitchFamily="34" charset="-122"/>
                </a:rPr>
                <a:t>堆：</a:t>
              </a:r>
              <a:r>
                <a:rPr lang="zh-CN" altLang="en-US" sz="1200" dirty="0">
                  <a:sym typeface="+mn-ea"/>
                </a:rPr>
                <a:t>程序运行时申请的动态内存</a:t>
              </a:r>
              <a:endParaRPr lang="en-US" altLang="zh-CN" sz="1200" dirty="0">
                <a:latin typeface="微软雅黑" panose="020B0503020204020204" pitchFamily="34" charset="-122"/>
              </a:endParaRPr>
            </a:p>
          </p:txBody>
        </p:sp>
      </p:grpSp>
      <p:sp>
        <p:nvSpPr>
          <p:cNvPr id="105"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进程实体</a:t>
            </a:r>
          </a:p>
        </p:txBody>
      </p:sp>
      <p:sp>
        <p:nvSpPr>
          <p:cNvPr id="89096" name="文本框 1"/>
          <p:cNvSpPr txBox="1"/>
          <p:nvPr/>
        </p:nvSpPr>
        <p:spPr>
          <a:xfrm>
            <a:off x="228600" y="4418013"/>
            <a:ext cx="5410200" cy="400050"/>
          </a:xfrm>
          <a:prstGeom prst="rect">
            <a:avLst/>
          </a:prstGeom>
          <a:noFill/>
          <a:ln w="9525">
            <a:noFill/>
          </a:ln>
        </p:spPr>
        <p:txBody>
          <a:bodyPr>
            <a:spAutoFit/>
          </a:bodyPr>
          <a:lstStyle/>
          <a:p>
            <a:r>
              <a:rPr lang="zh-CN" altLang="en-US" sz="2000" b="1" dirty="0">
                <a:solidFill>
                  <a:srgbClr val="FF0000"/>
                </a:solidFill>
                <a:latin typeface="微软雅黑" panose="020B0503020204020204" pitchFamily="34" charset="-122"/>
              </a:rPr>
              <a:t>进程控制块</a:t>
            </a:r>
            <a:r>
              <a:rPr lang="en-US" altLang="zh-CN" sz="2000" b="1" dirty="0">
                <a:solidFill>
                  <a:srgbClr val="FF0000"/>
                </a:solidFill>
                <a:latin typeface="微软雅黑" panose="020B0503020204020204" pitchFamily="34" charset="-122"/>
              </a:rPr>
              <a:t>(PCB)</a:t>
            </a:r>
            <a:r>
              <a:rPr lang="en-US" altLang="zh-CN" sz="2000" b="1" dirty="0">
                <a:latin typeface="微软雅黑" panose="020B0503020204020204" pitchFamily="34" charset="-122"/>
              </a:rPr>
              <a:t>+</a:t>
            </a:r>
            <a:r>
              <a:rPr lang="zh-CN" altLang="en-US" sz="2000" b="1" dirty="0">
                <a:latin typeface="微软雅黑" panose="020B0503020204020204" pitchFamily="34" charset="-122"/>
              </a:rPr>
              <a:t>程序</a:t>
            </a:r>
            <a:r>
              <a:rPr lang="en-US" altLang="zh-CN" sz="2000" b="1" dirty="0">
                <a:latin typeface="微软雅黑" panose="020B0503020204020204" pitchFamily="34" charset="-122"/>
              </a:rPr>
              <a:t>+</a:t>
            </a:r>
            <a:r>
              <a:rPr lang="zh-CN" altLang="en-US" sz="2000" b="1" dirty="0">
                <a:latin typeface="微软雅黑" panose="020B0503020204020204" pitchFamily="34" charset="-122"/>
              </a:rPr>
              <a:t>数据</a:t>
            </a:r>
            <a:r>
              <a:rPr lang="en-US" altLang="zh-CN" sz="2000" b="1" dirty="0">
                <a:latin typeface="微软雅黑" panose="020B0503020204020204" pitchFamily="34" charset="-122"/>
              </a:rPr>
              <a:t>=</a:t>
            </a:r>
            <a:r>
              <a:rPr lang="zh-CN" altLang="en-US" sz="2000" b="1" dirty="0">
                <a:latin typeface="微软雅黑" panose="020B0503020204020204" pitchFamily="34" charset="-122"/>
              </a:rPr>
              <a:t>进程实体</a:t>
            </a:r>
          </a:p>
        </p:txBody>
      </p:sp>
      <p:sp>
        <p:nvSpPr>
          <p:cNvPr id="2" name="文本框 1">
            <a:extLst>
              <a:ext uri="{FF2B5EF4-FFF2-40B4-BE49-F238E27FC236}">
                <a16:creationId xmlns:a16="http://schemas.microsoft.com/office/drawing/2014/main" id="{60973510-9ECB-3118-8BD5-1D4FB64303D2}"/>
              </a:ext>
            </a:extLst>
          </p:cNvPr>
          <p:cNvSpPr txBox="1"/>
          <p:nvPr/>
        </p:nvSpPr>
        <p:spPr>
          <a:xfrm>
            <a:off x="154697" y="2384733"/>
            <a:ext cx="2966732" cy="369332"/>
          </a:xfrm>
          <a:prstGeom prst="rect">
            <a:avLst/>
          </a:prstGeom>
          <a:noFill/>
        </p:spPr>
        <p:txBody>
          <a:bodyPr wrap="square">
            <a:spAutoFit/>
          </a:bodyPr>
          <a:lstStyle/>
          <a:p>
            <a:r>
              <a:rPr lang="en-US" altLang="zh-CN" sz="1800" b="1" i="0" u="none" strike="noStrike" baseline="0" dirty="0">
                <a:solidFill>
                  <a:srgbClr val="FF0000"/>
                </a:solidFill>
                <a:latin typeface="TimesNewRomanPSMT"/>
              </a:rPr>
              <a:t>process control block</a:t>
            </a:r>
            <a:r>
              <a:rPr lang="zh-CN" altLang="en-US" sz="1800" b="1" i="0" u="none" strike="noStrike" baseline="0" dirty="0">
                <a:solidFill>
                  <a:srgbClr val="FF0000"/>
                </a:solidFill>
                <a:latin typeface="FZSSJW--GB1-0"/>
              </a:rPr>
              <a:t>，</a:t>
            </a:r>
            <a:r>
              <a:rPr lang="en-US" altLang="zh-CN" sz="1800" b="1" i="0" u="none" strike="noStrike" baseline="0" dirty="0">
                <a:solidFill>
                  <a:srgbClr val="FF0000"/>
                </a:solidFill>
                <a:latin typeface="TimesNewRomanPSMT"/>
              </a:rPr>
              <a:t>PCB</a:t>
            </a:r>
            <a:endParaRPr lang="zh-CN" altLang="en-US" b="1" dirty="0">
              <a:solidFill>
                <a:srgbClr val="FF0000"/>
              </a:solidFill>
            </a:endParaRPr>
          </a:p>
        </p:txBody>
      </p:sp>
      <p:pic>
        <p:nvPicPr>
          <p:cNvPr id="3" name="图片 2">
            <a:extLst>
              <a:ext uri="{FF2B5EF4-FFF2-40B4-BE49-F238E27FC236}">
                <a16:creationId xmlns:a16="http://schemas.microsoft.com/office/drawing/2014/main" id="{B17E6E8C-0570-4F17-0420-699C6B36CB14}"/>
              </a:ext>
            </a:extLst>
          </p:cNvPr>
          <p:cNvPicPr>
            <a:picLocks noChangeAspect="1"/>
          </p:cNvPicPr>
          <p:nvPr/>
        </p:nvPicPr>
        <p:blipFill>
          <a:blip r:embed="rId3"/>
          <a:stretch>
            <a:fillRect/>
          </a:stretch>
        </p:blipFill>
        <p:spPr>
          <a:xfrm>
            <a:off x="4952999" y="938907"/>
            <a:ext cx="4080337" cy="3692685"/>
          </a:xfrm>
          <a:prstGeom prst="rect">
            <a:avLst/>
          </a:prstGeom>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进程实体</a:t>
            </a:r>
          </a:p>
        </p:txBody>
      </p:sp>
      <p:pic>
        <p:nvPicPr>
          <p:cNvPr id="89095" name="Picture 2"/>
          <p:cNvPicPr>
            <a:picLocks noChangeAspect="1"/>
          </p:cNvPicPr>
          <p:nvPr>
            <p:custDataLst>
              <p:tags r:id="rId1"/>
            </p:custDataLst>
          </p:nvPr>
        </p:nvPicPr>
        <p:blipFill>
          <a:blip r:embed="rId6"/>
          <a:stretch>
            <a:fillRect/>
          </a:stretch>
        </p:blipFill>
        <p:spPr>
          <a:xfrm>
            <a:off x="685483" y="971233"/>
            <a:ext cx="5075237" cy="3387725"/>
          </a:xfrm>
          <a:prstGeom prst="rect">
            <a:avLst/>
          </a:prstGeom>
          <a:noFill/>
          <a:ln w="9525">
            <a:noFill/>
          </a:ln>
        </p:spPr>
      </p:pic>
      <p:sp>
        <p:nvSpPr>
          <p:cNvPr id="4" name="文本框 3"/>
          <p:cNvSpPr txBox="1"/>
          <p:nvPr/>
        </p:nvSpPr>
        <p:spPr>
          <a:xfrm>
            <a:off x="5181600" y="1047750"/>
            <a:ext cx="3411855" cy="737235"/>
          </a:xfrm>
          <a:prstGeom prst="rect">
            <a:avLst/>
          </a:prstGeom>
          <a:noFill/>
        </p:spPr>
        <p:txBody>
          <a:bodyPr wrap="square" rtlCol="0" anchor="t">
            <a:spAutoFit/>
          </a:bodyPr>
          <a:lstStyle/>
          <a:p>
            <a:r>
              <a:rPr lang="zh-CN" altLang="en-US" sz="1400" b="1" dirty="0">
                <a:sym typeface="+mn-ea"/>
              </a:rPr>
              <a:t>进程标识信息：</a:t>
            </a:r>
            <a:endParaRPr lang="zh-CN" altLang="en-US" sz="1400" dirty="0">
              <a:sym typeface="+mn-ea"/>
            </a:endParaRPr>
          </a:p>
          <a:p>
            <a:r>
              <a:rPr lang="en-US" altLang="zh-CN" sz="1400" dirty="0">
                <a:sym typeface="+mn-ea"/>
              </a:rPr>
              <a:t>1.</a:t>
            </a:r>
            <a:r>
              <a:rPr lang="zh-CN" altLang="en-US" sz="1400" dirty="0">
                <a:sym typeface="+mn-ea"/>
              </a:rPr>
              <a:t>外部标识符：方便用户对进程访问</a:t>
            </a:r>
          </a:p>
          <a:p>
            <a:r>
              <a:rPr lang="en-US" altLang="zh-CN" sz="1400" dirty="0">
                <a:sym typeface="+mn-ea"/>
              </a:rPr>
              <a:t>2.</a:t>
            </a:r>
            <a:r>
              <a:rPr lang="zh-CN" altLang="en-US" sz="1400" dirty="0">
                <a:sym typeface="+mn-ea"/>
              </a:rPr>
              <a:t>内部标识符：方便系统对进程的使用</a:t>
            </a:r>
          </a:p>
        </p:txBody>
      </p:sp>
      <p:sp>
        <p:nvSpPr>
          <p:cNvPr id="5" name="文本框 4"/>
          <p:cNvSpPr txBox="1"/>
          <p:nvPr>
            <p:custDataLst>
              <p:tags r:id="rId2"/>
            </p:custDataLst>
          </p:nvPr>
        </p:nvSpPr>
        <p:spPr>
          <a:xfrm>
            <a:off x="5181600" y="1962150"/>
            <a:ext cx="3178810" cy="1168400"/>
          </a:xfrm>
          <a:prstGeom prst="rect">
            <a:avLst/>
          </a:prstGeom>
          <a:noFill/>
        </p:spPr>
        <p:txBody>
          <a:bodyPr wrap="square" rtlCol="0" anchor="t">
            <a:spAutoFit/>
          </a:bodyPr>
          <a:lstStyle/>
          <a:p>
            <a:r>
              <a:rPr lang="zh-CN" altLang="en-US" sz="1400" b="1" dirty="0">
                <a:sym typeface="+mn-ea"/>
              </a:rPr>
              <a:t>进程现场信息：</a:t>
            </a:r>
            <a:endParaRPr lang="zh-CN" altLang="en-US" sz="1400" dirty="0">
              <a:sym typeface="+mn-ea"/>
            </a:endParaRPr>
          </a:p>
          <a:p>
            <a:r>
              <a:rPr lang="zh-CN" altLang="en-US" sz="1400" dirty="0">
                <a:sym typeface="+mn-ea"/>
              </a:rPr>
              <a:t>正在执行进程的信息大多存放在寄存器中，进程现场状态主要是指处理机中各种寄存器的内容，也称处理机的上下文</a:t>
            </a:r>
          </a:p>
        </p:txBody>
      </p:sp>
      <p:sp>
        <p:nvSpPr>
          <p:cNvPr id="6" name="文本框 5"/>
          <p:cNvSpPr txBox="1"/>
          <p:nvPr>
            <p:custDataLst>
              <p:tags r:id="rId3"/>
            </p:custDataLst>
          </p:nvPr>
        </p:nvSpPr>
        <p:spPr>
          <a:xfrm>
            <a:off x="5181600" y="3366135"/>
            <a:ext cx="3178810" cy="737235"/>
          </a:xfrm>
          <a:prstGeom prst="rect">
            <a:avLst/>
          </a:prstGeom>
          <a:noFill/>
        </p:spPr>
        <p:txBody>
          <a:bodyPr wrap="square" rtlCol="0" anchor="t">
            <a:spAutoFit/>
          </a:bodyPr>
          <a:lstStyle/>
          <a:p>
            <a:r>
              <a:rPr lang="zh-CN" altLang="en-US" sz="1400" b="1" dirty="0">
                <a:sym typeface="+mn-ea"/>
              </a:rPr>
              <a:t>进程控制信息：</a:t>
            </a:r>
            <a:endParaRPr lang="zh-CN" altLang="en-US" sz="1400" dirty="0">
              <a:sym typeface="+mn-ea"/>
            </a:endParaRPr>
          </a:p>
          <a:p>
            <a:r>
              <a:rPr lang="zh-CN" altLang="en-US" sz="1400" dirty="0">
                <a:sym typeface="+mn-ea"/>
              </a:rPr>
              <a:t>包括用于进程调度、进程同步与通信以及进程管理相关的信息</a:t>
            </a:r>
          </a:p>
        </p:txBody>
      </p:sp>
      <p:sp>
        <p:nvSpPr>
          <p:cNvPr id="2" name="文本框 1">
            <a:extLst>
              <a:ext uri="{FF2B5EF4-FFF2-40B4-BE49-F238E27FC236}">
                <a16:creationId xmlns:a16="http://schemas.microsoft.com/office/drawing/2014/main" id="{9745377C-37D5-487C-0037-EEC6ED39B6E7}"/>
              </a:ext>
            </a:extLst>
          </p:cNvPr>
          <p:cNvSpPr txBox="1"/>
          <p:nvPr/>
        </p:nvSpPr>
        <p:spPr>
          <a:xfrm>
            <a:off x="228600" y="4536123"/>
            <a:ext cx="5410200" cy="400050"/>
          </a:xfrm>
          <a:prstGeom prst="rect">
            <a:avLst/>
          </a:prstGeom>
          <a:noFill/>
          <a:ln w="9525">
            <a:noFill/>
          </a:ln>
        </p:spPr>
        <p:txBody>
          <a:bodyPr>
            <a:spAutoFit/>
          </a:bodyPr>
          <a:lstStyle/>
          <a:p>
            <a:r>
              <a:rPr lang="zh-CN" altLang="en-US" sz="2000" b="1" dirty="0">
                <a:solidFill>
                  <a:srgbClr val="FF0000"/>
                </a:solidFill>
                <a:latin typeface="微软雅黑" panose="020B0503020204020204" pitchFamily="34" charset="-122"/>
              </a:rPr>
              <a:t>进程控制块</a:t>
            </a:r>
            <a:r>
              <a:rPr lang="en-US" altLang="zh-CN" sz="2000" b="1" dirty="0">
                <a:solidFill>
                  <a:srgbClr val="FF0000"/>
                </a:solidFill>
                <a:latin typeface="微软雅黑" panose="020B0503020204020204" pitchFamily="34" charset="-122"/>
              </a:rPr>
              <a:t>(PCB)</a:t>
            </a:r>
            <a:r>
              <a:rPr lang="en-US" altLang="zh-CN" sz="2000" b="1" dirty="0">
                <a:latin typeface="微软雅黑" panose="020B0503020204020204" pitchFamily="34" charset="-122"/>
              </a:rPr>
              <a:t>+</a:t>
            </a:r>
            <a:r>
              <a:rPr lang="zh-CN" altLang="en-US" sz="2000" b="1" dirty="0">
                <a:latin typeface="微软雅黑" panose="020B0503020204020204" pitchFamily="34" charset="-122"/>
              </a:rPr>
              <a:t>程序</a:t>
            </a:r>
            <a:r>
              <a:rPr lang="en-US" altLang="zh-CN" sz="2000" b="1" dirty="0">
                <a:latin typeface="微软雅黑" panose="020B0503020204020204" pitchFamily="34" charset="-122"/>
              </a:rPr>
              <a:t>+</a:t>
            </a:r>
            <a:r>
              <a:rPr lang="zh-CN" altLang="en-US" sz="2000" b="1" dirty="0">
                <a:latin typeface="微软雅黑" panose="020B0503020204020204" pitchFamily="34" charset="-122"/>
              </a:rPr>
              <a:t>数据</a:t>
            </a:r>
            <a:r>
              <a:rPr lang="en-US" altLang="zh-CN" sz="2000" b="1" dirty="0">
                <a:latin typeface="微软雅黑" panose="020B0503020204020204" pitchFamily="34" charset="-122"/>
              </a:rPr>
              <a:t>=</a:t>
            </a:r>
            <a:r>
              <a:rPr lang="zh-CN" altLang="en-US" sz="2000" b="1" dirty="0">
                <a:latin typeface="微软雅黑" panose="020B0503020204020204" pitchFamily="34" charset="-122"/>
              </a:rPr>
              <a:t>进程实体</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5"/>
                                        </p:tgtEl>
                                        <p:attrNameLst>
                                          <p:attrName>ppt_y</p:attrName>
                                        </p:attrNameLst>
                                      </p:cBhvr>
                                      <p:tavLst>
                                        <p:tav tm="0">
                                          <p:val>
                                            <p:strVal val="#ppt_y"/>
                                          </p:val>
                                        </p:tav>
                                        <p:tav tm="100000">
                                          <p:val>
                                            <p:strVal val="#ppt_y"/>
                                          </p:val>
                                        </p:tav>
                                      </p:tavLst>
                                    </p:anim>
                                    <p:anim calcmode="lin" valueType="num">
                                      <p:cBhvr>
                                        <p:cTn id="9" dur="5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431"/>
            <a:ext cx="5269706" cy="41402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进程控制块PCB(2)</a:t>
            </a:r>
          </a:p>
        </p:txBody>
      </p:sp>
      <p:sp>
        <p:nvSpPr>
          <p:cNvPr id="9" name="iṥlídè"/>
          <p:cNvSpPr/>
          <p:nvPr/>
        </p:nvSpPr>
        <p:spPr>
          <a:xfrm>
            <a:off x="4426634" y="865361"/>
            <a:ext cx="3925316" cy="3756215"/>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lang="zh-CN" altLang="en-US" sz="100" dirty="0"/>
          </a:p>
        </p:txBody>
      </p:sp>
      <p:grpSp>
        <p:nvGrpSpPr>
          <p:cNvPr id="10" name="iṡļiḓe"/>
          <p:cNvGrpSpPr/>
          <p:nvPr/>
        </p:nvGrpSpPr>
        <p:grpSpPr>
          <a:xfrm>
            <a:off x="1132805" y="989195"/>
            <a:ext cx="4991100" cy="1744346"/>
            <a:chOff x="660400" y="1293168"/>
            <a:chExt cx="6654800" cy="2325795"/>
          </a:xfrm>
        </p:grpSpPr>
        <p:grpSp>
          <p:nvGrpSpPr>
            <p:cNvPr id="19" name="iSḻíḓè"/>
            <p:cNvGrpSpPr/>
            <p:nvPr/>
          </p:nvGrpSpPr>
          <p:grpSpPr>
            <a:xfrm>
              <a:off x="1309446" y="1293168"/>
              <a:ext cx="6005754" cy="2325795"/>
              <a:chOff x="1312811" y="1293168"/>
              <a:chExt cx="7574760" cy="2325795"/>
            </a:xfrm>
          </p:grpSpPr>
          <p:sp>
            <p:nvSpPr>
              <p:cNvPr id="24" name="îṧľîḋé"/>
              <p:cNvSpPr txBox="1"/>
              <p:nvPr/>
            </p:nvSpPr>
            <p:spPr>
              <a:xfrm>
                <a:off x="1312811" y="1293168"/>
                <a:ext cx="6293556"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100" dirty="0">
                    <a:solidFill>
                      <a:srgbClr val="0000FF"/>
                    </a:solidFill>
                  </a:rPr>
                  <a:t>PCB</a:t>
                </a:r>
                <a:r>
                  <a:rPr lang="zh-CN" altLang="en-US" sz="2100" dirty="0">
                    <a:solidFill>
                      <a:srgbClr val="0000FF"/>
                    </a:solidFill>
                  </a:rPr>
                  <a:t>中保存的信息</a:t>
                </a:r>
              </a:p>
            </p:txBody>
          </p:sp>
          <p:sp>
            <p:nvSpPr>
              <p:cNvPr id="25" name="íşļîḓé"/>
              <p:cNvSpPr/>
              <p:nvPr/>
            </p:nvSpPr>
            <p:spPr bwMode="auto">
              <a:xfrm>
                <a:off x="1312811" y="1736891"/>
                <a:ext cx="7574760" cy="188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进程标识符</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处理机状态</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进程调度信息</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进程控制信息</a:t>
                </a:r>
              </a:p>
            </p:txBody>
          </p:sp>
        </p:grpSp>
        <p:grpSp>
          <p:nvGrpSpPr>
            <p:cNvPr id="21" name="ïS1íḋé"/>
            <p:cNvGrpSpPr/>
            <p:nvPr/>
          </p:nvGrpSpPr>
          <p:grpSpPr>
            <a:xfrm>
              <a:off x="660400" y="2096245"/>
              <a:ext cx="497734" cy="497734"/>
              <a:chOff x="660400" y="2096245"/>
              <a:chExt cx="497734" cy="497734"/>
            </a:xfrm>
          </p:grpSpPr>
          <p:sp>
            <p:nvSpPr>
              <p:cNvPr id="22" name="islîḋe"/>
              <p:cNvSpPr/>
              <p:nvPr/>
            </p:nvSpPr>
            <p:spPr>
              <a:xfrm>
                <a:off x="660400" y="2096245"/>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23" name="îŝlîď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11" name="iŝļïḓê"/>
          <p:cNvGrpSpPr/>
          <p:nvPr/>
        </p:nvGrpSpPr>
        <p:grpSpPr>
          <a:xfrm>
            <a:off x="1132805" y="3264757"/>
            <a:ext cx="4229234" cy="1422004"/>
            <a:chOff x="660400" y="1935907"/>
            <a:chExt cx="5638979" cy="1896005"/>
          </a:xfrm>
        </p:grpSpPr>
        <p:grpSp>
          <p:nvGrpSpPr>
            <p:cNvPr id="13" name="ïṧļïḓe"/>
            <p:cNvGrpSpPr/>
            <p:nvPr/>
          </p:nvGrpSpPr>
          <p:grpSpPr>
            <a:xfrm>
              <a:off x="1309446" y="1935907"/>
              <a:ext cx="4989933" cy="1896005"/>
              <a:chOff x="1312811" y="1935907"/>
              <a:chExt cx="6293555" cy="1896005"/>
            </a:xfrm>
          </p:grpSpPr>
          <p:sp>
            <p:nvSpPr>
              <p:cNvPr id="17" name="ïšļíďè"/>
              <p:cNvSpPr txBox="1"/>
              <p:nvPr/>
            </p:nvSpPr>
            <p:spPr>
              <a:xfrm>
                <a:off x="1312811" y="1935907"/>
                <a:ext cx="6293555"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100" dirty="0">
                    <a:solidFill>
                      <a:srgbClr val="0000FF"/>
                    </a:solidFill>
                  </a:rPr>
                  <a:t>PCB</a:t>
                </a:r>
                <a:r>
                  <a:rPr lang="zh-CN" altLang="en-US" sz="2100" dirty="0">
                    <a:solidFill>
                      <a:srgbClr val="0000FF"/>
                    </a:solidFill>
                  </a:rPr>
                  <a:t>的组织方式</a:t>
                </a:r>
              </a:p>
            </p:txBody>
          </p:sp>
          <p:sp>
            <p:nvSpPr>
              <p:cNvPr id="18" name="íşľíḑè"/>
              <p:cNvSpPr/>
              <p:nvPr/>
            </p:nvSpPr>
            <p:spPr bwMode="auto">
              <a:xfrm>
                <a:off x="1312811" y="2330593"/>
                <a:ext cx="6293555" cy="150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50000"/>
                  </a:lnSpc>
                  <a:buFont typeface="Wingdings" panose="05000000000000000000" pitchFamily="2" charset="2"/>
                  <a:buChar char="Ø"/>
                </a:pPr>
                <a:r>
                  <a:rPr lang="zh-CN" altLang="en-US" sz="1650" b="1" dirty="0">
                    <a:solidFill>
                      <a:srgbClr val="FF0000"/>
                    </a:solidFill>
                  </a:rPr>
                  <a:t>线性方式</a:t>
                </a:r>
              </a:p>
              <a:p>
                <a:pPr marL="342900" lvl="1" indent="-342900">
                  <a:lnSpc>
                    <a:spcPct val="150000"/>
                  </a:lnSpc>
                  <a:buFont typeface="Wingdings" panose="05000000000000000000" pitchFamily="2" charset="2"/>
                  <a:buChar char="Ø"/>
                </a:pPr>
                <a:r>
                  <a:rPr lang="zh-CN" altLang="en-US" sz="1650" b="1" dirty="0">
                    <a:solidFill>
                      <a:srgbClr val="FF0000"/>
                    </a:solidFill>
                  </a:rPr>
                  <a:t>链接方式</a:t>
                </a:r>
              </a:p>
              <a:p>
                <a:pPr marL="342900" lvl="1" indent="-342900">
                  <a:lnSpc>
                    <a:spcPct val="150000"/>
                  </a:lnSpc>
                  <a:buFont typeface="Wingdings" panose="05000000000000000000" pitchFamily="2" charset="2"/>
                  <a:buChar char="Ø"/>
                </a:pPr>
                <a:r>
                  <a:rPr lang="zh-CN" altLang="en-US" sz="1650" b="1" dirty="0">
                    <a:solidFill>
                      <a:srgbClr val="FF0000"/>
                    </a:solidFill>
                  </a:rPr>
                  <a:t>索引方式</a:t>
                </a:r>
              </a:p>
            </p:txBody>
          </p:sp>
        </p:grpSp>
        <p:grpSp>
          <p:nvGrpSpPr>
            <p:cNvPr id="14" name="ïŝľídè"/>
            <p:cNvGrpSpPr/>
            <p:nvPr/>
          </p:nvGrpSpPr>
          <p:grpSpPr>
            <a:xfrm>
              <a:off x="660400" y="2096245"/>
              <a:ext cx="497734" cy="497734"/>
              <a:chOff x="660400" y="2096245"/>
              <a:chExt cx="497734" cy="497734"/>
            </a:xfrm>
          </p:grpSpPr>
          <p:sp>
            <p:nvSpPr>
              <p:cNvPr id="15"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6"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12" name="直接连接符 11"/>
          <p:cNvCxnSpPr/>
          <p:nvPr/>
        </p:nvCxnSpPr>
        <p:spPr>
          <a:xfrm>
            <a:off x="1139948" y="2955971"/>
            <a:ext cx="252087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163"/>
            <a:ext cx="5269706" cy="41402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PCB线性组织方式</a:t>
            </a:r>
          </a:p>
        </p:txBody>
      </p:sp>
      <p:graphicFrame>
        <p:nvGraphicFramePr>
          <p:cNvPr id="4" name="Group 75"/>
          <p:cNvGraphicFramePr>
            <a:graphicFrameLocks noGrp="1"/>
          </p:cNvGraphicFramePr>
          <p:nvPr/>
        </p:nvGraphicFramePr>
        <p:xfrm>
          <a:off x="3464770" y="1219486"/>
          <a:ext cx="2117725" cy="3176905"/>
        </p:xfrm>
        <a:graphic>
          <a:graphicData uri="http://schemas.openxmlformats.org/drawingml/2006/table">
            <a:tbl>
              <a:tblPr/>
              <a:tblGrid>
                <a:gridCol w="2117725">
                  <a:extLst>
                    <a:ext uri="{9D8B030D-6E8A-4147-A177-3AD203B41FA5}">
                      <a16:colId xmlns:a16="http://schemas.microsoft.com/office/drawing/2014/main" val="20000"/>
                    </a:ext>
                  </a:extLst>
                </a:gridCol>
              </a:tblGrid>
              <a:tr h="46926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1</a:t>
                      </a:r>
                    </a:p>
                  </a:txBody>
                  <a:tcPr marL="109225" marR="109225" marT="40966" marB="4096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46863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PCB 2</a:t>
                      </a:r>
                    </a:p>
                  </a:txBody>
                  <a:tcPr marL="109225" marR="109225" marT="40966" marB="4096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6863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PCB 3</a:t>
                      </a:r>
                    </a:p>
                  </a:txBody>
                  <a:tcPr marL="109225" marR="109225" marT="40966" marB="4096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130111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109225" marR="109225" marT="40966" marB="4096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6926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anose="020205020604010203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a:t>
                      </a:r>
                      <a:r>
                        <a:rPr kumimoji="1" lang="en-US" altLang="zh-CN" sz="21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109225" marR="109225" marT="40966" marB="4096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3" name="文本框 2">
            <a:extLst>
              <a:ext uri="{FF2B5EF4-FFF2-40B4-BE49-F238E27FC236}">
                <a16:creationId xmlns:a16="http://schemas.microsoft.com/office/drawing/2014/main" id="{FDF8A03E-69EB-419E-A656-1C78358307EB}"/>
              </a:ext>
            </a:extLst>
          </p:cNvPr>
          <p:cNvSpPr txBox="1"/>
          <p:nvPr/>
        </p:nvSpPr>
        <p:spPr>
          <a:xfrm>
            <a:off x="1295400" y="721951"/>
            <a:ext cx="1676400" cy="369332"/>
          </a:xfrm>
          <a:prstGeom prst="rect">
            <a:avLst/>
          </a:prstGeom>
          <a:noFill/>
        </p:spPr>
        <p:txBody>
          <a:bodyPr wrap="square">
            <a:spAutoFit/>
          </a:bodyPr>
          <a:lstStyle/>
          <a:p>
            <a:r>
              <a:rPr lang="zh-CN" altLang="en-US" sz="1800" b="1" noProof="0" dirty="0">
                <a:solidFill>
                  <a:schemeClr val="bg1">
                    <a:lumMod val="50000"/>
                  </a:schemeClr>
                </a:solidFill>
                <a:sym typeface="+mn-ea"/>
              </a:rPr>
              <a:t>线性组织方式</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本框 2"/>
          <p:cNvSpPr txBox="1"/>
          <p:nvPr/>
        </p:nvSpPr>
        <p:spPr>
          <a:xfrm>
            <a:off x="914400" y="144463"/>
            <a:ext cx="457200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进程控制块组织方式：链接的方式</a:t>
            </a:r>
          </a:p>
        </p:txBody>
      </p:sp>
      <p:grpSp>
        <p:nvGrpSpPr>
          <p:cNvPr id="105475" name="Group 2"/>
          <p:cNvGrpSpPr/>
          <p:nvPr/>
        </p:nvGrpSpPr>
        <p:grpSpPr>
          <a:xfrm>
            <a:off x="990600" y="895350"/>
            <a:ext cx="7543800" cy="3911600"/>
            <a:chOff x="336" y="192"/>
            <a:chExt cx="4608" cy="3840"/>
          </a:xfrm>
        </p:grpSpPr>
        <p:grpSp>
          <p:nvGrpSpPr>
            <p:cNvPr id="105476" name="Group 3"/>
            <p:cNvGrpSpPr/>
            <p:nvPr/>
          </p:nvGrpSpPr>
          <p:grpSpPr>
            <a:xfrm>
              <a:off x="336" y="192"/>
              <a:ext cx="4123" cy="3792"/>
              <a:chOff x="2700" y="8928"/>
              <a:chExt cx="6120" cy="4680"/>
            </a:xfrm>
          </p:grpSpPr>
          <p:sp>
            <p:nvSpPr>
              <p:cNvPr id="105499" name="Text Box 4"/>
              <p:cNvSpPr txBox="1"/>
              <p:nvPr/>
            </p:nvSpPr>
            <p:spPr>
              <a:xfrm>
                <a:off x="2700" y="9396"/>
                <a:ext cx="1620" cy="468"/>
              </a:xfrm>
              <a:prstGeom prst="rect">
                <a:avLst/>
              </a:prstGeom>
              <a:solidFill>
                <a:srgbClr val="99CCFF"/>
              </a:solidFill>
              <a:ln w="9525" cap="flat" cmpd="sng">
                <a:solidFill>
                  <a:srgbClr val="000000"/>
                </a:solidFill>
                <a:prstDash val="solid"/>
                <a:miter/>
                <a:headEnd type="none" w="med" len="med"/>
                <a:tailEnd type="none" w="med" len="med"/>
              </a:ln>
            </p:spPr>
            <p:txBody>
              <a:bodyPr/>
              <a:lstStyle/>
              <a:p>
                <a:pPr algn="ctr"/>
                <a:r>
                  <a:rPr lang="zh-CN" altLang="en-US" sz="2000" dirty="0">
                    <a:solidFill>
                      <a:srgbClr val="00152A"/>
                    </a:solidFill>
                    <a:latin typeface="Times New Roman" panose="02020603050405020304" pitchFamily="18" charset="0"/>
                  </a:rPr>
                  <a:t>执行指针</a:t>
                </a:r>
              </a:p>
            </p:txBody>
          </p:sp>
          <p:sp>
            <p:nvSpPr>
              <p:cNvPr id="105500" name="Text Box 5"/>
              <p:cNvSpPr txBox="1"/>
              <p:nvPr/>
            </p:nvSpPr>
            <p:spPr>
              <a:xfrm>
                <a:off x="2700" y="10332"/>
                <a:ext cx="1620" cy="468"/>
              </a:xfrm>
              <a:prstGeom prst="rect">
                <a:avLst/>
              </a:prstGeom>
              <a:solidFill>
                <a:srgbClr val="CCFFCC"/>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就绪队列指针</a:t>
                </a:r>
              </a:p>
            </p:txBody>
          </p:sp>
          <p:sp>
            <p:nvSpPr>
              <p:cNvPr id="105501" name="Text Box 6"/>
              <p:cNvSpPr txBox="1"/>
              <p:nvPr/>
            </p:nvSpPr>
            <p:spPr>
              <a:xfrm>
                <a:off x="2700" y="11268"/>
                <a:ext cx="1620" cy="468"/>
              </a:xfrm>
              <a:prstGeom prst="rect">
                <a:avLst/>
              </a:prstGeom>
              <a:solidFill>
                <a:srgbClr val="FFFF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阻塞队列指针</a:t>
                </a:r>
              </a:p>
            </p:txBody>
          </p:sp>
          <p:sp>
            <p:nvSpPr>
              <p:cNvPr id="105502" name="Text Box 7"/>
              <p:cNvSpPr txBox="1"/>
              <p:nvPr/>
            </p:nvSpPr>
            <p:spPr>
              <a:xfrm>
                <a:off x="2700" y="12360"/>
                <a:ext cx="1620" cy="468"/>
              </a:xfrm>
              <a:prstGeom prst="rect">
                <a:avLst/>
              </a:prstGeom>
              <a:solidFill>
                <a:srgbClr val="FFCCFF"/>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空闲队列指针</a:t>
                </a:r>
              </a:p>
            </p:txBody>
          </p:sp>
          <p:grpSp>
            <p:nvGrpSpPr>
              <p:cNvPr id="105503" name="Group 8"/>
              <p:cNvGrpSpPr/>
              <p:nvPr/>
            </p:nvGrpSpPr>
            <p:grpSpPr>
              <a:xfrm>
                <a:off x="6660" y="8928"/>
                <a:ext cx="2160" cy="4680"/>
                <a:chOff x="6660" y="8928"/>
                <a:chExt cx="2160" cy="4680"/>
              </a:xfrm>
            </p:grpSpPr>
            <p:grpSp>
              <p:nvGrpSpPr>
                <p:cNvPr id="105504" name="Group 9"/>
                <p:cNvGrpSpPr/>
                <p:nvPr/>
              </p:nvGrpSpPr>
              <p:grpSpPr>
                <a:xfrm>
                  <a:off x="6660" y="8928"/>
                  <a:ext cx="2160" cy="4212"/>
                  <a:chOff x="6660" y="9240"/>
                  <a:chExt cx="2160" cy="4212"/>
                </a:xfrm>
              </p:grpSpPr>
              <p:grpSp>
                <p:nvGrpSpPr>
                  <p:cNvPr id="105508" name="Group 10"/>
                  <p:cNvGrpSpPr/>
                  <p:nvPr/>
                </p:nvGrpSpPr>
                <p:grpSpPr>
                  <a:xfrm>
                    <a:off x="6660" y="9240"/>
                    <a:ext cx="1620" cy="4212"/>
                    <a:chOff x="6660" y="9240"/>
                    <a:chExt cx="1260" cy="4212"/>
                  </a:xfrm>
                </p:grpSpPr>
                <p:sp>
                  <p:nvSpPr>
                    <p:cNvPr id="105519" name="Text Box 11"/>
                    <p:cNvSpPr txBox="1"/>
                    <p:nvPr/>
                  </p:nvSpPr>
                  <p:spPr>
                    <a:xfrm>
                      <a:off x="6660" y="9240"/>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PCB1</a:t>
                      </a:r>
                    </a:p>
                  </p:txBody>
                </p:sp>
                <p:sp>
                  <p:nvSpPr>
                    <p:cNvPr id="105520" name="Text Box 12"/>
                    <p:cNvSpPr txBox="1"/>
                    <p:nvPr/>
                  </p:nvSpPr>
                  <p:spPr>
                    <a:xfrm>
                      <a:off x="6660" y="9708"/>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PCB2</a:t>
                      </a:r>
                    </a:p>
                  </p:txBody>
                </p:sp>
                <p:sp>
                  <p:nvSpPr>
                    <p:cNvPr id="105521" name="Text Box 13"/>
                    <p:cNvSpPr txBox="1"/>
                    <p:nvPr/>
                  </p:nvSpPr>
                  <p:spPr>
                    <a:xfrm>
                      <a:off x="6660" y="10176"/>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PCB3</a:t>
                      </a:r>
                    </a:p>
                  </p:txBody>
                </p:sp>
                <p:sp>
                  <p:nvSpPr>
                    <p:cNvPr id="105522" name="Text Box 14"/>
                    <p:cNvSpPr txBox="1"/>
                    <p:nvPr/>
                  </p:nvSpPr>
                  <p:spPr>
                    <a:xfrm>
                      <a:off x="6660" y="10644"/>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PCB4</a:t>
                      </a:r>
                    </a:p>
                  </p:txBody>
                </p:sp>
                <p:sp>
                  <p:nvSpPr>
                    <p:cNvPr id="105523" name="Text Box 15"/>
                    <p:cNvSpPr txBox="1"/>
                    <p:nvPr/>
                  </p:nvSpPr>
                  <p:spPr>
                    <a:xfrm>
                      <a:off x="6660" y="11112"/>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PCB5</a:t>
                      </a:r>
                    </a:p>
                  </p:txBody>
                </p:sp>
                <p:sp>
                  <p:nvSpPr>
                    <p:cNvPr id="105524" name="Text Box 16"/>
                    <p:cNvSpPr txBox="1"/>
                    <p:nvPr/>
                  </p:nvSpPr>
                  <p:spPr>
                    <a:xfrm>
                      <a:off x="6660" y="11580"/>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PCB6</a:t>
                      </a:r>
                    </a:p>
                  </p:txBody>
                </p:sp>
                <p:sp>
                  <p:nvSpPr>
                    <p:cNvPr id="105525" name="Text Box 17"/>
                    <p:cNvSpPr txBox="1"/>
                    <p:nvPr/>
                  </p:nvSpPr>
                  <p:spPr>
                    <a:xfrm>
                      <a:off x="6660" y="12048"/>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PCB7</a:t>
                      </a:r>
                    </a:p>
                  </p:txBody>
                </p:sp>
                <p:sp>
                  <p:nvSpPr>
                    <p:cNvPr id="105526" name="Text Box 18"/>
                    <p:cNvSpPr txBox="1"/>
                    <p:nvPr/>
                  </p:nvSpPr>
                  <p:spPr>
                    <a:xfrm>
                      <a:off x="6660" y="12516"/>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PCB8</a:t>
                      </a:r>
                    </a:p>
                  </p:txBody>
                </p:sp>
                <p:sp>
                  <p:nvSpPr>
                    <p:cNvPr id="105527" name="Text Box 19"/>
                    <p:cNvSpPr txBox="1"/>
                    <p:nvPr/>
                  </p:nvSpPr>
                  <p:spPr>
                    <a:xfrm>
                      <a:off x="6660" y="12984"/>
                      <a:ext cx="126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ctr">
                        <a:lnSpc>
                          <a:spcPct val="96000"/>
                        </a:lnSpc>
                      </a:pPr>
                      <a:r>
                        <a:rPr lang="en-US" altLang="zh-CN" sz="2000" dirty="0">
                          <a:solidFill>
                            <a:srgbClr val="00152A"/>
                          </a:solidFill>
                          <a:latin typeface="Times New Roman" panose="02020603050405020304" pitchFamily="18" charset="0"/>
                        </a:rPr>
                        <a:t>PCB9</a:t>
                      </a:r>
                    </a:p>
                  </p:txBody>
                </p:sp>
              </p:grpSp>
              <p:grpSp>
                <p:nvGrpSpPr>
                  <p:cNvPr id="105509" name="Group 20"/>
                  <p:cNvGrpSpPr/>
                  <p:nvPr/>
                </p:nvGrpSpPr>
                <p:grpSpPr>
                  <a:xfrm>
                    <a:off x="8280" y="9240"/>
                    <a:ext cx="540" cy="4212"/>
                    <a:chOff x="8280" y="9240"/>
                    <a:chExt cx="540" cy="4212"/>
                  </a:xfrm>
                </p:grpSpPr>
                <p:sp>
                  <p:nvSpPr>
                    <p:cNvPr id="105510" name="Text Box 21"/>
                    <p:cNvSpPr txBox="1"/>
                    <p:nvPr/>
                  </p:nvSpPr>
                  <p:spPr>
                    <a:xfrm>
                      <a:off x="8280" y="9240"/>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4</a:t>
                      </a:r>
                    </a:p>
                  </p:txBody>
                </p:sp>
                <p:sp>
                  <p:nvSpPr>
                    <p:cNvPr id="105511" name="Text Box 22"/>
                    <p:cNvSpPr txBox="1"/>
                    <p:nvPr/>
                  </p:nvSpPr>
                  <p:spPr>
                    <a:xfrm>
                      <a:off x="8280" y="9708"/>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3</a:t>
                      </a:r>
                    </a:p>
                  </p:txBody>
                </p:sp>
                <p:sp>
                  <p:nvSpPr>
                    <p:cNvPr id="105512" name="Text Box 23"/>
                    <p:cNvSpPr txBox="1"/>
                    <p:nvPr/>
                  </p:nvSpPr>
                  <p:spPr>
                    <a:xfrm>
                      <a:off x="8280" y="10176"/>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0</a:t>
                      </a:r>
                    </a:p>
                  </p:txBody>
                </p:sp>
                <p:sp>
                  <p:nvSpPr>
                    <p:cNvPr id="105513" name="Text Box 24"/>
                    <p:cNvSpPr txBox="1"/>
                    <p:nvPr/>
                  </p:nvSpPr>
                  <p:spPr>
                    <a:xfrm>
                      <a:off x="8280" y="10644"/>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8</a:t>
                      </a:r>
                    </a:p>
                  </p:txBody>
                </p:sp>
                <p:sp>
                  <p:nvSpPr>
                    <p:cNvPr id="105514" name="Text Box 25"/>
                    <p:cNvSpPr txBox="1"/>
                    <p:nvPr/>
                  </p:nvSpPr>
                  <p:spPr>
                    <a:xfrm>
                      <a:off x="8280" y="11112"/>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1000" dirty="0">
                          <a:solidFill>
                            <a:srgbClr val="00152A"/>
                          </a:solidFill>
                          <a:latin typeface="Times New Roman" panose="02020603050405020304" pitchFamily="18" charset="0"/>
                        </a:rPr>
                        <a:t> </a:t>
                      </a:r>
                    </a:p>
                  </p:txBody>
                </p:sp>
                <p:sp>
                  <p:nvSpPr>
                    <p:cNvPr id="105515" name="Text Box 26"/>
                    <p:cNvSpPr txBox="1"/>
                    <p:nvPr/>
                  </p:nvSpPr>
                  <p:spPr>
                    <a:xfrm>
                      <a:off x="8280" y="11580"/>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7</a:t>
                      </a:r>
                    </a:p>
                  </p:txBody>
                </p:sp>
                <p:sp>
                  <p:nvSpPr>
                    <p:cNvPr id="105516" name="Text Box 27"/>
                    <p:cNvSpPr txBox="1"/>
                    <p:nvPr/>
                  </p:nvSpPr>
                  <p:spPr>
                    <a:xfrm>
                      <a:off x="8280" y="12048"/>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9</a:t>
                      </a:r>
                    </a:p>
                  </p:txBody>
                </p:sp>
                <p:sp>
                  <p:nvSpPr>
                    <p:cNvPr id="105517" name="Text Box 28"/>
                    <p:cNvSpPr txBox="1"/>
                    <p:nvPr/>
                  </p:nvSpPr>
                  <p:spPr>
                    <a:xfrm>
                      <a:off x="8280" y="12516"/>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0</a:t>
                      </a:r>
                    </a:p>
                  </p:txBody>
                </p:sp>
                <p:sp>
                  <p:nvSpPr>
                    <p:cNvPr id="105518" name="Text Box 29"/>
                    <p:cNvSpPr txBox="1"/>
                    <p:nvPr/>
                  </p:nvSpPr>
                  <p:spPr>
                    <a:xfrm>
                      <a:off x="8280" y="12984"/>
                      <a:ext cx="540" cy="468"/>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just"/>
                      <a:r>
                        <a:rPr lang="zh-CN" altLang="en-US" sz="2000" dirty="0">
                          <a:solidFill>
                            <a:srgbClr val="00152A"/>
                          </a:solidFill>
                          <a:latin typeface="Times New Roman" panose="02020603050405020304" pitchFamily="18" charset="0"/>
                        </a:rPr>
                        <a:t>1</a:t>
                      </a:r>
                    </a:p>
                  </p:txBody>
                </p:sp>
              </p:grpSp>
            </p:grpSp>
            <p:sp>
              <p:nvSpPr>
                <p:cNvPr id="105505" name="Line 30"/>
                <p:cNvSpPr/>
                <p:nvPr/>
              </p:nvSpPr>
              <p:spPr>
                <a:xfrm>
                  <a:off x="6660" y="13140"/>
                  <a:ext cx="0" cy="468"/>
                </a:xfrm>
                <a:prstGeom prst="line">
                  <a:avLst/>
                </a:prstGeom>
                <a:ln w="9525" cap="flat" cmpd="sng">
                  <a:solidFill>
                    <a:srgbClr val="000000"/>
                  </a:solidFill>
                  <a:prstDash val="solid"/>
                  <a:headEnd type="none" w="med" len="med"/>
                  <a:tailEnd type="none" w="med" len="med"/>
                </a:ln>
              </p:spPr>
            </p:sp>
            <p:sp>
              <p:nvSpPr>
                <p:cNvPr id="105506" name="Line 31"/>
                <p:cNvSpPr/>
                <p:nvPr/>
              </p:nvSpPr>
              <p:spPr>
                <a:xfrm>
                  <a:off x="8280" y="13140"/>
                  <a:ext cx="0" cy="468"/>
                </a:xfrm>
                <a:prstGeom prst="line">
                  <a:avLst/>
                </a:prstGeom>
                <a:ln w="9525" cap="flat" cmpd="sng">
                  <a:solidFill>
                    <a:srgbClr val="000000"/>
                  </a:solidFill>
                  <a:prstDash val="solid"/>
                  <a:headEnd type="none" w="med" len="med"/>
                  <a:tailEnd type="none" w="med" len="med"/>
                </a:ln>
              </p:spPr>
            </p:sp>
            <p:sp>
              <p:nvSpPr>
                <p:cNvPr id="105507" name="Line 32"/>
                <p:cNvSpPr/>
                <p:nvPr/>
              </p:nvSpPr>
              <p:spPr>
                <a:xfrm>
                  <a:off x="8820" y="13140"/>
                  <a:ext cx="0" cy="468"/>
                </a:xfrm>
                <a:prstGeom prst="line">
                  <a:avLst/>
                </a:prstGeom>
                <a:ln w="9525" cap="flat" cmpd="sng">
                  <a:solidFill>
                    <a:srgbClr val="000000"/>
                  </a:solidFill>
                  <a:prstDash val="solid"/>
                  <a:headEnd type="none" w="med" len="med"/>
                  <a:tailEnd type="none" w="med" len="med"/>
                </a:ln>
              </p:spPr>
            </p:sp>
          </p:grpSp>
        </p:grpSp>
        <p:sp>
          <p:nvSpPr>
            <p:cNvPr id="105477" name="Line 33"/>
            <p:cNvSpPr/>
            <p:nvPr/>
          </p:nvSpPr>
          <p:spPr>
            <a:xfrm>
              <a:off x="1306" y="746"/>
              <a:ext cx="1698" cy="1137"/>
            </a:xfrm>
            <a:prstGeom prst="line">
              <a:avLst/>
            </a:prstGeom>
            <a:ln w="19050" cap="flat" cmpd="sng">
              <a:solidFill>
                <a:schemeClr val="accent2"/>
              </a:solidFill>
              <a:prstDash val="solid"/>
              <a:headEnd type="none" w="med" len="med"/>
              <a:tailEnd type="stealth" w="sm" len="med"/>
            </a:ln>
          </p:spPr>
        </p:sp>
        <p:sp>
          <p:nvSpPr>
            <p:cNvPr id="105478" name="Line 34"/>
            <p:cNvSpPr/>
            <p:nvPr/>
          </p:nvSpPr>
          <p:spPr>
            <a:xfrm flipV="1">
              <a:off x="1344" y="366"/>
              <a:ext cx="1660" cy="1170"/>
            </a:xfrm>
            <a:prstGeom prst="line">
              <a:avLst/>
            </a:prstGeom>
            <a:ln w="19050" cap="flat" cmpd="sng">
              <a:solidFill>
                <a:srgbClr val="339933"/>
              </a:solidFill>
              <a:prstDash val="solid"/>
              <a:headEnd type="none" w="med" len="med"/>
              <a:tailEnd type="stealth" w="sm" len="med"/>
            </a:ln>
          </p:spPr>
        </p:sp>
        <p:sp>
          <p:nvSpPr>
            <p:cNvPr id="105479" name="Line 35"/>
            <p:cNvSpPr/>
            <p:nvPr/>
          </p:nvSpPr>
          <p:spPr>
            <a:xfrm flipV="1">
              <a:off x="1306" y="746"/>
              <a:ext cx="1698" cy="1643"/>
            </a:xfrm>
            <a:prstGeom prst="line">
              <a:avLst/>
            </a:prstGeom>
            <a:ln w="19050" cap="flat" cmpd="sng">
              <a:solidFill>
                <a:srgbClr val="CC6600"/>
              </a:solidFill>
              <a:prstDash val="solid"/>
              <a:headEnd type="none" w="med" len="med"/>
              <a:tailEnd type="stealth" w="sm" len="med"/>
            </a:ln>
          </p:spPr>
        </p:sp>
        <p:sp>
          <p:nvSpPr>
            <p:cNvPr id="105480" name="Line 36"/>
            <p:cNvSpPr/>
            <p:nvPr/>
          </p:nvSpPr>
          <p:spPr>
            <a:xfrm flipV="1">
              <a:off x="1306" y="2262"/>
              <a:ext cx="1698" cy="1012"/>
            </a:xfrm>
            <a:prstGeom prst="line">
              <a:avLst/>
            </a:prstGeom>
            <a:ln w="19050" cap="flat" cmpd="sng">
              <a:solidFill>
                <a:srgbClr val="CC0099"/>
              </a:solidFill>
              <a:prstDash val="solid"/>
              <a:headEnd type="none" w="med" len="med"/>
              <a:tailEnd type="stealth" w="sm" len="med"/>
            </a:ln>
          </p:spPr>
        </p:sp>
        <p:sp>
          <p:nvSpPr>
            <p:cNvPr id="105481" name="Line 37"/>
            <p:cNvSpPr/>
            <p:nvPr/>
          </p:nvSpPr>
          <p:spPr>
            <a:xfrm>
              <a:off x="4459" y="366"/>
              <a:ext cx="485" cy="0"/>
            </a:xfrm>
            <a:prstGeom prst="line">
              <a:avLst/>
            </a:prstGeom>
            <a:ln w="19050" cap="flat" cmpd="sng">
              <a:solidFill>
                <a:srgbClr val="000000"/>
              </a:solidFill>
              <a:prstDash val="solid"/>
              <a:headEnd type="none" w="med" len="med"/>
              <a:tailEnd type="none" w="med" len="med"/>
            </a:ln>
          </p:spPr>
        </p:sp>
        <p:sp>
          <p:nvSpPr>
            <p:cNvPr id="105482" name="Line 38"/>
            <p:cNvSpPr/>
            <p:nvPr/>
          </p:nvSpPr>
          <p:spPr>
            <a:xfrm>
              <a:off x="4944" y="366"/>
              <a:ext cx="0" cy="1138"/>
            </a:xfrm>
            <a:prstGeom prst="line">
              <a:avLst/>
            </a:prstGeom>
            <a:ln w="19050" cap="flat" cmpd="sng">
              <a:solidFill>
                <a:srgbClr val="000000"/>
              </a:solidFill>
              <a:prstDash val="solid"/>
              <a:headEnd type="none" w="med" len="med"/>
              <a:tailEnd type="none" w="med" len="med"/>
            </a:ln>
          </p:spPr>
        </p:sp>
        <p:sp>
          <p:nvSpPr>
            <p:cNvPr id="105483" name="Line 39"/>
            <p:cNvSpPr/>
            <p:nvPr/>
          </p:nvSpPr>
          <p:spPr>
            <a:xfrm flipH="1">
              <a:off x="4459" y="1504"/>
              <a:ext cx="485" cy="0"/>
            </a:xfrm>
            <a:prstGeom prst="line">
              <a:avLst/>
            </a:prstGeom>
            <a:ln w="19050" cap="flat" cmpd="sng">
              <a:solidFill>
                <a:srgbClr val="000000"/>
              </a:solidFill>
              <a:prstDash val="solid"/>
              <a:headEnd type="none" w="med" len="med"/>
              <a:tailEnd type="stealth" w="sm" len="med"/>
            </a:ln>
          </p:spPr>
        </p:sp>
        <p:sp>
          <p:nvSpPr>
            <p:cNvPr id="105484" name="Line 40"/>
            <p:cNvSpPr/>
            <p:nvPr/>
          </p:nvSpPr>
          <p:spPr>
            <a:xfrm>
              <a:off x="4459" y="872"/>
              <a:ext cx="242" cy="0"/>
            </a:xfrm>
            <a:prstGeom prst="line">
              <a:avLst/>
            </a:prstGeom>
            <a:ln w="19050" cap="flat" cmpd="sng">
              <a:solidFill>
                <a:srgbClr val="000000"/>
              </a:solidFill>
              <a:prstDash val="solid"/>
              <a:headEnd type="none" w="med" len="med"/>
              <a:tailEnd type="none" w="med" len="med"/>
            </a:ln>
          </p:spPr>
        </p:sp>
        <p:sp>
          <p:nvSpPr>
            <p:cNvPr id="105485" name="Line 41"/>
            <p:cNvSpPr/>
            <p:nvPr/>
          </p:nvSpPr>
          <p:spPr>
            <a:xfrm>
              <a:off x="4701" y="872"/>
              <a:ext cx="0" cy="379"/>
            </a:xfrm>
            <a:prstGeom prst="line">
              <a:avLst/>
            </a:prstGeom>
            <a:ln w="19050" cap="flat" cmpd="sng">
              <a:solidFill>
                <a:srgbClr val="000000"/>
              </a:solidFill>
              <a:prstDash val="solid"/>
              <a:headEnd type="none" w="med" len="med"/>
              <a:tailEnd type="none" w="med" len="med"/>
            </a:ln>
          </p:spPr>
        </p:sp>
        <p:sp>
          <p:nvSpPr>
            <p:cNvPr id="105486" name="Line 42"/>
            <p:cNvSpPr/>
            <p:nvPr/>
          </p:nvSpPr>
          <p:spPr>
            <a:xfrm flipH="1">
              <a:off x="4459" y="1251"/>
              <a:ext cx="242" cy="0"/>
            </a:xfrm>
            <a:prstGeom prst="line">
              <a:avLst/>
            </a:prstGeom>
            <a:ln w="19050" cap="flat" cmpd="sng">
              <a:solidFill>
                <a:srgbClr val="000000"/>
              </a:solidFill>
              <a:prstDash val="solid"/>
              <a:headEnd type="none" w="med" len="med"/>
              <a:tailEnd type="stealth" w="sm" len="med"/>
            </a:ln>
          </p:spPr>
        </p:sp>
        <p:sp>
          <p:nvSpPr>
            <p:cNvPr id="105487" name="Line 43"/>
            <p:cNvSpPr/>
            <p:nvPr/>
          </p:nvSpPr>
          <p:spPr>
            <a:xfrm>
              <a:off x="4459" y="2262"/>
              <a:ext cx="242" cy="0"/>
            </a:xfrm>
            <a:prstGeom prst="line">
              <a:avLst/>
            </a:prstGeom>
            <a:ln w="19050" cap="flat" cmpd="sng">
              <a:solidFill>
                <a:srgbClr val="000000"/>
              </a:solidFill>
              <a:prstDash val="solid"/>
              <a:headEnd type="none" w="med" len="med"/>
              <a:tailEnd type="none" w="med" len="med"/>
            </a:ln>
          </p:spPr>
        </p:sp>
        <p:sp>
          <p:nvSpPr>
            <p:cNvPr id="105488" name="Line 44"/>
            <p:cNvSpPr/>
            <p:nvPr/>
          </p:nvSpPr>
          <p:spPr>
            <a:xfrm>
              <a:off x="4701" y="2262"/>
              <a:ext cx="0" cy="380"/>
            </a:xfrm>
            <a:prstGeom prst="line">
              <a:avLst/>
            </a:prstGeom>
            <a:ln w="19050" cap="flat" cmpd="sng">
              <a:solidFill>
                <a:srgbClr val="000000"/>
              </a:solidFill>
              <a:prstDash val="solid"/>
              <a:headEnd type="none" w="med" len="med"/>
              <a:tailEnd type="none" w="med" len="med"/>
            </a:ln>
          </p:spPr>
        </p:sp>
        <p:sp>
          <p:nvSpPr>
            <p:cNvPr id="105489" name="Line 45"/>
            <p:cNvSpPr/>
            <p:nvPr/>
          </p:nvSpPr>
          <p:spPr>
            <a:xfrm flipH="1">
              <a:off x="4459" y="2642"/>
              <a:ext cx="242" cy="0"/>
            </a:xfrm>
            <a:prstGeom prst="line">
              <a:avLst/>
            </a:prstGeom>
            <a:ln w="19050" cap="flat" cmpd="sng">
              <a:solidFill>
                <a:srgbClr val="000000"/>
              </a:solidFill>
              <a:prstDash val="solid"/>
              <a:headEnd type="none" w="med" len="med"/>
              <a:tailEnd type="stealth" w="sm" len="med"/>
            </a:ln>
          </p:spPr>
        </p:sp>
        <p:sp>
          <p:nvSpPr>
            <p:cNvPr id="105490" name="Line 46"/>
            <p:cNvSpPr/>
            <p:nvPr/>
          </p:nvSpPr>
          <p:spPr>
            <a:xfrm>
              <a:off x="4459" y="1630"/>
              <a:ext cx="485" cy="0"/>
            </a:xfrm>
            <a:prstGeom prst="line">
              <a:avLst/>
            </a:prstGeom>
            <a:ln w="9525" cap="flat" cmpd="sng">
              <a:solidFill>
                <a:srgbClr val="000000"/>
              </a:solidFill>
              <a:prstDash val="solid"/>
              <a:headEnd type="none" w="med" len="med"/>
              <a:tailEnd type="none" w="med" len="med"/>
            </a:ln>
          </p:spPr>
        </p:sp>
        <p:sp>
          <p:nvSpPr>
            <p:cNvPr id="105491" name="Line 47"/>
            <p:cNvSpPr/>
            <p:nvPr/>
          </p:nvSpPr>
          <p:spPr>
            <a:xfrm>
              <a:off x="4944" y="1630"/>
              <a:ext cx="0" cy="1517"/>
            </a:xfrm>
            <a:prstGeom prst="line">
              <a:avLst/>
            </a:prstGeom>
            <a:ln w="19050" cap="flat" cmpd="sng">
              <a:solidFill>
                <a:srgbClr val="000000"/>
              </a:solidFill>
              <a:prstDash val="solid"/>
              <a:headEnd type="none" w="med" len="med"/>
              <a:tailEnd type="none" w="med" len="med"/>
            </a:ln>
          </p:spPr>
        </p:sp>
        <p:sp>
          <p:nvSpPr>
            <p:cNvPr id="105492" name="Line 48"/>
            <p:cNvSpPr/>
            <p:nvPr/>
          </p:nvSpPr>
          <p:spPr>
            <a:xfrm flipH="1">
              <a:off x="4459" y="3147"/>
              <a:ext cx="485" cy="0"/>
            </a:xfrm>
            <a:prstGeom prst="line">
              <a:avLst/>
            </a:prstGeom>
            <a:ln w="19050" cap="flat" cmpd="sng">
              <a:solidFill>
                <a:srgbClr val="000000"/>
              </a:solidFill>
              <a:prstDash val="solid"/>
              <a:headEnd type="none" w="med" len="med"/>
              <a:tailEnd type="stealth" w="sm" len="med"/>
            </a:ln>
          </p:spPr>
        </p:sp>
        <p:sp>
          <p:nvSpPr>
            <p:cNvPr id="105493" name="Line 49"/>
            <p:cNvSpPr/>
            <p:nvPr/>
          </p:nvSpPr>
          <p:spPr>
            <a:xfrm>
              <a:off x="4459" y="2768"/>
              <a:ext cx="242" cy="0"/>
            </a:xfrm>
            <a:prstGeom prst="line">
              <a:avLst/>
            </a:prstGeom>
            <a:ln w="19050" cap="flat" cmpd="sng">
              <a:solidFill>
                <a:srgbClr val="000000"/>
              </a:solidFill>
              <a:prstDash val="solid"/>
              <a:headEnd type="none" w="med" len="med"/>
              <a:tailEnd type="none" w="med" len="med"/>
            </a:ln>
          </p:spPr>
        </p:sp>
        <p:sp>
          <p:nvSpPr>
            <p:cNvPr id="105494" name="Line 50"/>
            <p:cNvSpPr/>
            <p:nvPr/>
          </p:nvSpPr>
          <p:spPr>
            <a:xfrm>
              <a:off x="4701" y="2768"/>
              <a:ext cx="0" cy="632"/>
            </a:xfrm>
            <a:prstGeom prst="line">
              <a:avLst/>
            </a:prstGeom>
            <a:ln w="19050" cap="flat" cmpd="sng">
              <a:solidFill>
                <a:srgbClr val="000000"/>
              </a:solidFill>
              <a:prstDash val="solid"/>
              <a:headEnd type="none" w="med" len="med"/>
              <a:tailEnd type="none" w="med" len="med"/>
            </a:ln>
          </p:spPr>
        </p:sp>
        <p:sp>
          <p:nvSpPr>
            <p:cNvPr id="105495" name="Line 51"/>
            <p:cNvSpPr/>
            <p:nvPr/>
          </p:nvSpPr>
          <p:spPr>
            <a:xfrm flipH="1">
              <a:off x="4459" y="3400"/>
              <a:ext cx="242" cy="0"/>
            </a:xfrm>
            <a:prstGeom prst="line">
              <a:avLst/>
            </a:prstGeom>
            <a:ln w="19050" cap="flat" cmpd="sng">
              <a:solidFill>
                <a:srgbClr val="000000"/>
              </a:solidFill>
              <a:prstDash val="solid"/>
              <a:headEnd type="none" w="med" len="med"/>
              <a:tailEnd type="stealth" w="sm" len="med"/>
            </a:ln>
          </p:spPr>
        </p:sp>
        <p:sp>
          <p:nvSpPr>
            <p:cNvPr id="105496" name="Line 52"/>
            <p:cNvSpPr/>
            <p:nvPr/>
          </p:nvSpPr>
          <p:spPr>
            <a:xfrm>
              <a:off x="4459" y="3526"/>
              <a:ext cx="242" cy="0"/>
            </a:xfrm>
            <a:prstGeom prst="line">
              <a:avLst/>
            </a:prstGeom>
            <a:ln w="19050" cap="flat" cmpd="sng">
              <a:solidFill>
                <a:srgbClr val="000000"/>
              </a:solidFill>
              <a:prstDash val="solid"/>
              <a:headEnd type="none" w="med" len="med"/>
              <a:tailEnd type="none" w="med" len="med"/>
            </a:ln>
          </p:spPr>
        </p:sp>
        <p:sp>
          <p:nvSpPr>
            <p:cNvPr id="105497" name="Line 53"/>
            <p:cNvSpPr/>
            <p:nvPr/>
          </p:nvSpPr>
          <p:spPr>
            <a:xfrm>
              <a:off x="4701" y="3526"/>
              <a:ext cx="0" cy="506"/>
            </a:xfrm>
            <a:prstGeom prst="line">
              <a:avLst/>
            </a:prstGeom>
            <a:ln w="19050" cap="flat" cmpd="sng">
              <a:solidFill>
                <a:srgbClr val="000000"/>
              </a:solidFill>
              <a:prstDash val="solid"/>
              <a:headEnd type="none" w="med" len="med"/>
              <a:tailEnd type="stealth" w="sm" len="med"/>
            </a:ln>
          </p:spPr>
        </p:sp>
        <p:sp>
          <p:nvSpPr>
            <p:cNvPr id="105498" name="Text Box 54"/>
            <p:cNvSpPr txBox="1"/>
            <p:nvPr/>
          </p:nvSpPr>
          <p:spPr>
            <a:xfrm>
              <a:off x="3312" y="3696"/>
              <a:ext cx="500" cy="288"/>
            </a:xfrm>
            <a:prstGeom prst="rect">
              <a:avLst/>
            </a:prstGeom>
            <a:noFill/>
            <a:ln w="9525">
              <a:noFill/>
            </a:ln>
          </p:spPr>
          <p:txBody>
            <a:bodyPr wrap="none">
              <a:spAutoFit/>
            </a:bodyPr>
            <a:lstStyle/>
            <a:p>
              <a:r>
                <a:rPr lang="zh-CN" altLang="en-US" sz="2400" b="1" dirty="0">
                  <a:solidFill>
                    <a:srgbClr val="00152A"/>
                  </a:solidFill>
                  <a:latin typeface="Times New Roman" panose="02020603050405020304" pitchFamily="18" charset="0"/>
                </a:rPr>
                <a:t>……</a:t>
              </a:r>
            </a:p>
          </p:txBody>
        </p:sp>
      </p:grpSp>
      <p:sp>
        <p:nvSpPr>
          <p:cNvPr id="3" name="文本框 2">
            <a:extLst>
              <a:ext uri="{FF2B5EF4-FFF2-40B4-BE49-F238E27FC236}">
                <a16:creationId xmlns:a16="http://schemas.microsoft.com/office/drawing/2014/main" id="{1A2BA311-AFF6-EAEE-1A19-77B62B5CBB21}"/>
              </a:ext>
            </a:extLst>
          </p:cNvPr>
          <p:cNvSpPr txBox="1"/>
          <p:nvPr/>
        </p:nvSpPr>
        <p:spPr>
          <a:xfrm>
            <a:off x="1490379" y="648169"/>
            <a:ext cx="1253066" cy="369332"/>
          </a:xfrm>
          <a:prstGeom prst="rect">
            <a:avLst/>
          </a:prstGeom>
          <a:noFill/>
        </p:spPr>
        <p:txBody>
          <a:bodyPr wrap="square">
            <a:spAutoFit/>
          </a:bodyPr>
          <a:lstStyle/>
          <a:p>
            <a:r>
              <a:rPr kumimoji="0" lang="zh-CN" altLang="en-US" sz="18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链接方式</a:t>
            </a:r>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5"/>
                                        </p:tgtEl>
                                        <p:attrNameLst>
                                          <p:attrName>ppt_y</p:attrName>
                                        </p:attrNameLst>
                                      </p:cBhvr>
                                      <p:tavLst>
                                        <p:tav tm="0">
                                          <p:val>
                                            <p:strVal val="#ppt_y"/>
                                          </p:val>
                                        </p:tav>
                                        <p:tav tm="100000">
                                          <p:val>
                                            <p:strVal val="#ppt_y"/>
                                          </p:val>
                                        </p:tav>
                                      </p:tavLst>
                                    </p:anim>
                                    <p:anim calcmode="lin" valueType="num">
                                      <p:cBhvr>
                                        <p:cTn id="9" dur="5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163"/>
            <a:ext cx="5269706" cy="41402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PCB索引组织方式</a:t>
            </a:r>
          </a:p>
        </p:txBody>
      </p:sp>
      <p:sp>
        <p:nvSpPr>
          <p:cNvPr id="35" name="Rectangle 5"/>
          <p:cNvSpPr>
            <a:spLocks noChangeArrowheads="1"/>
          </p:cNvSpPr>
          <p:nvPr/>
        </p:nvSpPr>
        <p:spPr bwMode="auto">
          <a:xfrm>
            <a:off x="1516487" y="1297875"/>
            <a:ext cx="1411042" cy="385763"/>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1800">
                <a:latin typeface="+mn-ea"/>
                <a:ea typeface="+mn-ea"/>
              </a:rPr>
              <a:t>执行指针</a:t>
            </a:r>
          </a:p>
        </p:txBody>
      </p:sp>
      <p:sp>
        <p:nvSpPr>
          <p:cNvPr id="36" name="Rectangle 6"/>
          <p:cNvSpPr>
            <a:spLocks noChangeArrowheads="1"/>
          </p:cNvSpPr>
          <p:nvPr/>
        </p:nvSpPr>
        <p:spPr bwMode="auto">
          <a:xfrm>
            <a:off x="1516487" y="1940813"/>
            <a:ext cx="1411042" cy="385763"/>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1800">
                <a:solidFill>
                  <a:srgbClr val="FF0000"/>
                </a:solidFill>
                <a:latin typeface="+mn-ea"/>
                <a:ea typeface="+mn-ea"/>
              </a:rPr>
              <a:t>就绪</a:t>
            </a:r>
            <a:r>
              <a:rPr lang="zh-CN" altLang="en-US" sz="1800">
                <a:latin typeface="+mn-ea"/>
                <a:ea typeface="+mn-ea"/>
              </a:rPr>
              <a:t>表指针</a:t>
            </a:r>
          </a:p>
        </p:txBody>
      </p:sp>
      <p:sp>
        <p:nvSpPr>
          <p:cNvPr id="37" name="Rectangle 7"/>
          <p:cNvSpPr>
            <a:spLocks noChangeArrowheads="1"/>
          </p:cNvSpPr>
          <p:nvPr/>
        </p:nvSpPr>
        <p:spPr bwMode="auto">
          <a:xfrm>
            <a:off x="1516487" y="2583750"/>
            <a:ext cx="1411042" cy="385763"/>
          </a:xfrm>
          <a:prstGeom prst="rect">
            <a:avLst/>
          </a:prstGeom>
          <a:solidFill>
            <a:schemeClr val="accent1">
              <a:lumMod val="40000"/>
              <a:lumOff val="60000"/>
            </a:schemeClr>
          </a:solidFill>
          <a:ln w="9525">
            <a:solidFill>
              <a:schemeClr val="accent1">
                <a:lumMod val="60000"/>
                <a:lumOff val="40000"/>
              </a:schemeClr>
            </a:solidFill>
            <a:miter lim="800000"/>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defRPr/>
            </a:pPr>
            <a:r>
              <a:rPr lang="zh-CN" altLang="en-US" sz="1800" dirty="0">
                <a:solidFill>
                  <a:srgbClr val="0000FF"/>
                </a:solidFill>
                <a:latin typeface="+mn-ea"/>
                <a:ea typeface="+mn-ea"/>
              </a:rPr>
              <a:t>阻塞</a:t>
            </a:r>
            <a:r>
              <a:rPr lang="zh-CN" altLang="en-US" sz="1800" dirty="0">
                <a:latin typeface="+mn-ea"/>
                <a:ea typeface="+mn-ea"/>
              </a:rPr>
              <a:t>表指针</a:t>
            </a:r>
          </a:p>
        </p:txBody>
      </p:sp>
      <p:graphicFrame>
        <p:nvGraphicFramePr>
          <p:cNvPr id="38" name="Group 75"/>
          <p:cNvGraphicFramePr>
            <a:graphicFrameLocks noGrp="1"/>
          </p:cNvGraphicFramePr>
          <p:nvPr/>
        </p:nvGraphicFramePr>
        <p:xfrm>
          <a:off x="6299378" y="1260944"/>
          <a:ext cx="800100" cy="2987040"/>
        </p:xfrm>
        <a:graphic>
          <a:graphicData uri="http://schemas.openxmlformats.org/drawingml/2006/table">
            <a:tbl>
              <a:tblPr/>
              <a:tblGrid>
                <a:gridCol w="800100">
                  <a:extLst>
                    <a:ext uri="{9D8B030D-6E8A-4147-A177-3AD203B41FA5}">
                      <a16:colId xmlns:a16="http://schemas.microsoft.com/office/drawing/2014/main" val="20000"/>
                    </a:ext>
                  </a:extLst>
                </a:gridCol>
              </a:tblGrid>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1</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2</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3</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4</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5</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6</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13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PCB 7</a:t>
                      </a: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r h="37338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350" b="0" i="0" u="none" strike="noStrike" cap="none" normalizeH="0" baseline="0" dirty="0">
                        <a:ln>
                          <a:noFill/>
                        </a:ln>
                        <a:solidFill>
                          <a:schemeClr val="bg2"/>
                        </a:solidFill>
                        <a:effectLst/>
                        <a:latin typeface="Times New Roman" panose="02020603050405020304" pitchFamily="18" charset="0"/>
                        <a:ea typeface="宋体" panose="02010600030101010101" pitchFamily="2" charset="-122"/>
                      </a:endParaRPr>
                    </a:p>
                  </a:txBody>
                  <a:tcPr marL="69056" marR="69056" marT="25898" marB="258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
        <p:nvSpPr>
          <p:cNvPr id="39" name="Line 47"/>
          <p:cNvSpPr>
            <a:spLocks noChangeShapeType="1"/>
          </p:cNvSpPr>
          <p:nvPr/>
        </p:nvSpPr>
        <p:spPr bwMode="auto">
          <a:xfrm flipV="1">
            <a:off x="2927529" y="1397485"/>
            <a:ext cx="3371850" cy="71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40" name="Line 48"/>
          <p:cNvSpPr>
            <a:spLocks noChangeShapeType="1"/>
          </p:cNvSpPr>
          <p:nvPr/>
        </p:nvSpPr>
        <p:spPr bwMode="auto">
          <a:xfrm flipV="1">
            <a:off x="2870379" y="1881683"/>
            <a:ext cx="899912" cy="230580"/>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41" name="Line 49"/>
          <p:cNvSpPr>
            <a:spLocks noChangeShapeType="1"/>
          </p:cNvSpPr>
          <p:nvPr/>
        </p:nvSpPr>
        <p:spPr bwMode="auto">
          <a:xfrm>
            <a:off x="2870379" y="2755200"/>
            <a:ext cx="845981" cy="471488"/>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graphicFrame>
        <p:nvGraphicFramePr>
          <p:cNvPr id="42" name="Group 95"/>
          <p:cNvGraphicFramePr>
            <a:graphicFrameLocks noGrp="1"/>
          </p:cNvGraphicFramePr>
          <p:nvPr/>
        </p:nvGraphicFramePr>
        <p:xfrm>
          <a:off x="3790012" y="1758119"/>
          <a:ext cx="1281430" cy="927735"/>
        </p:xfrm>
        <a:graphic>
          <a:graphicData uri="http://schemas.openxmlformats.org/drawingml/2006/table">
            <a:tbl>
              <a:tblPr/>
              <a:tblGrid>
                <a:gridCol w="1281430">
                  <a:extLst>
                    <a:ext uri="{9D8B030D-6E8A-4147-A177-3AD203B41FA5}">
                      <a16:colId xmlns:a16="http://schemas.microsoft.com/office/drawing/2014/main" val="20000"/>
                    </a:ext>
                  </a:extLst>
                </a:gridCol>
              </a:tblGrid>
              <a:tr h="21209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209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209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146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3" name="Group 96"/>
          <p:cNvGraphicFramePr>
            <a:graphicFrameLocks noGrp="1"/>
          </p:cNvGraphicFramePr>
          <p:nvPr/>
        </p:nvGraphicFramePr>
        <p:xfrm>
          <a:off x="3770291" y="3114611"/>
          <a:ext cx="1266825" cy="1093470"/>
        </p:xfrm>
        <a:graphic>
          <a:graphicData uri="http://schemas.openxmlformats.org/drawingml/2006/table">
            <a:tbl>
              <a:tblPr/>
              <a:tblGrid>
                <a:gridCol w="1266825">
                  <a:extLst>
                    <a:ext uri="{9D8B030D-6E8A-4147-A177-3AD203B41FA5}">
                      <a16:colId xmlns:a16="http://schemas.microsoft.com/office/drawing/2014/main" val="20000"/>
                    </a:ext>
                  </a:extLst>
                </a:gridCol>
              </a:tblGrid>
              <a:tr h="29591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3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209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273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9056" marR="69056" marT="25893" marB="258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4" name="Text Box 108"/>
          <p:cNvSpPr txBox="1">
            <a:spLocks noChangeArrowheads="1"/>
          </p:cNvSpPr>
          <p:nvPr/>
        </p:nvSpPr>
        <p:spPr bwMode="auto">
          <a:xfrm>
            <a:off x="3770291" y="1443784"/>
            <a:ext cx="1335377"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8" rIns="69056" bIns="3452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1800" dirty="0">
                <a:solidFill>
                  <a:srgbClr val="FF0000"/>
                </a:solidFill>
                <a:latin typeface="+mn-ea"/>
                <a:ea typeface="+mn-ea"/>
              </a:rPr>
              <a:t>就绪</a:t>
            </a:r>
            <a:r>
              <a:rPr lang="zh-CN" altLang="en-US" sz="1800" dirty="0">
                <a:latin typeface="+mn-ea"/>
                <a:ea typeface="+mn-ea"/>
              </a:rPr>
              <a:t>索引表</a:t>
            </a:r>
          </a:p>
        </p:txBody>
      </p:sp>
      <p:sp>
        <p:nvSpPr>
          <p:cNvPr id="45" name="Text Box 109"/>
          <p:cNvSpPr txBox="1">
            <a:spLocks noChangeArrowheads="1"/>
          </p:cNvSpPr>
          <p:nvPr/>
        </p:nvSpPr>
        <p:spPr bwMode="auto">
          <a:xfrm>
            <a:off x="3698651" y="2753285"/>
            <a:ext cx="1503608"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8" rIns="69056" bIns="3452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1800" dirty="0">
                <a:solidFill>
                  <a:srgbClr val="0000FF"/>
                </a:solidFill>
                <a:latin typeface="+mn-ea"/>
                <a:ea typeface="+mn-ea"/>
              </a:rPr>
              <a:t>阻塞</a:t>
            </a:r>
            <a:r>
              <a:rPr lang="zh-CN" altLang="en-US" sz="1800" dirty="0">
                <a:latin typeface="+mn-ea"/>
                <a:ea typeface="+mn-ea"/>
              </a:rPr>
              <a:t>索引表</a:t>
            </a:r>
          </a:p>
        </p:txBody>
      </p:sp>
      <p:sp>
        <p:nvSpPr>
          <p:cNvPr id="46" name="Line 110"/>
          <p:cNvSpPr>
            <a:spLocks noChangeShapeType="1"/>
          </p:cNvSpPr>
          <p:nvPr/>
        </p:nvSpPr>
        <p:spPr bwMode="auto">
          <a:xfrm>
            <a:off x="4867409" y="1835375"/>
            <a:ext cx="1431968" cy="369722"/>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47" name="Line 111"/>
          <p:cNvSpPr>
            <a:spLocks noChangeShapeType="1"/>
          </p:cNvSpPr>
          <p:nvPr/>
        </p:nvSpPr>
        <p:spPr bwMode="auto">
          <a:xfrm>
            <a:off x="4847688" y="2072497"/>
            <a:ext cx="1451690" cy="451956"/>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48" name="Line 112"/>
          <p:cNvSpPr>
            <a:spLocks noChangeShapeType="1"/>
          </p:cNvSpPr>
          <p:nvPr/>
        </p:nvSpPr>
        <p:spPr bwMode="auto">
          <a:xfrm flipV="1">
            <a:off x="4895982" y="1880498"/>
            <a:ext cx="1369187" cy="465917"/>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49" name="Line 113"/>
          <p:cNvSpPr>
            <a:spLocks noChangeShapeType="1"/>
          </p:cNvSpPr>
          <p:nvPr/>
        </p:nvSpPr>
        <p:spPr bwMode="auto">
          <a:xfrm>
            <a:off x="5037248" y="3303138"/>
            <a:ext cx="1204979" cy="408074"/>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50" name="Line 114"/>
          <p:cNvSpPr>
            <a:spLocks noChangeShapeType="1"/>
          </p:cNvSpPr>
          <p:nvPr/>
        </p:nvSpPr>
        <p:spPr bwMode="auto">
          <a:xfrm flipV="1">
            <a:off x="4980098" y="3340555"/>
            <a:ext cx="1250862" cy="208482"/>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51" name="Line 115"/>
          <p:cNvSpPr>
            <a:spLocks noChangeShapeType="1"/>
          </p:cNvSpPr>
          <p:nvPr/>
        </p:nvSpPr>
        <p:spPr bwMode="auto">
          <a:xfrm flipV="1">
            <a:off x="5037248" y="2888557"/>
            <a:ext cx="1304590" cy="852479"/>
          </a:xfrm>
          <a:prstGeom prst="line">
            <a:avLst/>
          </a:prstGeom>
          <a:ln>
            <a:tailEnd type="triangle" w="med" len="med"/>
          </a:ln>
        </p:spPr>
        <p:style>
          <a:lnRef idx="1">
            <a:schemeClr val="accent1"/>
          </a:lnRef>
          <a:fillRef idx="0">
            <a:schemeClr val="accent1"/>
          </a:fillRef>
          <a:effectRef idx="0">
            <a:schemeClr val="accent1"/>
          </a:effectRef>
          <a:fontRef idx="minor">
            <a:schemeClr val="tx1"/>
          </a:fontRef>
        </p:style>
        <p:txBody>
          <a:bodyPr lIns="69056" tIns="34528" rIns="69056" bIns="34528"/>
          <a:lstStyle/>
          <a:p>
            <a:pPr eaLnBrk="1" hangingPunct="1">
              <a:defRPr/>
            </a:pPr>
            <a:endParaRPr lang="zh-CN" altLang="en-US" sz="1800">
              <a:latin typeface="+mn-ea"/>
            </a:endParaRPr>
          </a:p>
        </p:txBody>
      </p:sp>
      <p:sp>
        <p:nvSpPr>
          <p:cNvPr id="3" name="文本框 2">
            <a:extLst>
              <a:ext uri="{FF2B5EF4-FFF2-40B4-BE49-F238E27FC236}">
                <a16:creationId xmlns:a16="http://schemas.microsoft.com/office/drawing/2014/main" id="{FE9886B1-7908-517B-ACD6-EDB3F9B731B9}"/>
              </a:ext>
            </a:extLst>
          </p:cNvPr>
          <p:cNvSpPr txBox="1"/>
          <p:nvPr/>
        </p:nvSpPr>
        <p:spPr>
          <a:xfrm>
            <a:off x="1395718" y="720862"/>
            <a:ext cx="1347482" cy="369332"/>
          </a:xfrm>
          <a:prstGeom prst="rect">
            <a:avLst/>
          </a:prstGeom>
          <a:noFill/>
        </p:spPr>
        <p:txBody>
          <a:bodyPr wrap="square">
            <a:spAutoFit/>
          </a:bodyPr>
          <a:lstStyle/>
          <a:p>
            <a:r>
              <a:rPr lang="zh-CN" altLang="en-US" sz="1800" b="1" noProof="0" dirty="0">
                <a:solidFill>
                  <a:schemeClr val="bg1">
                    <a:lumMod val="50000"/>
                  </a:schemeClr>
                </a:solidFill>
                <a:sym typeface="+mn-ea"/>
              </a:rPr>
              <a:t>索引方式</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进程的组织方式</a:t>
            </a:r>
          </a:p>
        </p:txBody>
      </p:sp>
      <p:pic>
        <p:nvPicPr>
          <p:cNvPr id="101379" name="图片 1"/>
          <p:cNvPicPr>
            <a:picLocks noChangeAspect="1"/>
          </p:cNvPicPr>
          <p:nvPr/>
        </p:nvPicPr>
        <p:blipFill>
          <a:blip r:embed="rId3"/>
          <a:stretch>
            <a:fillRect/>
          </a:stretch>
        </p:blipFill>
        <p:spPr>
          <a:xfrm>
            <a:off x="1371600" y="650875"/>
            <a:ext cx="6950075" cy="4492625"/>
          </a:xfrm>
          <a:prstGeom prst="rect">
            <a:avLst/>
          </a:prstGeom>
          <a:noFill/>
          <a:ln w="9525">
            <a:noFill/>
          </a:ln>
        </p:spPr>
      </p:pic>
      <p:sp>
        <p:nvSpPr>
          <p:cNvPr id="2" name="文本框 1">
            <a:extLst>
              <a:ext uri="{FF2B5EF4-FFF2-40B4-BE49-F238E27FC236}">
                <a16:creationId xmlns:a16="http://schemas.microsoft.com/office/drawing/2014/main" id="{386EAED5-767E-B658-F929-CEB8C87E5BA2}"/>
              </a:ext>
            </a:extLst>
          </p:cNvPr>
          <p:cNvSpPr txBox="1"/>
          <p:nvPr/>
        </p:nvSpPr>
        <p:spPr>
          <a:xfrm>
            <a:off x="7543800" y="2419350"/>
            <a:ext cx="697627" cy="400110"/>
          </a:xfrm>
          <a:prstGeom prst="rect">
            <a:avLst/>
          </a:prstGeom>
          <a:noFill/>
        </p:spPr>
        <p:txBody>
          <a:bodyPr wrap="none" rtlCol="0">
            <a:spAutoFit/>
          </a:bodyPr>
          <a:lstStyle/>
          <a:p>
            <a:r>
              <a:rPr lang="zh-CN" altLang="en-US" sz="2000" dirty="0"/>
              <a:t>阻塞</a:t>
            </a: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矩形 19"/>
          <p:cNvSpPr/>
          <p:nvPr/>
        </p:nvSpPr>
        <p:spPr>
          <a:xfrm>
            <a:off x="578644" y="193373"/>
            <a:ext cx="1452880" cy="398780"/>
          </a:xfrm>
          <a:prstGeom prst="rect">
            <a:avLst/>
          </a:prstGeom>
        </p:spPr>
        <p:txBody>
          <a:bodyPr wrap="none">
            <a:spAutoFit/>
          </a:bodyPr>
          <a:lstStyle/>
          <a:p>
            <a:r>
              <a:rPr lang="zh-CN" altLang="en-US" sz="2000" b="1" noProof="0" dirty="0">
                <a:solidFill>
                  <a:schemeClr val="bg1">
                    <a:lumMod val="50000"/>
                  </a:schemeClr>
                </a:solidFill>
              </a:rPr>
              <a:t>内容导航：</a:t>
            </a:r>
            <a:endParaRPr lang="zh-CN" altLang="en-US" sz="2100" b="1" dirty="0">
              <a:solidFill>
                <a:schemeClr val="bg1"/>
              </a:solidFill>
            </a:endParaRP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latin typeface="+mj-ea"/>
                <a:ea typeface="+mj-ea"/>
              </a:rPr>
              <a:t>2.1 </a:t>
            </a:r>
            <a:r>
              <a:rPr lang="zh-CN" altLang="en-US" sz="1800" dirty="0">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latin typeface="+mj-ea"/>
              </a:rPr>
              <a:t>2.2 </a:t>
            </a:r>
            <a:r>
              <a:rPr lang="zh-CN" altLang="en-US" sz="1800" dirty="0">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solidFill>
                  <a:srgbClr val="0000FF"/>
                </a:solidFill>
                <a:latin typeface="+mj-ea"/>
              </a:rPr>
              <a:t>2.3 </a:t>
            </a:r>
            <a:r>
              <a:rPr lang="zh-CN" altLang="en-US" sz="1800" dirty="0">
                <a:solidFill>
                  <a:srgbClr val="0000FF"/>
                </a:solidFill>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latin typeface="+mj-ea"/>
              </a:rPr>
              <a:t>2.4 </a:t>
            </a:r>
            <a:r>
              <a:rPr lang="zh-CN" altLang="en-US" sz="1800" dirty="0">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latin typeface="+mj-ea"/>
              </a:rPr>
              <a:t>2.5 </a:t>
            </a:r>
            <a:r>
              <a:rPr lang="zh-CN" altLang="en-US" sz="1800" dirty="0">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latin typeface="+mj-ea"/>
              </a:rPr>
              <a:t>2.6 </a:t>
            </a:r>
            <a:r>
              <a:rPr lang="zh-CN" altLang="en-US" sz="1800" dirty="0">
                <a:latin typeface="+mj-ea"/>
              </a:rPr>
              <a:t>线程的实现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进程控制</a:t>
            </a:r>
          </a:p>
        </p:txBody>
      </p:sp>
      <p:sp>
        <p:nvSpPr>
          <p:cNvPr id="26" name="内容占位符 2"/>
          <p:cNvSpPr txBox="1"/>
          <p:nvPr/>
        </p:nvSpPr>
        <p:spPr>
          <a:xfrm>
            <a:off x="990907" y="878027"/>
            <a:ext cx="4157552" cy="11989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FF0000"/>
              </a:buClr>
              <a:buFont typeface="Wingdings" panose="05000000000000000000" pitchFamily="2" charset="2"/>
              <a:buChar char="n"/>
            </a:pPr>
            <a:r>
              <a:rPr lang="zh-CN" altLang="en-US" dirty="0"/>
              <a:t>进程管理最基本的功能</a:t>
            </a:r>
          </a:p>
          <a:p>
            <a:pPr>
              <a:lnSpc>
                <a:spcPct val="150000"/>
              </a:lnSpc>
              <a:spcBef>
                <a:spcPts val="0"/>
              </a:spcBef>
              <a:buClr>
                <a:srgbClr val="FF0000"/>
              </a:buClr>
              <a:buFont typeface="Wingdings" panose="05000000000000000000" pitchFamily="2" charset="2"/>
              <a:buChar char="n"/>
            </a:pPr>
            <a:r>
              <a:rPr lang="zh-CN" altLang="en-US" dirty="0"/>
              <a:t>一般由</a:t>
            </a:r>
            <a:r>
              <a:rPr lang="en-US" altLang="zh-CN" dirty="0"/>
              <a:t>OS</a:t>
            </a:r>
            <a:r>
              <a:rPr lang="zh-CN" altLang="en-US" dirty="0"/>
              <a:t>内核中的原语实现</a:t>
            </a:r>
            <a:endParaRPr lang="en-US" altLang="zh-CN" dirty="0"/>
          </a:p>
          <a:p>
            <a:pPr>
              <a:lnSpc>
                <a:spcPct val="150000"/>
              </a:lnSpc>
              <a:spcBef>
                <a:spcPts val="0"/>
              </a:spcBef>
              <a:buClr>
                <a:srgbClr val="FF0000"/>
              </a:buClr>
              <a:buFont typeface="Wingdings" panose="05000000000000000000" pitchFamily="2" charset="2"/>
              <a:buChar char="n"/>
            </a:pPr>
            <a:r>
              <a:rPr lang="zh-CN" altLang="en-US" dirty="0">
                <a:solidFill>
                  <a:srgbClr val="FF0000"/>
                </a:solidFill>
              </a:rPr>
              <a:t>包括：</a:t>
            </a:r>
          </a:p>
        </p:txBody>
      </p:sp>
      <p:grpSp>
        <p:nvGrpSpPr>
          <p:cNvPr id="2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01418" y="2335679"/>
            <a:ext cx="8134350" cy="1899887"/>
            <a:chOff x="673100" y="1929384"/>
            <a:chExt cx="10845800" cy="2533182"/>
          </a:xfrm>
        </p:grpSpPr>
        <p:sp>
          <p:nvSpPr>
            <p:cNvPr id="32"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35"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0"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41"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2"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3" name="ï$1iḍe"/>
            <p:cNvSpPr txBox="1"/>
            <p:nvPr/>
          </p:nvSpPr>
          <p:spPr>
            <a:xfrm>
              <a:off x="67310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进程创建</a:t>
              </a:r>
            </a:p>
          </p:txBody>
        </p:sp>
        <p:sp>
          <p:nvSpPr>
            <p:cNvPr id="45" name="íṩ1ïḑe"/>
            <p:cNvSpPr txBox="1"/>
            <p:nvPr/>
          </p:nvSpPr>
          <p:spPr>
            <a:xfrm>
              <a:off x="350294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进程终止</a:t>
              </a:r>
            </a:p>
          </p:txBody>
        </p:sp>
        <p:sp>
          <p:nvSpPr>
            <p:cNvPr id="46" name="ïsḻiďê"/>
            <p:cNvSpPr txBox="1"/>
            <p:nvPr/>
          </p:nvSpPr>
          <p:spPr>
            <a:xfrm>
              <a:off x="633278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进程阻塞与唤醒</a:t>
              </a:r>
            </a:p>
          </p:txBody>
        </p:sp>
        <p:sp>
          <p:nvSpPr>
            <p:cNvPr id="47" name="isḷiḋé"/>
            <p:cNvSpPr txBox="1"/>
            <p:nvPr/>
          </p:nvSpPr>
          <p:spPr>
            <a:xfrm>
              <a:off x="916262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进程挂起与激活</a:t>
              </a:r>
            </a:p>
          </p:txBody>
        </p:sp>
        <p:sp>
          <p:nvSpPr>
            <p:cNvPr id="48"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9"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50"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51"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p:nvPr/>
        </p:nvSpPr>
        <p:spPr>
          <a:xfrm>
            <a:off x="914400" y="144463"/>
            <a:ext cx="4724400" cy="398780"/>
          </a:xfrm>
          <a:prstGeom prst="rect">
            <a:avLst/>
          </a:prstGeom>
        </p:spPr>
        <p:txBody>
          <a:bodyPr wrap="square" lIns="91440" tIns="45720" rIns="91440" bIns="45720">
            <a:spAutoFit/>
          </a:bodyPr>
          <a:lstStyle/>
          <a:p>
            <a:pPr lvl="0" algn="l">
              <a:buClrTx/>
              <a:buSzTx/>
              <a:buFontTx/>
            </a:pPr>
            <a:r>
              <a:rPr lang="zh-CN" altLang="en-US" sz="2000" b="1" noProof="0" dirty="0">
                <a:solidFill>
                  <a:schemeClr val="bg1">
                    <a:lumMod val="50000"/>
                  </a:schemeClr>
                </a:solidFill>
                <a:sym typeface="+mn-ea"/>
              </a:rPr>
              <a:t>进程创建</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41" name="Group 43"/>
          <p:cNvGrpSpPr/>
          <p:nvPr/>
        </p:nvGrpSpPr>
        <p:grpSpPr>
          <a:xfrm>
            <a:off x="458153" y="1529080"/>
            <a:ext cx="3230562" cy="2078038"/>
            <a:chOff x="2830520" y="1591301"/>
            <a:chExt cx="1712098" cy="1513131"/>
          </a:xfrm>
        </p:grpSpPr>
        <p:sp>
          <p:nvSpPr>
            <p:cNvPr id="42" name="圆角矩形 11"/>
            <p:cNvSpPr/>
            <p:nvPr/>
          </p:nvSpPr>
          <p:spPr>
            <a:xfrm>
              <a:off x="2830520" y="1591301"/>
              <a:ext cx="1712098" cy="1513131"/>
            </a:xfrm>
            <a:prstGeom prst="roundRect">
              <a:avLst>
                <a:gd name="adj" fmla="val 63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11635" name="矩形 28"/>
            <p:cNvSpPr/>
            <p:nvPr/>
          </p:nvSpPr>
          <p:spPr>
            <a:xfrm>
              <a:off x="3563144" y="2806203"/>
              <a:ext cx="260985" cy="276999"/>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定义</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111636" name="Text Box 41"/>
            <p:cNvSpPr txBox="1"/>
            <p:nvPr/>
          </p:nvSpPr>
          <p:spPr>
            <a:xfrm>
              <a:off x="2870511" y="1683768"/>
              <a:ext cx="1620675" cy="1139298"/>
            </a:xfrm>
            <a:prstGeom prst="rect">
              <a:avLst/>
            </a:prstGeom>
            <a:noFill/>
            <a:ln w="9525">
              <a:noFill/>
            </a:ln>
          </p:spPr>
          <p:txBody>
            <a:bodyPr>
              <a:spAutoFit/>
            </a:bodyPr>
            <a:lstStyle/>
            <a:p>
              <a:pPr marL="285750" indent="-285750" algn="just">
                <a:lnSpc>
                  <a:spcPct val="114000"/>
                </a:lnSpc>
                <a:buFont typeface="Arial" panose="020B0604020202020204" pitchFamily="34" charset="0"/>
                <a:buChar char="•"/>
              </a:pPr>
              <a:r>
                <a:rPr lang="zh-CN" altLang="en-US" sz="1400" dirty="0">
                  <a:latin typeface="微软雅黑" panose="020B0503020204020204" pitchFamily="34" charset="-122"/>
                </a:rPr>
                <a:t>创建的</a:t>
              </a:r>
              <a:r>
                <a:rPr lang="zh-CN" altLang="en-US" sz="1400" dirty="0">
                  <a:solidFill>
                    <a:srgbClr val="FF0000"/>
                  </a:solidFill>
                  <a:latin typeface="微软雅黑" panose="020B0503020204020204" pitchFamily="34" charset="-122"/>
                </a:rPr>
                <a:t>子进程</a:t>
              </a:r>
              <a:r>
                <a:rPr lang="zh-CN" altLang="en-US" sz="1400" dirty="0">
                  <a:latin typeface="微软雅黑" panose="020B0503020204020204" pitchFamily="34" charset="-122"/>
                </a:rPr>
                <a:t>可以继承</a:t>
              </a:r>
              <a:r>
                <a:rPr lang="zh-CN" altLang="en-US" sz="1400" dirty="0">
                  <a:solidFill>
                    <a:srgbClr val="FF0000"/>
                  </a:solidFill>
                  <a:latin typeface="微软雅黑" panose="020B0503020204020204" pitchFamily="34" charset="-122"/>
                </a:rPr>
                <a:t>父进程的所有资源</a:t>
              </a:r>
              <a:r>
                <a:rPr lang="zh-CN" altLang="en-US" sz="1400" dirty="0">
                  <a:latin typeface="微软雅黑" panose="020B0503020204020204" pitchFamily="34" charset="-122"/>
                </a:rPr>
                <a:t>（缓冲区数据），当</a:t>
              </a:r>
              <a:r>
                <a:rPr lang="zh-CN" altLang="en-US" sz="1400" dirty="0">
                  <a:solidFill>
                    <a:srgbClr val="FF0000"/>
                  </a:solidFill>
                  <a:latin typeface="微软雅黑" panose="020B0503020204020204" pitchFamily="34" charset="-122"/>
                </a:rPr>
                <a:t>子进程被撤消时</a:t>
              </a:r>
              <a:r>
                <a:rPr lang="zh-CN" altLang="en-US" sz="1400" dirty="0">
                  <a:latin typeface="微软雅黑" panose="020B0503020204020204" pitchFamily="34" charset="-122"/>
                </a:rPr>
                <a:t>，应将从父进程那里获得的资源</a:t>
              </a:r>
              <a:r>
                <a:rPr lang="zh-CN" altLang="en-US" sz="1400" dirty="0">
                  <a:solidFill>
                    <a:srgbClr val="FF0000"/>
                  </a:solidFill>
                  <a:latin typeface="微软雅黑" panose="020B0503020204020204" pitchFamily="34" charset="-122"/>
                </a:rPr>
                <a:t>归还</a:t>
              </a:r>
              <a:r>
                <a:rPr lang="zh-CN" altLang="en-US" sz="1400" dirty="0">
                  <a:latin typeface="微软雅黑" panose="020B0503020204020204" pitchFamily="34" charset="-122"/>
                </a:rPr>
                <a:t>给父进程。</a:t>
              </a:r>
            </a:p>
            <a:p>
              <a:pPr marL="285750" indent="-285750" algn="just">
                <a:lnSpc>
                  <a:spcPct val="114000"/>
                </a:lnSpc>
                <a:buFont typeface="Arial" panose="020B0604020202020204" pitchFamily="34" charset="0"/>
                <a:buChar char="•"/>
              </a:pPr>
              <a:r>
                <a:rPr lang="zh-CN" altLang="en-US" sz="1400" dirty="0">
                  <a:solidFill>
                    <a:srgbClr val="FF0000"/>
                  </a:solidFill>
                  <a:latin typeface="微软雅黑" panose="020B0503020204020204" pitchFamily="34" charset="-122"/>
                </a:rPr>
                <a:t>撤消父</a:t>
              </a:r>
              <a:r>
                <a:rPr lang="zh-CN" altLang="en-US" sz="1400" dirty="0">
                  <a:latin typeface="微软雅黑" panose="020B0503020204020204" pitchFamily="34" charset="-122"/>
                </a:rPr>
                <a:t>进程时也必须同时</a:t>
              </a:r>
              <a:r>
                <a:rPr lang="zh-CN" altLang="en-US" sz="1400" dirty="0">
                  <a:solidFill>
                    <a:srgbClr val="FF0000"/>
                  </a:solidFill>
                  <a:latin typeface="微软雅黑" panose="020B0503020204020204" pitchFamily="34" charset="-122"/>
                </a:rPr>
                <a:t>撤消</a:t>
              </a:r>
              <a:r>
                <a:rPr lang="zh-CN" altLang="en-US" sz="1400" dirty="0">
                  <a:latin typeface="微软雅黑" panose="020B0503020204020204" pitchFamily="34" charset="-122"/>
                </a:rPr>
                <a:t>其</a:t>
              </a:r>
              <a:r>
                <a:rPr lang="zh-CN" altLang="en-US" sz="1400" dirty="0">
                  <a:solidFill>
                    <a:srgbClr val="FF0000"/>
                  </a:solidFill>
                  <a:latin typeface="微软雅黑" panose="020B0503020204020204" pitchFamily="34" charset="-122"/>
                </a:rPr>
                <a:t>所有的子</a:t>
              </a:r>
              <a:r>
                <a:rPr lang="zh-CN" altLang="en-US" sz="1400" dirty="0">
                  <a:latin typeface="微软雅黑" panose="020B0503020204020204" pitchFamily="34" charset="-122"/>
                </a:rPr>
                <a:t>进程。</a:t>
              </a:r>
            </a:p>
          </p:txBody>
        </p:sp>
      </p:grpSp>
      <p:grpSp>
        <p:nvGrpSpPr>
          <p:cNvPr id="27" name="组合 24"/>
          <p:cNvGrpSpPr/>
          <p:nvPr/>
        </p:nvGrpSpPr>
        <p:grpSpPr>
          <a:xfrm>
            <a:off x="4191000" y="854075"/>
            <a:ext cx="4533900" cy="3851275"/>
            <a:chOff x="5377507" y="2387517"/>
            <a:chExt cx="5898811" cy="3636192"/>
          </a:xfrm>
        </p:grpSpPr>
        <p:grpSp>
          <p:nvGrpSpPr>
            <p:cNvPr id="111626" name="组合 19"/>
            <p:cNvGrpSpPr/>
            <p:nvPr/>
          </p:nvGrpSpPr>
          <p:grpSpPr>
            <a:xfrm>
              <a:off x="5391037" y="2387517"/>
              <a:ext cx="5885281" cy="3636192"/>
              <a:chOff x="5449234" y="1883461"/>
              <a:chExt cx="5885281" cy="3636192"/>
            </a:xfrm>
          </p:grpSpPr>
          <p:sp>
            <p:nvSpPr>
              <p:cNvPr id="111631" name="矩形 3"/>
              <p:cNvSpPr/>
              <p:nvPr/>
            </p:nvSpPr>
            <p:spPr>
              <a:xfrm>
                <a:off x="5674048" y="1941129"/>
                <a:ext cx="5588290" cy="350729"/>
              </a:xfrm>
              <a:prstGeom prst="rect">
                <a:avLst/>
              </a:prstGeom>
              <a:noFill/>
              <a:ln w="9525">
                <a:noFill/>
              </a:ln>
            </p:spPr>
            <p:txBody>
              <a:bodyPr>
                <a:spAutoFit/>
              </a:bodyPr>
              <a:lstStyle/>
              <a:p>
                <a:pPr algn="just">
                  <a:lnSpc>
                    <a:spcPct val="114000"/>
                  </a:lnSpc>
                </a:pPr>
                <a:endParaRPr lang="zh-CN" altLang="en-US" sz="1600" dirty="0">
                  <a:latin typeface="微软雅黑" panose="020B0503020204020204" pitchFamily="34" charset="-122"/>
                </a:endParaRPr>
              </a:p>
            </p:txBody>
          </p:sp>
          <p:sp>
            <p:nvSpPr>
              <p:cNvPr id="39"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162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1162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1162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1163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grpSp>
      <p:grpSp>
        <p:nvGrpSpPr>
          <p:cNvPr id="113668" name="Group 28"/>
          <p:cNvGrpSpPr/>
          <p:nvPr/>
        </p:nvGrpSpPr>
        <p:grpSpPr>
          <a:xfrm>
            <a:off x="4540250" y="1163638"/>
            <a:ext cx="4168775" cy="3360737"/>
            <a:chOff x="288" y="192"/>
            <a:chExt cx="4512" cy="3312"/>
          </a:xfrm>
        </p:grpSpPr>
        <p:sp>
          <p:nvSpPr>
            <p:cNvPr id="113688" name="Oval 2"/>
            <p:cNvSpPr/>
            <p:nvPr>
              <p:custDataLst>
                <p:tags r:id="rId1"/>
              </p:custDataLst>
            </p:nvPr>
          </p:nvSpPr>
          <p:spPr>
            <a:xfrm>
              <a:off x="2304" y="19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A</a:t>
              </a:r>
            </a:p>
          </p:txBody>
        </p:sp>
        <p:sp>
          <p:nvSpPr>
            <p:cNvPr id="113689" name="Oval 3"/>
            <p:cNvSpPr/>
            <p:nvPr>
              <p:custDataLst>
                <p:tags r:id="rId2"/>
              </p:custDataLst>
            </p:nvPr>
          </p:nvSpPr>
          <p:spPr>
            <a:xfrm>
              <a:off x="1392" y="1056"/>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B</a:t>
              </a:r>
            </a:p>
          </p:txBody>
        </p:sp>
        <p:sp>
          <p:nvSpPr>
            <p:cNvPr id="113690" name="Oval 4"/>
            <p:cNvSpPr/>
            <p:nvPr>
              <p:custDataLst>
                <p:tags r:id="rId3"/>
              </p:custDataLst>
            </p:nvPr>
          </p:nvSpPr>
          <p:spPr>
            <a:xfrm>
              <a:off x="3168" y="1056"/>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C</a:t>
              </a:r>
            </a:p>
          </p:txBody>
        </p:sp>
        <p:sp>
          <p:nvSpPr>
            <p:cNvPr id="113691" name="Oval 5"/>
            <p:cNvSpPr/>
            <p:nvPr>
              <p:custDataLst>
                <p:tags r:id="rId4"/>
              </p:custDataLst>
            </p:nvPr>
          </p:nvSpPr>
          <p:spPr>
            <a:xfrm>
              <a:off x="864" y="2016"/>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D</a:t>
              </a:r>
            </a:p>
          </p:txBody>
        </p:sp>
        <p:sp>
          <p:nvSpPr>
            <p:cNvPr id="113692" name="Oval 6"/>
            <p:cNvSpPr/>
            <p:nvPr>
              <p:custDataLst>
                <p:tags r:id="rId5"/>
              </p:custDataLst>
            </p:nvPr>
          </p:nvSpPr>
          <p:spPr>
            <a:xfrm>
              <a:off x="4080" y="307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M</a:t>
              </a:r>
            </a:p>
          </p:txBody>
        </p:sp>
        <p:sp>
          <p:nvSpPr>
            <p:cNvPr id="113693" name="Oval 7"/>
            <p:cNvSpPr/>
            <p:nvPr>
              <p:custDataLst>
                <p:tags r:id="rId6"/>
              </p:custDataLst>
            </p:nvPr>
          </p:nvSpPr>
          <p:spPr>
            <a:xfrm>
              <a:off x="1728" y="2016"/>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E</a:t>
              </a:r>
            </a:p>
          </p:txBody>
        </p:sp>
        <p:sp>
          <p:nvSpPr>
            <p:cNvPr id="113694" name="Oval 8"/>
            <p:cNvSpPr/>
            <p:nvPr>
              <p:custDataLst>
                <p:tags r:id="rId7"/>
              </p:custDataLst>
            </p:nvPr>
          </p:nvSpPr>
          <p:spPr>
            <a:xfrm>
              <a:off x="288" y="307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I</a:t>
              </a:r>
            </a:p>
          </p:txBody>
        </p:sp>
        <p:sp>
          <p:nvSpPr>
            <p:cNvPr id="113695" name="Oval 9"/>
            <p:cNvSpPr/>
            <p:nvPr>
              <p:custDataLst>
                <p:tags r:id="rId8"/>
              </p:custDataLst>
            </p:nvPr>
          </p:nvSpPr>
          <p:spPr>
            <a:xfrm>
              <a:off x="1248" y="307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J</a:t>
              </a:r>
            </a:p>
          </p:txBody>
        </p:sp>
        <p:sp>
          <p:nvSpPr>
            <p:cNvPr id="113696" name="Oval 10"/>
            <p:cNvSpPr/>
            <p:nvPr>
              <p:custDataLst>
                <p:tags r:id="rId9"/>
              </p:custDataLst>
            </p:nvPr>
          </p:nvSpPr>
          <p:spPr>
            <a:xfrm>
              <a:off x="4368" y="2016"/>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H</a:t>
              </a:r>
            </a:p>
          </p:txBody>
        </p:sp>
        <p:sp>
          <p:nvSpPr>
            <p:cNvPr id="113697" name="Oval 11"/>
            <p:cNvSpPr/>
            <p:nvPr>
              <p:custDataLst>
                <p:tags r:id="rId10"/>
              </p:custDataLst>
            </p:nvPr>
          </p:nvSpPr>
          <p:spPr>
            <a:xfrm>
              <a:off x="3504" y="2064"/>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G</a:t>
              </a:r>
            </a:p>
          </p:txBody>
        </p:sp>
        <p:sp>
          <p:nvSpPr>
            <p:cNvPr id="113698" name="Oval 12"/>
            <p:cNvSpPr/>
            <p:nvPr>
              <p:custDataLst>
                <p:tags r:id="rId11"/>
              </p:custDataLst>
            </p:nvPr>
          </p:nvSpPr>
          <p:spPr>
            <a:xfrm>
              <a:off x="2688" y="2064"/>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F</a:t>
              </a:r>
            </a:p>
          </p:txBody>
        </p:sp>
        <p:sp>
          <p:nvSpPr>
            <p:cNvPr id="113699" name="Oval 13"/>
            <p:cNvSpPr/>
            <p:nvPr>
              <p:custDataLst>
                <p:tags r:id="rId12"/>
              </p:custDataLst>
            </p:nvPr>
          </p:nvSpPr>
          <p:spPr>
            <a:xfrm>
              <a:off x="3168" y="307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L</a:t>
              </a:r>
            </a:p>
          </p:txBody>
        </p:sp>
        <p:sp>
          <p:nvSpPr>
            <p:cNvPr id="113700" name="Oval 14"/>
            <p:cNvSpPr/>
            <p:nvPr>
              <p:custDataLst>
                <p:tags r:id="rId13"/>
              </p:custDataLst>
            </p:nvPr>
          </p:nvSpPr>
          <p:spPr>
            <a:xfrm>
              <a:off x="2208" y="3072"/>
              <a:ext cx="432" cy="43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a:r>
                <a:rPr lang="en-US" altLang="zh-CN" dirty="0">
                  <a:latin typeface="微软雅黑" panose="020B0503020204020204" pitchFamily="34" charset="-122"/>
                </a:rPr>
                <a:t>K</a:t>
              </a:r>
            </a:p>
          </p:txBody>
        </p:sp>
        <p:sp>
          <p:nvSpPr>
            <p:cNvPr id="113701" name="Line 15"/>
            <p:cNvSpPr/>
            <p:nvPr>
              <p:custDataLst>
                <p:tags r:id="rId14"/>
              </p:custDataLst>
            </p:nvPr>
          </p:nvSpPr>
          <p:spPr>
            <a:xfrm flipH="1">
              <a:off x="1680" y="576"/>
              <a:ext cx="672" cy="480"/>
            </a:xfrm>
            <a:prstGeom prst="line">
              <a:avLst/>
            </a:prstGeom>
            <a:ln w="9525" cap="flat" cmpd="sng">
              <a:solidFill>
                <a:schemeClr val="tx1"/>
              </a:solidFill>
              <a:prstDash val="solid"/>
              <a:headEnd type="none" w="med" len="med"/>
              <a:tailEnd type="none" w="med" len="med"/>
            </a:ln>
          </p:spPr>
        </p:sp>
        <p:sp>
          <p:nvSpPr>
            <p:cNvPr id="113702" name="Line 16"/>
            <p:cNvSpPr/>
            <p:nvPr>
              <p:custDataLst>
                <p:tags r:id="rId15"/>
              </p:custDataLst>
            </p:nvPr>
          </p:nvSpPr>
          <p:spPr>
            <a:xfrm>
              <a:off x="2688" y="576"/>
              <a:ext cx="576" cy="480"/>
            </a:xfrm>
            <a:prstGeom prst="line">
              <a:avLst/>
            </a:prstGeom>
            <a:ln w="9525" cap="flat" cmpd="sng">
              <a:solidFill>
                <a:schemeClr val="tx1"/>
              </a:solidFill>
              <a:prstDash val="solid"/>
              <a:headEnd type="none" w="med" len="med"/>
              <a:tailEnd type="none" w="med" len="med"/>
            </a:ln>
          </p:spPr>
        </p:sp>
        <p:sp>
          <p:nvSpPr>
            <p:cNvPr id="113703" name="Line 17"/>
            <p:cNvSpPr/>
            <p:nvPr>
              <p:custDataLst>
                <p:tags r:id="rId16"/>
              </p:custDataLst>
            </p:nvPr>
          </p:nvSpPr>
          <p:spPr>
            <a:xfrm flipH="1">
              <a:off x="1104" y="1440"/>
              <a:ext cx="336" cy="576"/>
            </a:xfrm>
            <a:prstGeom prst="line">
              <a:avLst/>
            </a:prstGeom>
            <a:ln w="9525" cap="flat" cmpd="sng">
              <a:solidFill>
                <a:schemeClr val="tx1"/>
              </a:solidFill>
              <a:prstDash val="solid"/>
              <a:headEnd type="none" w="med" len="med"/>
              <a:tailEnd type="none" w="med" len="med"/>
            </a:ln>
          </p:spPr>
        </p:sp>
        <p:sp>
          <p:nvSpPr>
            <p:cNvPr id="113704" name="Line 18"/>
            <p:cNvSpPr/>
            <p:nvPr>
              <p:custDataLst>
                <p:tags r:id="rId17"/>
              </p:custDataLst>
            </p:nvPr>
          </p:nvSpPr>
          <p:spPr>
            <a:xfrm>
              <a:off x="1728" y="1488"/>
              <a:ext cx="192" cy="528"/>
            </a:xfrm>
            <a:prstGeom prst="line">
              <a:avLst/>
            </a:prstGeom>
            <a:ln w="9525" cap="flat" cmpd="sng">
              <a:solidFill>
                <a:schemeClr val="tx1"/>
              </a:solidFill>
              <a:prstDash val="solid"/>
              <a:headEnd type="none" w="med" len="med"/>
              <a:tailEnd type="none" w="med" len="med"/>
            </a:ln>
          </p:spPr>
        </p:sp>
        <p:sp>
          <p:nvSpPr>
            <p:cNvPr id="113705" name="Freeform 19"/>
            <p:cNvSpPr/>
            <p:nvPr>
              <p:custDataLst>
                <p:tags r:id="rId18"/>
              </p:custDataLst>
            </p:nvPr>
          </p:nvSpPr>
          <p:spPr>
            <a:xfrm>
              <a:off x="2928" y="1481"/>
              <a:ext cx="363" cy="583"/>
            </a:xfrm>
            <a:custGeom>
              <a:avLst/>
              <a:gdLst/>
              <a:ahLst/>
              <a:cxnLst>
                <a:cxn ang="0">
                  <a:pos x="363" y="0"/>
                </a:cxn>
                <a:cxn ang="0">
                  <a:pos x="0" y="583"/>
                </a:cxn>
              </a:cxnLst>
              <a:rect l="0" t="0" r="0" b="0"/>
              <a:pathLst>
                <a:path w="363" h="583">
                  <a:moveTo>
                    <a:pt x="363" y="0"/>
                  </a:moveTo>
                  <a:lnTo>
                    <a:pt x="0" y="583"/>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3706" name="Line 20"/>
            <p:cNvSpPr/>
            <p:nvPr>
              <p:custDataLst>
                <p:tags r:id="rId19"/>
              </p:custDataLst>
            </p:nvPr>
          </p:nvSpPr>
          <p:spPr>
            <a:xfrm>
              <a:off x="3504" y="1488"/>
              <a:ext cx="144" cy="576"/>
            </a:xfrm>
            <a:prstGeom prst="line">
              <a:avLst/>
            </a:prstGeom>
            <a:ln w="9525" cap="flat" cmpd="sng">
              <a:solidFill>
                <a:schemeClr val="tx1"/>
              </a:solidFill>
              <a:prstDash val="solid"/>
              <a:headEnd type="none" w="med" len="med"/>
              <a:tailEnd type="none" w="med" len="med"/>
            </a:ln>
          </p:spPr>
        </p:sp>
        <p:sp>
          <p:nvSpPr>
            <p:cNvPr id="113707" name="Line 21"/>
            <p:cNvSpPr/>
            <p:nvPr>
              <p:custDataLst>
                <p:tags r:id="rId20"/>
              </p:custDataLst>
            </p:nvPr>
          </p:nvSpPr>
          <p:spPr>
            <a:xfrm>
              <a:off x="3600" y="1392"/>
              <a:ext cx="864" cy="720"/>
            </a:xfrm>
            <a:prstGeom prst="line">
              <a:avLst/>
            </a:prstGeom>
            <a:ln w="9525" cap="flat" cmpd="sng">
              <a:solidFill>
                <a:schemeClr val="tx1"/>
              </a:solidFill>
              <a:prstDash val="solid"/>
              <a:headEnd type="none" w="med" len="med"/>
              <a:tailEnd type="none" w="med" len="med"/>
            </a:ln>
          </p:spPr>
        </p:sp>
        <p:sp>
          <p:nvSpPr>
            <p:cNvPr id="113708" name="Line 22"/>
            <p:cNvSpPr/>
            <p:nvPr>
              <p:custDataLst>
                <p:tags r:id="rId21"/>
              </p:custDataLst>
            </p:nvPr>
          </p:nvSpPr>
          <p:spPr>
            <a:xfrm flipH="1">
              <a:off x="576" y="2448"/>
              <a:ext cx="384" cy="624"/>
            </a:xfrm>
            <a:prstGeom prst="line">
              <a:avLst/>
            </a:prstGeom>
            <a:ln w="9525" cap="flat" cmpd="sng">
              <a:solidFill>
                <a:schemeClr val="tx1"/>
              </a:solidFill>
              <a:prstDash val="solid"/>
              <a:headEnd type="none" w="med" len="med"/>
              <a:tailEnd type="none" w="med" len="med"/>
            </a:ln>
          </p:spPr>
        </p:sp>
        <p:sp>
          <p:nvSpPr>
            <p:cNvPr id="113709" name="Line 24"/>
            <p:cNvSpPr/>
            <p:nvPr>
              <p:custDataLst>
                <p:tags r:id="rId22"/>
              </p:custDataLst>
            </p:nvPr>
          </p:nvSpPr>
          <p:spPr>
            <a:xfrm>
              <a:off x="1200" y="2448"/>
              <a:ext cx="240" cy="624"/>
            </a:xfrm>
            <a:prstGeom prst="line">
              <a:avLst/>
            </a:prstGeom>
            <a:ln w="9525" cap="flat" cmpd="sng">
              <a:solidFill>
                <a:schemeClr val="tx1"/>
              </a:solidFill>
              <a:prstDash val="solid"/>
              <a:headEnd type="none" w="med" len="med"/>
              <a:tailEnd type="none" w="med" len="med"/>
            </a:ln>
          </p:spPr>
        </p:sp>
        <p:sp>
          <p:nvSpPr>
            <p:cNvPr id="113710" name="Line 25"/>
            <p:cNvSpPr/>
            <p:nvPr>
              <p:custDataLst>
                <p:tags r:id="rId23"/>
              </p:custDataLst>
            </p:nvPr>
          </p:nvSpPr>
          <p:spPr>
            <a:xfrm>
              <a:off x="2016" y="2448"/>
              <a:ext cx="288" cy="672"/>
            </a:xfrm>
            <a:prstGeom prst="line">
              <a:avLst/>
            </a:prstGeom>
            <a:ln w="9525" cap="flat" cmpd="sng">
              <a:solidFill>
                <a:schemeClr val="tx1"/>
              </a:solidFill>
              <a:prstDash val="solid"/>
              <a:headEnd type="none" w="med" len="med"/>
              <a:tailEnd type="none" w="med" len="med"/>
            </a:ln>
          </p:spPr>
        </p:sp>
        <p:sp>
          <p:nvSpPr>
            <p:cNvPr id="113711" name="Line 26"/>
            <p:cNvSpPr/>
            <p:nvPr>
              <p:custDataLst>
                <p:tags r:id="rId24"/>
              </p:custDataLst>
            </p:nvPr>
          </p:nvSpPr>
          <p:spPr>
            <a:xfrm flipH="1">
              <a:off x="3456" y="2496"/>
              <a:ext cx="192" cy="576"/>
            </a:xfrm>
            <a:prstGeom prst="line">
              <a:avLst/>
            </a:prstGeom>
            <a:ln w="9525" cap="flat" cmpd="sng">
              <a:solidFill>
                <a:schemeClr val="tx1"/>
              </a:solidFill>
              <a:prstDash val="solid"/>
              <a:headEnd type="none" w="med" len="med"/>
              <a:tailEnd type="none" w="med" len="med"/>
            </a:ln>
          </p:spPr>
        </p:sp>
        <p:sp>
          <p:nvSpPr>
            <p:cNvPr id="113712" name="Line 27"/>
            <p:cNvSpPr/>
            <p:nvPr>
              <p:custDataLst>
                <p:tags r:id="rId25"/>
              </p:custDataLst>
            </p:nvPr>
          </p:nvSpPr>
          <p:spPr>
            <a:xfrm>
              <a:off x="3792" y="2496"/>
              <a:ext cx="384" cy="624"/>
            </a:xfrm>
            <a:prstGeom prst="line">
              <a:avLst/>
            </a:prstGeom>
            <a:ln w="9525" cap="flat" cmpd="sng">
              <a:solidFill>
                <a:schemeClr val="tx1"/>
              </a:solidFill>
              <a:prstDash val="solid"/>
              <a:headEnd type="none" w="med" len="med"/>
              <a:tailEnd type="none" w="med" len="med"/>
            </a:ln>
          </p:spPr>
        </p:sp>
      </p:grpSp>
      <p:sp>
        <p:nvSpPr>
          <p:cNvPr id="2" name="文本框 1"/>
          <p:cNvSpPr txBox="1"/>
          <p:nvPr/>
        </p:nvSpPr>
        <p:spPr>
          <a:xfrm>
            <a:off x="5775325" y="4781550"/>
            <a:ext cx="4572000" cy="306705"/>
          </a:xfrm>
          <a:prstGeom prst="rect">
            <a:avLst/>
          </a:prstGeom>
          <a:noFill/>
        </p:spPr>
        <p:txBody>
          <a:bodyPr wrap="square" rtlCol="0" anchor="t">
            <a:spAutoFit/>
          </a:bodyPr>
          <a:lstStyle/>
          <a:p>
            <a:r>
              <a:rPr lang="zh-CN" altLang="en-US" sz="1400" dirty="0">
                <a:sym typeface="+mn-ea"/>
              </a:rPr>
              <a:t>（</a:t>
            </a:r>
            <a:r>
              <a:rPr lang="en-US" altLang="zh-CN" sz="1400" dirty="0">
                <a:sym typeface="+mn-ea"/>
              </a:rPr>
              <a:t>1</a:t>
            </a:r>
            <a:r>
              <a:rPr lang="zh-CN" altLang="en-US" sz="1400" dirty="0">
                <a:sym typeface="+mn-ea"/>
              </a:rPr>
              <a:t>）</a:t>
            </a:r>
            <a:r>
              <a:rPr lang="en-US" altLang="zh-CN" sz="1400" dirty="0">
                <a:sym typeface="+mn-ea"/>
              </a:rPr>
              <a:t> </a:t>
            </a:r>
            <a:r>
              <a:rPr lang="zh-CN" altLang="en-US" sz="1400" dirty="0">
                <a:sym typeface="+mn-ea"/>
              </a:rPr>
              <a:t>进程图</a:t>
            </a:r>
          </a:p>
        </p:txBody>
      </p:sp>
      <p:sp>
        <p:nvSpPr>
          <p:cNvPr id="3" name="文本框 2">
            <a:extLst>
              <a:ext uri="{FF2B5EF4-FFF2-40B4-BE49-F238E27FC236}">
                <a16:creationId xmlns:a16="http://schemas.microsoft.com/office/drawing/2014/main" id="{E0CA7AF6-8FF0-07E8-87C0-F6C457CCC40B}"/>
              </a:ext>
            </a:extLst>
          </p:cNvPr>
          <p:cNvSpPr txBox="1"/>
          <p:nvPr/>
        </p:nvSpPr>
        <p:spPr>
          <a:xfrm>
            <a:off x="901141" y="4145433"/>
            <a:ext cx="2492990" cy="400110"/>
          </a:xfrm>
          <a:prstGeom prst="rect">
            <a:avLst/>
          </a:prstGeom>
          <a:noFill/>
        </p:spPr>
        <p:txBody>
          <a:bodyPr wrap="none" rtlCol="0">
            <a:spAutoFit/>
          </a:bodyPr>
          <a:lstStyle/>
          <a:p>
            <a:r>
              <a:rPr lang="zh-CN" altLang="en-US" sz="2000" dirty="0"/>
              <a:t>子进程可具有子进程</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66048" y="1352407"/>
            <a:ext cx="395288" cy="395288"/>
          </a:xfrm>
          <a:prstGeom prst="rect">
            <a:avLst/>
          </a:prstGeom>
          <a:ln>
            <a:noFill/>
          </a:ln>
          <a:effectLst>
            <a:softEdge rad="0"/>
          </a:effectLst>
        </p:spPr>
      </p:pic>
      <p:sp>
        <p:nvSpPr>
          <p:cNvPr id="10" name="文本框 9"/>
          <p:cNvSpPr txBox="1"/>
          <p:nvPr/>
        </p:nvSpPr>
        <p:spPr>
          <a:xfrm>
            <a:off x="1018140" y="754053"/>
            <a:ext cx="7713736" cy="3134360"/>
          </a:xfrm>
          <a:prstGeom prst="rect">
            <a:avLst/>
          </a:prstGeom>
          <a:noFill/>
        </p:spPr>
        <p:txBody>
          <a:bodyPr wrap="square" rtlCol="0">
            <a:spAutoFit/>
          </a:bodyPr>
          <a:lstStyle/>
          <a:p>
            <a:pPr algn="just">
              <a:lnSpc>
                <a:spcPct val="150000"/>
              </a:lnSpc>
              <a:spcAft>
                <a:spcPts val="600"/>
              </a:spcAft>
            </a:pPr>
            <a:endParaRPr lang="zh-CN" altLang="en-US" sz="1800" dirty="0">
              <a:solidFill>
                <a:srgbClr val="FF0000"/>
              </a:solidFill>
              <a:latin typeface="+mn-ea"/>
            </a:endParaRPr>
          </a:p>
          <a:p>
            <a:pPr algn="just">
              <a:lnSpc>
                <a:spcPct val="150000"/>
              </a:lnSpc>
              <a:spcAft>
                <a:spcPts val="600"/>
              </a:spcAft>
            </a:pPr>
            <a:r>
              <a:rPr lang="zh-CN" altLang="en-US" sz="1800" dirty="0">
                <a:solidFill>
                  <a:srgbClr val="FF0000"/>
                </a:solidFill>
                <a:latin typeface="+mn-ea"/>
              </a:rPr>
              <a:t>前趋图</a:t>
            </a:r>
          </a:p>
          <a:p>
            <a:pPr marL="342900" indent="-342900">
              <a:lnSpc>
                <a:spcPct val="150000"/>
              </a:lnSpc>
              <a:spcAft>
                <a:spcPts val="600"/>
              </a:spcAft>
              <a:buClr>
                <a:srgbClr val="FF0000"/>
              </a:buClr>
              <a:buFont typeface="Wingdings" panose="05000000000000000000" pitchFamily="2" charset="2"/>
              <a:buChar char="Ø"/>
            </a:pPr>
            <a:r>
              <a:rPr lang="zh-CN" altLang="en-US" sz="1650" b="1" dirty="0">
                <a:solidFill>
                  <a:srgbClr val="FF0000"/>
                </a:solidFill>
                <a:latin typeface="+mn-ea"/>
              </a:rPr>
              <a:t>有向无循环图</a:t>
            </a:r>
            <a:r>
              <a:rPr lang="zh-CN" altLang="en-US" sz="1650" dirty="0">
                <a:latin typeface="+mn-ea"/>
              </a:rPr>
              <a:t>，用于描述</a:t>
            </a:r>
            <a:br>
              <a:rPr lang="en-US" altLang="zh-CN" sz="1650" dirty="0">
                <a:latin typeface="+mn-ea"/>
              </a:rPr>
            </a:br>
            <a:r>
              <a:rPr lang="zh-CN" altLang="en-US" sz="1650" dirty="0">
                <a:latin typeface="+mn-ea"/>
              </a:rPr>
              <a:t>进程之间执行的先后顺序</a:t>
            </a:r>
          </a:p>
          <a:p>
            <a:pPr marL="342900" indent="-342900">
              <a:lnSpc>
                <a:spcPct val="150000"/>
              </a:lnSpc>
              <a:spcAft>
                <a:spcPts val="600"/>
              </a:spcAft>
              <a:buClr>
                <a:srgbClr val="FF0000"/>
              </a:buClr>
              <a:buFont typeface="Wingdings" panose="05000000000000000000" pitchFamily="2" charset="2"/>
              <a:buChar char="Ø"/>
            </a:pPr>
            <a:r>
              <a:rPr lang="zh-CN" altLang="en-US" sz="1650" dirty="0">
                <a:latin typeface="+mn-ea"/>
              </a:rPr>
              <a:t>结点表示进程或程序段，</a:t>
            </a:r>
            <a:br>
              <a:rPr lang="en-US" altLang="zh-CN" sz="1650" dirty="0">
                <a:latin typeface="+mn-ea"/>
              </a:rPr>
            </a:br>
            <a:r>
              <a:rPr lang="zh-CN" altLang="en-US" sz="1650" dirty="0">
                <a:latin typeface="+mn-ea"/>
              </a:rPr>
              <a:t>有向边表示前趋关系</a:t>
            </a:r>
          </a:p>
          <a:p>
            <a:pPr>
              <a:lnSpc>
                <a:spcPct val="150000"/>
              </a:lnSpc>
              <a:spcAft>
                <a:spcPts val="600"/>
              </a:spcAft>
              <a:buClr>
                <a:srgbClr val="FF0000"/>
              </a:buClr>
              <a:buFont typeface="Wingdings" panose="05000000000000000000" pitchFamily="2" charset="2"/>
            </a:pPr>
            <a:endParaRPr lang="zh-CN" altLang="en-US" sz="1650" dirty="0">
              <a:latin typeface="+mn-ea"/>
            </a:endParaRPr>
          </a:p>
        </p:txBody>
      </p:sp>
      <p:grpSp>
        <p:nvGrpSpPr>
          <p:cNvPr id="11" name="组合 17"/>
          <p:cNvGrpSpPr/>
          <p:nvPr/>
        </p:nvGrpSpPr>
        <p:grpSpPr bwMode="auto">
          <a:xfrm>
            <a:off x="4800655" y="2114371"/>
            <a:ext cx="3314700" cy="970394"/>
            <a:chOff x="1023469" y="4119578"/>
            <a:chExt cx="4419600" cy="1726495"/>
          </a:xfrm>
        </p:grpSpPr>
        <p:grpSp>
          <p:nvGrpSpPr>
            <p:cNvPr id="14" name="Group 21"/>
            <p:cNvGrpSpPr/>
            <p:nvPr/>
          </p:nvGrpSpPr>
          <p:grpSpPr bwMode="auto">
            <a:xfrm>
              <a:off x="2176450" y="4119578"/>
              <a:ext cx="2590800" cy="533400"/>
              <a:chOff x="720" y="2640"/>
              <a:chExt cx="1632" cy="336"/>
            </a:xfrm>
          </p:grpSpPr>
          <p:sp>
            <p:nvSpPr>
              <p:cNvPr id="19" name="Oval 6"/>
              <p:cNvSpPr>
                <a:spLocks noChangeArrowheads="1"/>
              </p:cNvSpPr>
              <p:nvPr/>
            </p:nvSpPr>
            <p:spPr bwMode="auto">
              <a:xfrm>
                <a:off x="720" y="2640"/>
                <a:ext cx="336" cy="336"/>
              </a:xfrm>
              <a:prstGeom prst="ellipse">
                <a:avLst/>
              </a:prstGeom>
              <a:solidFill>
                <a:srgbClr val="FFC000"/>
              </a:solidFill>
              <a:ln w="28575">
                <a:solidFill>
                  <a:schemeClr val="folHlink"/>
                </a:solidFill>
                <a:round/>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350">
                    <a:latin typeface="Arial" panose="020B0604020202020204" pitchFamily="34" charset="0"/>
                  </a:rPr>
                  <a:t>I</a:t>
                </a:r>
                <a:r>
                  <a:rPr lang="en-US" altLang="zh-CN" sz="1350" baseline="-25000">
                    <a:latin typeface="Arial" panose="020B0604020202020204" pitchFamily="34" charset="0"/>
                  </a:rPr>
                  <a:t>1</a:t>
                </a:r>
              </a:p>
            </p:txBody>
          </p:sp>
          <p:sp>
            <p:nvSpPr>
              <p:cNvPr id="21" name="Oval 7"/>
              <p:cNvSpPr>
                <a:spLocks noChangeArrowheads="1"/>
              </p:cNvSpPr>
              <p:nvPr/>
            </p:nvSpPr>
            <p:spPr bwMode="auto">
              <a:xfrm>
                <a:off x="1392" y="2640"/>
                <a:ext cx="336" cy="336"/>
              </a:xfrm>
              <a:prstGeom prst="ellipse">
                <a:avLst/>
              </a:prstGeom>
              <a:solidFill>
                <a:srgbClr val="FFC000"/>
              </a:solidFill>
              <a:ln w="28575">
                <a:solidFill>
                  <a:schemeClr val="folHlink"/>
                </a:solidFill>
                <a:round/>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350">
                    <a:latin typeface="Arial" panose="020B0604020202020204" pitchFamily="34" charset="0"/>
                  </a:rPr>
                  <a:t>C</a:t>
                </a:r>
                <a:r>
                  <a:rPr lang="en-US" altLang="zh-CN" sz="1350" baseline="-25000">
                    <a:latin typeface="Arial" panose="020B0604020202020204" pitchFamily="34" charset="0"/>
                  </a:rPr>
                  <a:t>1</a:t>
                </a:r>
              </a:p>
            </p:txBody>
          </p:sp>
          <p:sp>
            <p:nvSpPr>
              <p:cNvPr id="22" name="Oval 8"/>
              <p:cNvSpPr>
                <a:spLocks noChangeArrowheads="1"/>
              </p:cNvSpPr>
              <p:nvPr/>
            </p:nvSpPr>
            <p:spPr bwMode="auto">
              <a:xfrm>
                <a:off x="2016" y="2640"/>
                <a:ext cx="336" cy="336"/>
              </a:xfrm>
              <a:prstGeom prst="ellipse">
                <a:avLst/>
              </a:prstGeom>
              <a:solidFill>
                <a:srgbClr val="FFC000"/>
              </a:solidFill>
              <a:ln w="28575">
                <a:solidFill>
                  <a:schemeClr val="folHlink"/>
                </a:solidFill>
                <a:round/>
              </a:ln>
            </p:spPr>
            <p:txBody>
              <a:bodyPr wrap="none" lIns="69056" tIns="34528" rIns="69056" bIns="34528"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0"/>
                  </a:spcBef>
                  <a:buClrTx/>
                  <a:buSzTx/>
                  <a:buFont typeface="Monotype Sorts" pitchFamily="2" charset="2"/>
                  <a:buNone/>
                </a:pPr>
                <a:r>
                  <a:rPr lang="en-US" altLang="zh-CN" sz="1350">
                    <a:latin typeface="Arial" panose="020B0604020202020204" pitchFamily="34" charset="0"/>
                  </a:rPr>
                  <a:t>P</a:t>
                </a:r>
                <a:r>
                  <a:rPr lang="en-US" altLang="zh-CN" sz="1350" baseline="-25000">
                    <a:latin typeface="Arial" panose="020B0604020202020204" pitchFamily="34" charset="0"/>
                  </a:rPr>
                  <a:t>1</a:t>
                </a:r>
              </a:p>
            </p:txBody>
          </p:sp>
          <p:cxnSp>
            <p:nvCxnSpPr>
              <p:cNvPr id="26" name="AutoShape 13"/>
              <p:cNvCxnSpPr>
                <a:cxnSpLocks noChangeShapeType="1"/>
                <a:stCxn id="19" idx="6"/>
                <a:endCxn id="21" idx="2"/>
              </p:cNvCxnSpPr>
              <p:nvPr/>
            </p:nvCxnSpPr>
            <p:spPr bwMode="auto">
              <a:xfrm>
                <a:off x="1065" y="2808"/>
                <a:ext cx="318"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cxnSp>
            <p:nvCxnSpPr>
              <p:cNvPr id="27" name="AutoShape 14"/>
              <p:cNvCxnSpPr>
                <a:cxnSpLocks noChangeShapeType="1"/>
                <a:stCxn id="21" idx="6"/>
                <a:endCxn id="22" idx="2"/>
              </p:cNvCxnSpPr>
              <p:nvPr/>
            </p:nvCxnSpPr>
            <p:spPr bwMode="auto">
              <a:xfrm>
                <a:off x="1737" y="2808"/>
                <a:ext cx="270" cy="0"/>
              </a:xfrm>
              <a:prstGeom prst="straightConnector1">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cxnSp>
        </p:grpSp>
        <p:sp>
          <p:nvSpPr>
            <p:cNvPr id="17" name="Text Box 22"/>
            <p:cNvSpPr txBox="1">
              <a:spLocks noChangeArrowheads="1"/>
            </p:cNvSpPr>
            <p:nvPr/>
          </p:nvSpPr>
          <p:spPr bwMode="auto">
            <a:xfrm>
              <a:off x="1023469" y="4784166"/>
              <a:ext cx="4419600" cy="49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8" rIns="69056" bIns="3452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lgn="ctr" eaLnBrk="1" hangingPunct="1">
                <a:spcBef>
                  <a:spcPct val="50000"/>
                </a:spcBef>
                <a:buClrTx/>
                <a:buSzTx/>
                <a:buFont typeface="Monotype Sorts" pitchFamily="2" charset="2"/>
                <a:buNone/>
              </a:pPr>
              <a:r>
                <a:rPr lang="zh-CN" altLang="en-US" sz="1350" dirty="0">
                  <a:latin typeface="+mn-ea"/>
                  <a:ea typeface="+mn-ea"/>
                </a:rPr>
                <a:t>程序执行时的前趋图</a:t>
              </a:r>
            </a:p>
          </p:txBody>
        </p:sp>
        <p:sp>
          <p:nvSpPr>
            <p:cNvPr id="18" name="Text Box 24"/>
            <p:cNvSpPr txBox="1">
              <a:spLocks noChangeArrowheads="1"/>
            </p:cNvSpPr>
            <p:nvPr/>
          </p:nvSpPr>
          <p:spPr bwMode="auto">
            <a:xfrm>
              <a:off x="2039723" y="5354622"/>
              <a:ext cx="2928958" cy="4914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8" rIns="69056" bIns="34528">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50000"/>
                </a:spcBef>
                <a:buClrTx/>
                <a:buSzTx/>
                <a:buFont typeface="Monotype Sorts" pitchFamily="2" charset="2"/>
                <a:buNone/>
              </a:pPr>
              <a:r>
                <a:rPr lang="zh-CN" altLang="en-US" sz="1350" dirty="0">
                  <a:latin typeface="+mn-ea"/>
                  <a:ea typeface="+mn-ea"/>
                </a:rPr>
                <a:t>前趋关系：</a:t>
              </a:r>
              <a:r>
                <a:rPr lang="en-US" altLang="zh-CN" sz="1350" dirty="0" err="1">
                  <a:latin typeface="+mn-ea"/>
                  <a:ea typeface="+mn-ea"/>
                </a:rPr>
                <a:t>I1</a:t>
              </a:r>
              <a:r>
                <a:rPr lang="en-US" altLang="zh-CN" sz="1350" dirty="0" err="1">
                  <a:latin typeface="+mn-ea"/>
                  <a:ea typeface="+mn-ea"/>
                  <a:sym typeface="Wingdings" panose="05000000000000000000" pitchFamily="2" charset="2"/>
                </a:rPr>
                <a:t>C1P1</a:t>
              </a:r>
              <a:endParaRPr lang="en-US" altLang="zh-CN" sz="1350" baseline="-25000" dirty="0">
                <a:latin typeface="+mn-ea"/>
                <a:ea typeface="+mn-ea"/>
                <a:sym typeface="Wingdings" panose="05000000000000000000" pitchFamily="2" charset="2"/>
              </a:endParaRPr>
            </a:p>
          </p:txBody>
        </p:sp>
      </p:grpSp>
      <p:sp>
        <p:nvSpPr>
          <p:cNvPr id="2" name="文本框 2"/>
          <p:cNvSpPr txBox="1"/>
          <p:nvPr>
            <p:custDataLst>
              <p:tags r:id="rId1"/>
            </p:custDataLst>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程序执行：前驱图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进程创建：</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引起进程创建的事件</a:t>
            </a:r>
          </a:p>
        </p:txBody>
      </p:sp>
      <p:grpSp>
        <p:nvGrpSpPr>
          <p:cNvPr id="67" name="Group 43"/>
          <p:cNvGrpSpPr/>
          <p:nvPr/>
        </p:nvGrpSpPr>
        <p:grpSpPr>
          <a:xfrm>
            <a:off x="608013" y="906463"/>
            <a:ext cx="3057525" cy="1119187"/>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13687"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72" name="Group 18"/>
          <p:cNvGrpSpPr/>
          <p:nvPr/>
        </p:nvGrpSpPr>
        <p:grpSpPr>
          <a:xfrm>
            <a:off x="338455" y="895350"/>
            <a:ext cx="7573010" cy="596474"/>
            <a:chOff x="138498" y="3002146"/>
            <a:chExt cx="7129177" cy="596623"/>
          </a:xfrm>
        </p:grpSpPr>
        <p:sp>
          <p:nvSpPr>
            <p:cNvPr id="73"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1</a:t>
              </a:r>
            </a:p>
          </p:txBody>
        </p:sp>
        <p:sp>
          <p:nvSpPr>
            <p:cNvPr id="113684" name="文本框 11"/>
            <p:cNvSpPr txBox="1"/>
            <p:nvPr/>
          </p:nvSpPr>
          <p:spPr>
            <a:xfrm>
              <a:off x="477437" y="3002146"/>
              <a:ext cx="2861459" cy="337269"/>
            </a:xfrm>
            <a:prstGeom prst="rect">
              <a:avLst/>
            </a:prstGeom>
            <a:noFill/>
            <a:ln w="9525">
              <a:noFill/>
            </a:ln>
          </p:spPr>
          <p:txBody>
            <a:bodyPr>
              <a:spAutoFit/>
            </a:bodyPr>
            <a:lstStyle/>
            <a:p>
              <a:r>
                <a:rPr lang="zh-CN" altLang="en-US" sz="1600" dirty="0">
                  <a:latin typeface="微软雅黑" panose="020B0503020204020204" pitchFamily="34" charset="-122"/>
                </a:rPr>
                <a:t>用户登录</a:t>
              </a:r>
            </a:p>
          </p:txBody>
        </p:sp>
        <p:sp>
          <p:nvSpPr>
            <p:cNvPr id="113685" name="矩形 9"/>
            <p:cNvSpPr/>
            <p:nvPr/>
          </p:nvSpPr>
          <p:spPr>
            <a:xfrm>
              <a:off x="484615" y="3271453"/>
              <a:ext cx="6783060" cy="286945"/>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在分时系统中，</a:t>
              </a:r>
              <a:r>
                <a:rPr lang="zh-CN" altLang="en-US" sz="1200" dirty="0">
                  <a:solidFill>
                    <a:srgbClr val="FF0000"/>
                  </a:solidFill>
                  <a:latin typeface="微软雅黑" panose="020B0503020204020204" pitchFamily="34" charset="-122"/>
                </a:rPr>
                <a:t>用户</a:t>
              </a:r>
              <a:r>
                <a:rPr lang="zh-CN" altLang="en-US" sz="1200" dirty="0">
                  <a:latin typeface="微软雅黑" panose="020B0503020204020204" pitchFamily="34" charset="-122"/>
                </a:rPr>
                <a:t>在终端键入</a:t>
              </a:r>
              <a:r>
                <a:rPr lang="zh-CN" altLang="en-US" sz="1200" dirty="0">
                  <a:solidFill>
                    <a:srgbClr val="FF0000"/>
                  </a:solidFill>
                  <a:latin typeface="微软雅黑" panose="020B0503020204020204" pitchFamily="34" charset="-122"/>
                </a:rPr>
                <a:t>登录</a:t>
              </a:r>
              <a:r>
                <a:rPr lang="zh-CN" altLang="en-US" sz="1200" dirty="0">
                  <a:latin typeface="微软雅黑" panose="020B0503020204020204" pitchFamily="34" charset="-122"/>
                </a:rPr>
                <a:t>命令后，若是合法用户，</a:t>
              </a:r>
              <a:r>
                <a:rPr lang="zh-CN" altLang="en-US" sz="1200" dirty="0">
                  <a:solidFill>
                    <a:srgbClr val="FF0000"/>
                  </a:solidFill>
                  <a:latin typeface="微软雅黑" panose="020B0503020204020204" pitchFamily="34" charset="-122"/>
                </a:rPr>
                <a:t>系统建立一个进程</a:t>
              </a:r>
              <a:r>
                <a:rPr lang="zh-CN" altLang="en-US" sz="1200" dirty="0">
                  <a:latin typeface="微软雅黑" panose="020B0503020204020204" pitchFamily="34" charset="-122"/>
                </a:rPr>
                <a:t>，并插入就绪队列。</a:t>
              </a:r>
            </a:p>
          </p:txBody>
        </p:sp>
      </p:grpSp>
      <p:grpSp>
        <p:nvGrpSpPr>
          <p:cNvPr id="76" name="Group 22"/>
          <p:cNvGrpSpPr/>
          <p:nvPr/>
        </p:nvGrpSpPr>
        <p:grpSpPr>
          <a:xfrm>
            <a:off x="347663" y="1849438"/>
            <a:ext cx="7587616" cy="781050"/>
            <a:chOff x="138498" y="3002146"/>
            <a:chExt cx="7587608" cy="780688"/>
          </a:xfrm>
        </p:grpSpPr>
        <p:sp>
          <p:nvSpPr>
            <p:cNvPr id="77"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2</a:t>
              </a:r>
            </a:p>
          </p:txBody>
        </p:sp>
        <p:sp>
          <p:nvSpPr>
            <p:cNvPr id="113681" name="文本框 11"/>
            <p:cNvSpPr txBox="1"/>
            <p:nvPr/>
          </p:nvSpPr>
          <p:spPr>
            <a:xfrm>
              <a:off x="477436" y="3002146"/>
              <a:ext cx="3537733" cy="337029"/>
            </a:xfrm>
            <a:prstGeom prst="rect">
              <a:avLst/>
            </a:prstGeom>
            <a:noFill/>
            <a:ln w="9525">
              <a:noFill/>
            </a:ln>
          </p:spPr>
          <p:txBody>
            <a:bodyPr>
              <a:spAutoFit/>
            </a:bodyPr>
            <a:lstStyle/>
            <a:p>
              <a:r>
                <a:rPr lang="zh-CN" altLang="en-US" sz="1600" dirty="0">
                  <a:latin typeface="微软雅黑" panose="020B0503020204020204" pitchFamily="34" charset="-122"/>
                </a:rPr>
                <a:t>作业调度</a:t>
              </a:r>
            </a:p>
          </p:txBody>
        </p:sp>
        <p:sp>
          <p:nvSpPr>
            <p:cNvPr id="113682" name="矩形 9"/>
            <p:cNvSpPr/>
            <p:nvPr/>
          </p:nvSpPr>
          <p:spPr>
            <a:xfrm>
              <a:off x="484573" y="3271261"/>
              <a:ext cx="7241533" cy="511573"/>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批处理系统中，作业调度程序</a:t>
              </a:r>
              <a:r>
                <a:rPr lang="zh-CN" altLang="en-US" sz="1200" dirty="0">
                  <a:solidFill>
                    <a:srgbClr val="FF0000"/>
                  </a:solidFill>
                  <a:latin typeface="微软雅黑" panose="020B0503020204020204" pitchFamily="34" charset="-122"/>
                </a:rPr>
                <a:t>调度</a:t>
              </a:r>
              <a:r>
                <a:rPr lang="zh-CN" altLang="en-US" sz="1200" dirty="0">
                  <a:latin typeface="微软雅黑" panose="020B0503020204020204" pitchFamily="34" charset="-122"/>
                </a:rPr>
                <a:t>到</a:t>
              </a:r>
              <a:r>
                <a:rPr lang="zh-CN" altLang="en-US" sz="1200" dirty="0">
                  <a:solidFill>
                    <a:srgbClr val="FF0000"/>
                  </a:solidFill>
                  <a:latin typeface="微软雅黑" panose="020B0503020204020204" pitchFamily="34" charset="-122"/>
                </a:rPr>
                <a:t>某个作业</a:t>
              </a:r>
              <a:r>
                <a:rPr lang="zh-CN" altLang="en-US" sz="1200" dirty="0">
                  <a:latin typeface="微软雅黑" panose="020B0503020204020204" pitchFamily="34" charset="-122"/>
                </a:rPr>
                <a:t>以后，就把这个作业装入内存，并</a:t>
              </a:r>
              <a:r>
                <a:rPr lang="zh-CN" altLang="en-US" sz="1200" dirty="0">
                  <a:solidFill>
                    <a:srgbClr val="FF0000"/>
                  </a:solidFill>
                  <a:latin typeface="微软雅黑" panose="020B0503020204020204" pitchFamily="34" charset="-122"/>
                </a:rPr>
                <a:t>分配</a:t>
              </a:r>
              <a:r>
                <a:rPr lang="zh-CN" altLang="en-US" sz="1200" dirty="0">
                  <a:latin typeface="微软雅黑" panose="020B0503020204020204" pitchFamily="34" charset="-122"/>
                </a:rPr>
                <a:t>必要的</a:t>
              </a:r>
              <a:r>
                <a:rPr lang="zh-CN" altLang="en-US" sz="1200" dirty="0">
                  <a:solidFill>
                    <a:srgbClr val="FF0000"/>
                  </a:solidFill>
                  <a:latin typeface="微软雅黑" panose="020B0503020204020204" pitchFamily="34" charset="-122"/>
                </a:rPr>
                <a:t>资源</a:t>
              </a:r>
              <a:r>
                <a:rPr lang="zh-CN" altLang="en-US" sz="1200" dirty="0">
                  <a:latin typeface="微软雅黑" panose="020B0503020204020204" pitchFamily="34" charset="-122"/>
                </a:rPr>
                <a:t>，</a:t>
              </a:r>
              <a:r>
                <a:rPr lang="zh-CN" altLang="en-US" sz="1200" dirty="0">
                  <a:solidFill>
                    <a:srgbClr val="FF0000"/>
                  </a:solidFill>
                  <a:latin typeface="微软雅黑" panose="020B0503020204020204" pitchFamily="34" charset="-122"/>
                </a:rPr>
                <a:t>创建进程</a:t>
              </a:r>
              <a:r>
                <a:rPr lang="zh-CN" altLang="en-US" sz="1200" dirty="0">
                  <a:latin typeface="微软雅黑" panose="020B0503020204020204" pitchFamily="34" charset="-122"/>
                </a:rPr>
                <a:t>，插入就绪队列。</a:t>
              </a:r>
            </a:p>
          </p:txBody>
        </p:sp>
      </p:grpSp>
      <p:grpSp>
        <p:nvGrpSpPr>
          <p:cNvPr id="80" name="Group 26"/>
          <p:cNvGrpSpPr/>
          <p:nvPr/>
        </p:nvGrpSpPr>
        <p:grpSpPr>
          <a:xfrm>
            <a:off x="357188" y="3028950"/>
            <a:ext cx="8102600" cy="615510"/>
            <a:chOff x="138498" y="3002145"/>
            <a:chExt cx="8102611" cy="615665"/>
          </a:xfrm>
        </p:grpSpPr>
        <p:sp>
          <p:nvSpPr>
            <p:cNvPr id="81"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3</a:t>
              </a:r>
            </a:p>
          </p:txBody>
        </p:sp>
        <p:sp>
          <p:nvSpPr>
            <p:cNvPr id="113678" name="文本框 11"/>
            <p:cNvSpPr txBox="1"/>
            <p:nvPr/>
          </p:nvSpPr>
          <p:spPr>
            <a:xfrm>
              <a:off x="477437" y="3002145"/>
              <a:ext cx="3223416" cy="337270"/>
            </a:xfrm>
            <a:prstGeom prst="rect">
              <a:avLst/>
            </a:prstGeom>
            <a:noFill/>
            <a:ln w="9525">
              <a:noFill/>
            </a:ln>
          </p:spPr>
          <p:txBody>
            <a:bodyPr>
              <a:spAutoFit/>
            </a:bodyPr>
            <a:lstStyle/>
            <a:p>
              <a:r>
                <a:rPr lang="zh-CN" altLang="en-US" sz="1600" dirty="0">
                  <a:latin typeface="微软雅黑" panose="020B0503020204020204" pitchFamily="34" charset="-122"/>
                </a:rPr>
                <a:t>提供服务</a:t>
              </a:r>
            </a:p>
          </p:txBody>
        </p:sp>
        <p:sp>
          <p:nvSpPr>
            <p:cNvPr id="113679" name="矩形 9"/>
            <p:cNvSpPr/>
            <p:nvPr/>
          </p:nvSpPr>
          <p:spPr>
            <a:xfrm>
              <a:off x="484573" y="3271453"/>
              <a:ext cx="7756536" cy="286945"/>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运行中的</a:t>
              </a:r>
              <a:r>
                <a:rPr lang="zh-CN" altLang="en-US" sz="1200" dirty="0">
                  <a:solidFill>
                    <a:srgbClr val="FF0000"/>
                  </a:solidFill>
                  <a:latin typeface="微软雅黑" panose="020B0503020204020204" pitchFamily="34" charset="-122"/>
                </a:rPr>
                <a:t>用户</a:t>
              </a:r>
              <a:r>
                <a:rPr lang="zh-CN" altLang="en-US" sz="1200" dirty="0">
                  <a:latin typeface="微软雅黑" panose="020B0503020204020204" pitchFamily="34" charset="-122"/>
                </a:rPr>
                <a:t>向系统提出</a:t>
              </a:r>
              <a:r>
                <a:rPr lang="zh-CN" altLang="en-US" sz="1200" dirty="0">
                  <a:solidFill>
                    <a:srgbClr val="FF0000"/>
                  </a:solidFill>
                  <a:latin typeface="微软雅黑" panose="020B0503020204020204" pitchFamily="34" charset="-122"/>
                </a:rPr>
                <a:t>请求</a:t>
              </a:r>
              <a:r>
                <a:rPr lang="zh-CN" altLang="en-US" sz="1200" dirty="0">
                  <a:latin typeface="微软雅黑" panose="020B0503020204020204" pitchFamily="34" charset="-122"/>
                </a:rPr>
                <a:t>后，系统专门</a:t>
              </a:r>
              <a:r>
                <a:rPr lang="zh-CN" altLang="en-US" sz="1200" dirty="0">
                  <a:solidFill>
                    <a:srgbClr val="FF0000"/>
                  </a:solidFill>
                  <a:latin typeface="微软雅黑" panose="020B0503020204020204" pitchFamily="34" charset="-122"/>
                </a:rPr>
                <a:t>建立</a:t>
              </a:r>
              <a:r>
                <a:rPr lang="zh-CN" altLang="en-US" sz="1200" dirty="0">
                  <a:latin typeface="微软雅黑" panose="020B0503020204020204" pitchFamily="34" charset="-122"/>
                </a:rPr>
                <a:t>一个</a:t>
              </a:r>
              <a:r>
                <a:rPr lang="zh-CN" altLang="en-US" sz="1200" dirty="0">
                  <a:solidFill>
                    <a:srgbClr val="FF0000"/>
                  </a:solidFill>
                  <a:latin typeface="微软雅黑" panose="020B0503020204020204" pitchFamily="34" charset="-122"/>
                </a:rPr>
                <a:t>进程为用户服务</a:t>
              </a:r>
              <a:r>
                <a:rPr lang="zh-CN" altLang="en-US" sz="1200" dirty="0">
                  <a:latin typeface="微软雅黑" panose="020B0503020204020204" pitchFamily="34" charset="-122"/>
                </a:rPr>
                <a:t>。（为满足用户打印请求创建打印进程）</a:t>
              </a:r>
            </a:p>
          </p:txBody>
        </p:sp>
      </p:grpSp>
      <p:grpSp>
        <p:nvGrpSpPr>
          <p:cNvPr id="84" name="Group 30"/>
          <p:cNvGrpSpPr/>
          <p:nvPr/>
        </p:nvGrpSpPr>
        <p:grpSpPr>
          <a:xfrm>
            <a:off x="357188" y="4083050"/>
            <a:ext cx="7578090" cy="781049"/>
            <a:chOff x="138498" y="3002145"/>
            <a:chExt cx="7577231" cy="780978"/>
          </a:xfrm>
        </p:grpSpPr>
        <p:sp>
          <p:nvSpPr>
            <p:cNvPr id="85"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4</a:t>
              </a:r>
            </a:p>
          </p:txBody>
        </p:sp>
        <p:sp>
          <p:nvSpPr>
            <p:cNvPr id="113675" name="文本框 11"/>
            <p:cNvSpPr txBox="1"/>
            <p:nvPr/>
          </p:nvSpPr>
          <p:spPr>
            <a:xfrm>
              <a:off x="477437" y="3002145"/>
              <a:ext cx="995567" cy="337154"/>
            </a:xfrm>
            <a:prstGeom prst="rect">
              <a:avLst/>
            </a:prstGeom>
            <a:noFill/>
            <a:ln w="9525">
              <a:noFill/>
            </a:ln>
          </p:spPr>
          <p:txBody>
            <a:bodyPr wrap="none">
              <a:spAutoFit/>
            </a:bodyPr>
            <a:lstStyle/>
            <a:p>
              <a:r>
                <a:rPr lang="zh-CN" altLang="en-US" sz="1600" dirty="0">
                  <a:latin typeface="微软雅黑" panose="020B0503020204020204" pitchFamily="34" charset="-122"/>
                </a:rPr>
                <a:t>应用请求</a:t>
              </a:r>
            </a:p>
          </p:txBody>
        </p:sp>
        <p:sp>
          <p:nvSpPr>
            <p:cNvPr id="113676" name="矩形 9"/>
            <p:cNvSpPr/>
            <p:nvPr/>
          </p:nvSpPr>
          <p:spPr>
            <a:xfrm>
              <a:off x="484534" y="3271360"/>
              <a:ext cx="7231195" cy="511763"/>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针对应用</a:t>
              </a:r>
              <a:r>
                <a:rPr lang="zh-CN" altLang="en-US" sz="1200" dirty="0">
                  <a:solidFill>
                    <a:srgbClr val="FF0000"/>
                  </a:solidFill>
                  <a:latin typeface="微软雅黑" panose="020B0503020204020204" pitchFamily="34" charset="-122"/>
                </a:rPr>
                <a:t>进程的需要</a:t>
              </a:r>
              <a:r>
                <a:rPr lang="zh-CN" altLang="en-US" sz="1200" dirty="0">
                  <a:latin typeface="微软雅黑" panose="020B0503020204020204" pitchFamily="34" charset="-122"/>
                </a:rPr>
                <a:t>，由</a:t>
              </a:r>
              <a:r>
                <a:rPr lang="zh-CN" altLang="en-US" sz="1200" dirty="0">
                  <a:solidFill>
                    <a:srgbClr val="FF0000"/>
                  </a:solidFill>
                  <a:latin typeface="微软雅黑" panose="020B0503020204020204" pitchFamily="34" charset="-122"/>
                </a:rPr>
                <a:t>进程</a:t>
              </a:r>
              <a:r>
                <a:rPr lang="zh-CN" altLang="en-US" sz="1200" dirty="0">
                  <a:latin typeface="微软雅黑" panose="020B0503020204020204" pitchFamily="34" charset="-122"/>
                </a:rPr>
                <a:t>自己</a:t>
              </a:r>
              <a:r>
                <a:rPr lang="zh-CN" altLang="en-US" sz="1200" dirty="0">
                  <a:solidFill>
                    <a:srgbClr val="FF0000"/>
                  </a:solidFill>
                  <a:latin typeface="微软雅黑" panose="020B0503020204020204" pitchFamily="34" charset="-122"/>
                </a:rPr>
                <a:t>创建</a:t>
              </a:r>
              <a:r>
                <a:rPr lang="zh-CN" altLang="en-US" sz="1200" dirty="0">
                  <a:latin typeface="微软雅黑" panose="020B0503020204020204" pitchFamily="34" charset="-122"/>
                </a:rPr>
                <a:t>一个新</a:t>
              </a:r>
              <a:r>
                <a:rPr lang="zh-CN" altLang="en-US" sz="1200" dirty="0">
                  <a:solidFill>
                    <a:srgbClr val="FF0000"/>
                  </a:solidFill>
                  <a:latin typeface="微软雅黑" panose="020B0503020204020204" pitchFamily="34" charset="-122"/>
                </a:rPr>
                <a:t>进程</a:t>
              </a:r>
              <a:r>
                <a:rPr lang="zh-CN" altLang="en-US" sz="1200" dirty="0">
                  <a:latin typeface="微软雅黑" panose="020B0503020204020204" pitchFamily="34" charset="-122"/>
                </a:rPr>
                <a:t>，使新进程以</a:t>
              </a:r>
              <a:r>
                <a:rPr lang="zh-CN" altLang="en-US" sz="1200" dirty="0">
                  <a:solidFill>
                    <a:srgbClr val="FF0000"/>
                  </a:solidFill>
                  <a:latin typeface="微软雅黑" panose="020B0503020204020204" pitchFamily="34" charset="-122"/>
                </a:rPr>
                <a:t>并发</a:t>
              </a:r>
              <a:r>
                <a:rPr lang="zh-CN" altLang="en-US" sz="1200" dirty="0">
                  <a:latin typeface="微软雅黑" panose="020B0503020204020204" pitchFamily="34" charset="-122"/>
                </a:rPr>
                <a:t>运行方式完成特定任务。（输入数据并将处理结果输出到表格上）</a:t>
              </a:r>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72440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进程创建：进程的创建过程</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67" name="Group 43"/>
          <p:cNvGrpSpPr/>
          <p:nvPr/>
        </p:nvGrpSpPr>
        <p:grpSpPr>
          <a:xfrm>
            <a:off x="608013" y="1238772"/>
            <a:ext cx="3057525" cy="786878"/>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dirty="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15755"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72" name="Group 18"/>
          <p:cNvGrpSpPr/>
          <p:nvPr/>
        </p:nvGrpSpPr>
        <p:grpSpPr>
          <a:xfrm>
            <a:off x="299666" y="1295991"/>
            <a:ext cx="3433762" cy="698500"/>
            <a:chOff x="138498" y="3002146"/>
            <a:chExt cx="3433375" cy="698674"/>
          </a:xfrm>
        </p:grpSpPr>
        <p:sp>
          <p:nvSpPr>
            <p:cNvPr id="73"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5752"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申请空白</a:t>
              </a:r>
              <a:r>
                <a:rPr lang="en-US" altLang="zh-CN" sz="1400" dirty="0">
                  <a:latin typeface="微软雅黑" panose="020B0503020204020204" pitchFamily="34" charset="-122"/>
                </a:rPr>
                <a:t>PCB</a:t>
              </a:r>
            </a:p>
          </p:txBody>
        </p:sp>
        <p:sp>
          <p:nvSpPr>
            <p:cNvPr id="115753" name="矩形 9"/>
            <p:cNvSpPr/>
            <p:nvPr/>
          </p:nvSpPr>
          <p:spPr>
            <a:xfrm>
              <a:off x="484796" y="3271159"/>
              <a:ext cx="3087077" cy="4296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为新进程申请获得唯一的数字标识符，并从</a:t>
              </a:r>
              <a:r>
                <a:rPr lang="en-US" altLang="zh-CN" sz="1000" dirty="0">
                  <a:latin typeface="微软雅黑" panose="020B0503020204020204" pitchFamily="34" charset="-122"/>
                </a:rPr>
                <a:t>PCB</a:t>
              </a:r>
              <a:r>
                <a:rPr lang="zh-CN" altLang="en-US" sz="1000" dirty="0">
                  <a:latin typeface="微软雅黑" panose="020B0503020204020204" pitchFamily="34" charset="-122"/>
                </a:rPr>
                <a:t>集合中索取一个空白</a:t>
              </a:r>
              <a:r>
                <a:rPr lang="en-US" altLang="zh-CN" sz="1000" dirty="0">
                  <a:latin typeface="微软雅黑" panose="020B0503020204020204" pitchFamily="34" charset="-122"/>
                </a:rPr>
                <a:t>PCB</a:t>
              </a:r>
              <a:r>
                <a:rPr lang="zh-CN" altLang="en-US" sz="1000" dirty="0">
                  <a:latin typeface="微软雅黑" panose="020B0503020204020204" pitchFamily="34" charset="-122"/>
                </a:rPr>
                <a:t>。</a:t>
              </a:r>
            </a:p>
          </p:txBody>
        </p:sp>
      </p:grpSp>
      <p:grpSp>
        <p:nvGrpSpPr>
          <p:cNvPr id="76" name="Group 22"/>
          <p:cNvGrpSpPr/>
          <p:nvPr/>
        </p:nvGrpSpPr>
        <p:grpSpPr>
          <a:xfrm>
            <a:off x="291448" y="2184387"/>
            <a:ext cx="3876675" cy="698500"/>
            <a:chOff x="138498" y="3002146"/>
            <a:chExt cx="3876671" cy="698674"/>
          </a:xfrm>
        </p:grpSpPr>
        <p:sp>
          <p:nvSpPr>
            <p:cNvPr id="77"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5749"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分配资源</a:t>
              </a:r>
              <a:endParaRPr lang="en-US" altLang="zh-CN" sz="1400" dirty="0">
                <a:latin typeface="微软雅黑" panose="020B0503020204020204" pitchFamily="34" charset="-122"/>
              </a:endParaRPr>
            </a:p>
          </p:txBody>
        </p:sp>
        <p:sp>
          <p:nvSpPr>
            <p:cNvPr id="115750" name="矩形 9"/>
            <p:cNvSpPr/>
            <p:nvPr/>
          </p:nvSpPr>
          <p:spPr>
            <a:xfrm>
              <a:off x="484796" y="3271159"/>
              <a:ext cx="3191853" cy="4296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为新进程分配其运行所需的资源，包括各种物理和逻辑资源，如内存、文件、</a:t>
              </a:r>
              <a:r>
                <a:rPr lang="en-US" altLang="zh-CN" sz="1000" dirty="0">
                  <a:latin typeface="微软雅黑" panose="020B0503020204020204" pitchFamily="34" charset="-122"/>
                </a:rPr>
                <a:t>I/O</a:t>
              </a:r>
              <a:r>
                <a:rPr lang="zh-CN" altLang="en-US" sz="1000" dirty="0">
                  <a:latin typeface="微软雅黑" panose="020B0503020204020204" pitchFamily="34" charset="-122"/>
                </a:rPr>
                <a:t>设备和</a:t>
              </a:r>
              <a:r>
                <a:rPr lang="en-US" altLang="zh-CN" sz="1000" dirty="0">
                  <a:latin typeface="微软雅黑" panose="020B0503020204020204" pitchFamily="34" charset="-122"/>
                </a:rPr>
                <a:t>CPU</a:t>
              </a:r>
              <a:r>
                <a:rPr lang="zh-CN" altLang="en-US" sz="1000" dirty="0">
                  <a:latin typeface="微软雅黑" panose="020B0503020204020204" pitchFamily="34" charset="-122"/>
                </a:rPr>
                <a:t>时间等。</a:t>
              </a:r>
            </a:p>
          </p:txBody>
        </p:sp>
      </p:grpSp>
      <p:grpSp>
        <p:nvGrpSpPr>
          <p:cNvPr id="80" name="Group 26"/>
          <p:cNvGrpSpPr/>
          <p:nvPr/>
        </p:nvGrpSpPr>
        <p:grpSpPr>
          <a:xfrm>
            <a:off x="323850" y="3026125"/>
            <a:ext cx="3562350" cy="1225550"/>
            <a:chOff x="138498" y="3002145"/>
            <a:chExt cx="3562355" cy="1224730"/>
          </a:xfrm>
        </p:grpSpPr>
        <p:sp>
          <p:nvSpPr>
            <p:cNvPr id="81"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5746"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初始化</a:t>
              </a:r>
              <a:r>
                <a:rPr lang="en-US" altLang="zh-CN" sz="1400" dirty="0">
                  <a:latin typeface="微软雅黑" panose="020B0503020204020204" pitchFamily="34" charset="-122"/>
                </a:rPr>
                <a:t>PCB</a:t>
              </a:r>
            </a:p>
          </p:txBody>
        </p:sp>
        <p:sp>
          <p:nvSpPr>
            <p:cNvPr id="115747" name="矩形 9"/>
            <p:cNvSpPr/>
            <p:nvPr/>
          </p:nvSpPr>
          <p:spPr>
            <a:xfrm>
              <a:off x="484797" y="3271159"/>
              <a:ext cx="3068026" cy="955716"/>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初始化标识符信息。将系统中分配的标识符、父进程标识符填入新</a:t>
              </a:r>
              <a:r>
                <a:rPr lang="en-US" altLang="zh-CN" sz="1000" dirty="0">
                  <a:latin typeface="微软雅黑" panose="020B0503020204020204" pitchFamily="34" charset="-122"/>
                </a:rPr>
                <a:t>PCB</a:t>
              </a:r>
              <a:r>
                <a:rPr lang="zh-CN" altLang="en-US" sz="1000" dirty="0">
                  <a:latin typeface="微软雅黑" panose="020B0503020204020204" pitchFamily="34" charset="-122"/>
                </a:rPr>
                <a:t>中。初始化处理机状态信息。是程序计数器指向程序的入口地址，栈指针指向栈顶。初始化处理机控制信息。将进程的状态设置为就绪状态或静止就绪状态。</a:t>
              </a:r>
            </a:p>
          </p:txBody>
        </p:sp>
      </p:grpSp>
      <p:grpSp>
        <p:nvGrpSpPr>
          <p:cNvPr id="84" name="Group 30"/>
          <p:cNvGrpSpPr/>
          <p:nvPr/>
        </p:nvGrpSpPr>
        <p:grpSpPr>
          <a:xfrm>
            <a:off x="349261" y="4322704"/>
            <a:ext cx="3414712" cy="614363"/>
            <a:chOff x="138498" y="3002145"/>
            <a:chExt cx="3414325" cy="614693"/>
          </a:xfrm>
        </p:grpSpPr>
        <p:sp>
          <p:nvSpPr>
            <p:cNvPr id="85"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5743" name="文本框 11"/>
            <p:cNvSpPr txBox="1"/>
            <p:nvPr/>
          </p:nvSpPr>
          <p:spPr>
            <a:xfrm>
              <a:off x="477437" y="3002145"/>
              <a:ext cx="1261741" cy="307942"/>
            </a:xfrm>
            <a:prstGeom prst="rect">
              <a:avLst/>
            </a:prstGeom>
            <a:noFill/>
            <a:ln w="9525">
              <a:noFill/>
            </a:ln>
          </p:spPr>
          <p:txBody>
            <a:bodyPr wrap="none">
              <a:spAutoFit/>
            </a:bodyPr>
            <a:lstStyle/>
            <a:p>
              <a:r>
                <a:rPr lang="zh-CN" altLang="en-US" sz="1400" dirty="0">
                  <a:latin typeface="微软雅黑" panose="020B0503020204020204" pitchFamily="34" charset="-122"/>
                </a:rPr>
                <a:t>插入就绪队列</a:t>
              </a:r>
              <a:endParaRPr lang="en-US" altLang="zh-CN" sz="1400" dirty="0">
                <a:latin typeface="微软雅黑" panose="020B0503020204020204" pitchFamily="34" charset="-122"/>
              </a:endParaRPr>
            </a:p>
          </p:txBody>
        </p:sp>
        <p:sp>
          <p:nvSpPr>
            <p:cNvPr id="115744" name="矩形 9"/>
            <p:cNvSpPr/>
            <p:nvPr/>
          </p:nvSpPr>
          <p:spPr>
            <a:xfrm>
              <a:off x="484797" y="3271159"/>
              <a:ext cx="3068026" cy="254566"/>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将进程控制块</a:t>
              </a:r>
              <a:r>
                <a:rPr lang="en-US" altLang="zh-CN" sz="1000" dirty="0">
                  <a:latin typeface="微软雅黑" panose="020B0503020204020204" pitchFamily="34" charset="-122"/>
                </a:rPr>
                <a:t>PCB</a:t>
              </a:r>
              <a:r>
                <a:rPr lang="zh-CN" altLang="en-US" sz="1000" dirty="0">
                  <a:latin typeface="微软雅黑" panose="020B0503020204020204" pitchFamily="34" charset="-122"/>
                </a:rPr>
                <a:t>插入就绪队列</a:t>
              </a:r>
            </a:p>
          </p:txBody>
        </p:sp>
      </p:grpSp>
      <p:grpSp>
        <p:nvGrpSpPr>
          <p:cNvPr id="115721" name="组合 67"/>
          <p:cNvGrpSpPr/>
          <p:nvPr/>
        </p:nvGrpSpPr>
        <p:grpSpPr>
          <a:xfrm>
            <a:off x="4129088" y="906463"/>
            <a:ext cx="4957762" cy="4002087"/>
            <a:chOff x="1676400" y="228600"/>
            <a:chExt cx="5543968" cy="6477000"/>
          </a:xfrm>
          <a:solidFill>
            <a:schemeClr val="accent1">
              <a:lumMod val="60000"/>
              <a:lumOff val="40000"/>
            </a:schemeClr>
          </a:solidFill>
        </p:grpSpPr>
        <p:sp>
          <p:nvSpPr>
            <p:cNvPr id="115722" name="AutoShape 4"/>
            <p:cNvSpPr/>
            <p:nvPr/>
          </p:nvSpPr>
          <p:spPr>
            <a:xfrm>
              <a:off x="2514600" y="228600"/>
              <a:ext cx="1981200" cy="381000"/>
            </a:xfrm>
            <a:prstGeom prst="flowChartAlternate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入口</a:t>
              </a:r>
            </a:p>
          </p:txBody>
        </p:sp>
        <p:sp>
          <p:nvSpPr>
            <p:cNvPr id="115723" name="AutoShape 5"/>
            <p:cNvSpPr/>
            <p:nvPr/>
          </p:nvSpPr>
          <p:spPr>
            <a:xfrm>
              <a:off x="1676400" y="1066800"/>
              <a:ext cx="3657600" cy="3810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查</a:t>
              </a:r>
              <a:r>
                <a:rPr lang="en-US" altLang="zh-CN" sz="1600" dirty="0">
                  <a:latin typeface="微软雅黑" panose="020B0503020204020204" pitchFamily="34" charset="-122"/>
                </a:rPr>
                <a:t>PCB</a:t>
              </a:r>
              <a:r>
                <a:rPr lang="zh-CN" altLang="en-US" sz="1600" dirty="0">
                  <a:latin typeface="微软雅黑" panose="020B0503020204020204" pitchFamily="34" charset="-122"/>
                </a:rPr>
                <a:t>链表</a:t>
              </a:r>
            </a:p>
          </p:txBody>
        </p:sp>
        <p:sp>
          <p:nvSpPr>
            <p:cNvPr id="115724" name="AutoShape 6"/>
            <p:cNvSpPr/>
            <p:nvPr/>
          </p:nvSpPr>
          <p:spPr>
            <a:xfrm>
              <a:off x="2057400" y="1905000"/>
              <a:ext cx="2819400" cy="457200"/>
            </a:xfrm>
            <a:prstGeom prst="flowChartDecision">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有空</a:t>
              </a:r>
              <a:r>
                <a:rPr lang="en-US" altLang="zh-CN" sz="1600" dirty="0">
                  <a:latin typeface="微软雅黑" panose="020B0503020204020204" pitchFamily="34" charset="-122"/>
                </a:rPr>
                <a:t>PCB？</a:t>
              </a:r>
            </a:p>
          </p:txBody>
        </p:sp>
        <p:sp>
          <p:nvSpPr>
            <p:cNvPr id="115725" name="AutoShape 7"/>
            <p:cNvSpPr/>
            <p:nvPr/>
          </p:nvSpPr>
          <p:spPr>
            <a:xfrm>
              <a:off x="1752600" y="5486400"/>
              <a:ext cx="3657600" cy="3810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en-US" altLang="zh-CN" sz="1600" dirty="0">
                  <a:latin typeface="微软雅黑" panose="020B0503020204020204" pitchFamily="34" charset="-122"/>
                </a:rPr>
                <a:t>PCB（I）</a:t>
              </a:r>
              <a:r>
                <a:rPr lang="zh-CN" altLang="en-US" sz="1600" dirty="0">
                  <a:latin typeface="微软雅黑" panose="020B0503020204020204" pitchFamily="34" charset="-122"/>
                </a:rPr>
                <a:t>入进程家族或进程链</a:t>
              </a:r>
            </a:p>
          </p:txBody>
        </p:sp>
        <p:sp>
          <p:nvSpPr>
            <p:cNvPr id="115726" name="AutoShape 8"/>
            <p:cNvSpPr/>
            <p:nvPr/>
          </p:nvSpPr>
          <p:spPr>
            <a:xfrm>
              <a:off x="1676400" y="4771523"/>
              <a:ext cx="3657600" cy="3810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en-US" altLang="zh-CN" sz="1600" dirty="0">
                  <a:latin typeface="微软雅黑" panose="020B0503020204020204" pitchFamily="34" charset="-122"/>
                </a:rPr>
                <a:t>PCB( I )</a:t>
              </a:r>
              <a:r>
                <a:rPr lang="zh-CN" altLang="en-US" sz="1600" dirty="0">
                  <a:latin typeface="微软雅黑" panose="020B0503020204020204" pitchFamily="34" charset="-122"/>
                </a:rPr>
                <a:t>入就绪队列</a:t>
              </a:r>
            </a:p>
          </p:txBody>
        </p:sp>
        <p:sp>
          <p:nvSpPr>
            <p:cNvPr id="115727" name="AutoShape 9"/>
            <p:cNvSpPr/>
            <p:nvPr/>
          </p:nvSpPr>
          <p:spPr>
            <a:xfrm>
              <a:off x="1676400" y="3659021"/>
              <a:ext cx="3659055" cy="7646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sym typeface="+mn-ea"/>
                </a:rPr>
                <a:t>分配资源</a:t>
              </a:r>
            </a:p>
            <a:p>
              <a:pPr algn="ctr"/>
              <a:r>
                <a:rPr lang="zh-CN" altLang="en-US" sz="1600" dirty="0">
                  <a:latin typeface="微软雅黑" panose="020B0503020204020204" pitchFamily="34" charset="-122"/>
                </a:rPr>
                <a:t>将有关参数填入</a:t>
              </a:r>
              <a:r>
                <a:rPr lang="en-US" altLang="zh-CN" sz="1600" dirty="0">
                  <a:latin typeface="微软雅黑" panose="020B0503020204020204" pitchFamily="34" charset="-122"/>
                </a:rPr>
                <a:t>PCB（I）</a:t>
              </a:r>
              <a:r>
                <a:rPr lang="zh-CN" altLang="en-US" sz="1600" dirty="0">
                  <a:latin typeface="微软雅黑" panose="020B0503020204020204" pitchFamily="34" charset="-122"/>
                </a:rPr>
                <a:t>相应项，</a:t>
              </a:r>
            </a:p>
          </p:txBody>
        </p:sp>
        <p:sp>
          <p:nvSpPr>
            <p:cNvPr id="115728" name="AutoShape 10"/>
            <p:cNvSpPr/>
            <p:nvPr/>
          </p:nvSpPr>
          <p:spPr>
            <a:xfrm>
              <a:off x="1676400" y="2895600"/>
              <a:ext cx="3657600" cy="3810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取空表</a:t>
              </a:r>
              <a:r>
                <a:rPr lang="en-US" altLang="zh-CN" sz="1600" dirty="0">
                  <a:latin typeface="微软雅黑" panose="020B0503020204020204" pitchFamily="34" charset="-122"/>
                </a:rPr>
                <a:t>PCB(I)</a:t>
              </a:r>
            </a:p>
          </p:txBody>
        </p:sp>
        <p:sp>
          <p:nvSpPr>
            <p:cNvPr id="115729" name="AutoShape 11"/>
            <p:cNvSpPr/>
            <p:nvPr/>
          </p:nvSpPr>
          <p:spPr>
            <a:xfrm>
              <a:off x="2438400" y="6324600"/>
              <a:ext cx="1981200" cy="381000"/>
            </a:xfrm>
            <a:prstGeom prst="flowChartAlternate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返回</a:t>
              </a:r>
            </a:p>
          </p:txBody>
        </p:sp>
        <p:sp>
          <p:nvSpPr>
            <p:cNvPr id="115730" name="AutoShape 12"/>
            <p:cNvSpPr/>
            <p:nvPr/>
          </p:nvSpPr>
          <p:spPr>
            <a:xfrm>
              <a:off x="6019799" y="2895602"/>
              <a:ext cx="1200569" cy="380998"/>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创建失败</a:t>
              </a:r>
            </a:p>
          </p:txBody>
        </p:sp>
        <p:sp>
          <p:nvSpPr>
            <p:cNvPr id="115731" name="Line 13"/>
            <p:cNvSpPr/>
            <p:nvPr/>
          </p:nvSpPr>
          <p:spPr>
            <a:xfrm>
              <a:off x="3505200" y="609600"/>
              <a:ext cx="0" cy="457200"/>
            </a:xfrm>
            <a:prstGeom prst="line">
              <a:avLst/>
            </a:prstGeom>
            <a:grpFill/>
            <a:ln w="9525" cap="flat" cmpd="sng">
              <a:solidFill>
                <a:schemeClr val="tx1"/>
              </a:solidFill>
              <a:prstDash val="solid"/>
              <a:headEnd type="none" w="med" len="med"/>
              <a:tailEnd type="triangle" w="med" len="med"/>
            </a:ln>
          </p:spPr>
        </p:sp>
        <p:sp>
          <p:nvSpPr>
            <p:cNvPr id="115732" name="Line 14"/>
            <p:cNvSpPr/>
            <p:nvPr/>
          </p:nvSpPr>
          <p:spPr>
            <a:xfrm>
              <a:off x="3505200" y="1447800"/>
              <a:ext cx="0" cy="457200"/>
            </a:xfrm>
            <a:prstGeom prst="line">
              <a:avLst/>
            </a:prstGeom>
            <a:grpFill/>
            <a:ln w="9525" cap="flat" cmpd="sng">
              <a:solidFill>
                <a:schemeClr val="tx1"/>
              </a:solidFill>
              <a:prstDash val="solid"/>
              <a:headEnd type="none" w="med" len="med"/>
              <a:tailEnd type="triangle" w="med" len="med"/>
            </a:ln>
          </p:spPr>
        </p:sp>
        <p:sp>
          <p:nvSpPr>
            <p:cNvPr id="115733" name="Line 15"/>
            <p:cNvSpPr/>
            <p:nvPr/>
          </p:nvSpPr>
          <p:spPr>
            <a:xfrm>
              <a:off x="3505200" y="2362200"/>
              <a:ext cx="0" cy="533400"/>
            </a:xfrm>
            <a:prstGeom prst="line">
              <a:avLst/>
            </a:prstGeom>
            <a:grpFill/>
            <a:ln w="9525" cap="flat" cmpd="sng">
              <a:solidFill>
                <a:schemeClr val="tx1"/>
              </a:solidFill>
              <a:prstDash val="solid"/>
              <a:headEnd type="none" w="med" len="med"/>
              <a:tailEnd type="triangle" w="med" len="med"/>
            </a:ln>
          </p:spPr>
        </p:sp>
        <p:sp>
          <p:nvSpPr>
            <p:cNvPr id="115734" name="Line 16"/>
            <p:cNvSpPr/>
            <p:nvPr/>
          </p:nvSpPr>
          <p:spPr>
            <a:xfrm>
              <a:off x="3505200" y="3276600"/>
              <a:ext cx="0" cy="457200"/>
            </a:xfrm>
            <a:prstGeom prst="line">
              <a:avLst/>
            </a:prstGeom>
            <a:grpFill/>
            <a:ln w="9525" cap="flat" cmpd="sng">
              <a:solidFill>
                <a:schemeClr val="tx1"/>
              </a:solidFill>
              <a:prstDash val="solid"/>
              <a:headEnd type="none" w="med" len="med"/>
              <a:tailEnd type="triangle" w="med" len="med"/>
            </a:ln>
          </p:spPr>
        </p:sp>
        <p:sp>
          <p:nvSpPr>
            <p:cNvPr id="115735" name="Line 17"/>
            <p:cNvSpPr/>
            <p:nvPr/>
          </p:nvSpPr>
          <p:spPr>
            <a:xfrm>
              <a:off x="3504862" y="4114287"/>
              <a:ext cx="13492" cy="605308"/>
            </a:xfrm>
            <a:prstGeom prst="line">
              <a:avLst/>
            </a:prstGeom>
            <a:grpFill/>
            <a:ln w="9525" cap="flat" cmpd="sng">
              <a:solidFill>
                <a:schemeClr val="tx1"/>
              </a:solidFill>
              <a:prstDash val="solid"/>
              <a:headEnd type="none" w="med" len="med"/>
              <a:tailEnd type="triangle" w="med" len="med"/>
            </a:ln>
          </p:spPr>
        </p:sp>
        <p:sp>
          <p:nvSpPr>
            <p:cNvPr id="115736" name="Line 18"/>
            <p:cNvSpPr/>
            <p:nvPr/>
          </p:nvSpPr>
          <p:spPr>
            <a:xfrm>
              <a:off x="3505200" y="5867400"/>
              <a:ext cx="0" cy="457200"/>
            </a:xfrm>
            <a:prstGeom prst="line">
              <a:avLst/>
            </a:prstGeom>
            <a:grpFill/>
            <a:ln w="9525" cap="flat" cmpd="sng">
              <a:solidFill>
                <a:schemeClr val="tx1"/>
              </a:solidFill>
              <a:prstDash val="solid"/>
              <a:headEnd type="none" w="med" len="med"/>
              <a:tailEnd type="triangle" w="med" len="med"/>
            </a:ln>
          </p:spPr>
        </p:sp>
        <p:sp>
          <p:nvSpPr>
            <p:cNvPr id="115737" name="Line 19"/>
            <p:cNvSpPr/>
            <p:nvPr/>
          </p:nvSpPr>
          <p:spPr>
            <a:xfrm>
              <a:off x="3505200" y="5029200"/>
              <a:ext cx="0" cy="457200"/>
            </a:xfrm>
            <a:prstGeom prst="line">
              <a:avLst/>
            </a:prstGeom>
            <a:grpFill/>
            <a:ln w="9525" cap="flat" cmpd="sng">
              <a:solidFill>
                <a:schemeClr val="tx1"/>
              </a:solidFill>
              <a:prstDash val="solid"/>
              <a:headEnd type="none" w="med" len="med"/>
              <a:tailEnd type="triangle" w="med" len="med"/>
            </a:ln>
          </p:spPr>
        </p:sp>
        <p:sp>
          <p:nvSpPr>
            <p:cNvPr id="115738" name="Line 20"/>
            <p:cNvSpPr/>
            <p:nvPr/>
          </p:nvSpPr>
          <p:spPr>
            <a:xfrm>
              <a:off x="4876800" y="2133600"/>
              <a:ext cx="1905000" cy="0"/>
            </a:xfrm>
            <a:prstGeom prst="line">
              <a:avLst/>
            </a:prstGeom>
            <a:grpFill/>
            <a:ln w="9525" cap="flat" cmpd="sng">
              <a:solidFill>
                <a:schemeClr val="tx1"/>
              </a:solidFill>
              <a:prstDash val="solid"/>
              <a:headEnd type="none" w="med" len="med"/>
              <a:tailEnd type="none" w="med" len="med"/>
            </a:ln>
          </p:spPr>
        </p:sp>
        <p:sp>
          <p:nvSpPr>
            <p:cNvPr id="115739" name="Line 21"/>
            <p:cNvSpPr/>
            <p:nvPr/>
          </p:nvSpPr>
          <p:spPr>
            <a:xfrm>
              <a:off x="6781800" y="2133600"/>
              <a:ext cx="0" cy="762000"/>
            </a:xfrm>
            <a:prstGeom prst="line">
              <a:avLst/>
            </a:prstGeom>
            <a:grpFill/>
            <a:ln w="9525" cap="flat" cmpd="sng">
              <a:solidFill>
                <a:schemeClr val="tx1"/>
              </a:solidFill>
              <a:prstDash val="solid"/>
              <a:headEnd type="none" w="med" len="med"/>
              <a:tailEnd type="triangle" w="med" len="med"/>
            </a:ln>
          </p:spPr>
        </p:sp>
        <p:sp>
          <p:nvSpPr>
            <p:cNvPr id="115740" name="Text Box 22"/>
            <p:cNvSpPr txBox="1"/>
            <p:nvPr/>
          </p:nvSpPr>
          <p:spPr>
            <a:xfrm>
              <a:off x="5579515" y="1566744"/>
              <a:ext cx="431730" cy="545702"/>
            </a:xfrm>
            <a:prstGeom prst="rect">
              <a:avLst/>
            </a:prstGeom>
            <a:grpFill/>
            <a:ln w="9525">
              <a:noFill/>
            </a:ln>
          </p:spPr>
          <p:txBody>
            <a:bodyPr wrap="none">
              <a:spAutoFit/>
            </a:bodyPr>
            <a:lstStyle/>
            <a:p>
              <a:r>
                <a:rPr lang="zh-CN" altLang="en-US" sz="1600" dirty="0">
                  <a:latin typeface="微软雅黑" panose="020B0503020204020204" pitchFamily="34" charset="-122"/>
                </a:rPr>
                <a:t>无</a:t>
              </a:r>
            </a:p>
          </p:txBody>
        </p:sp>
        <p:sp>
          <p:nvSpPr>
            <p:cNvPr id="115741" name="Text Box 24"/>
            <p:cNvSpPr txBox="1"/>
            <p:nvPr/>
          </p:nvSpPr>
          <p:spPr>
            <a:xfrm>
              <a:off x="3560959" y="2362079"/>
              <a:ext cx="374924" cy="391549"/>
            </a:xfrm>
            <a:prstGeom prst="rect">
              <a:avLst/>
            </a:prstGeom>
            <a:grpFill/>
            <a:ln w="9525">
              <a:noFill/>
            </a:ln>
          </p:spPr>
          <p:txBody>
            <a:bodyPr wrap="none">
              <a:noAutofit/>
            </a:bodyPr>
            <a:lstStyle/>
            <a:p>
              <a:r>
                <a:rPr lang="zh-CN" altLang="en-US" sz="1600" dirty="0">
                  <a:latin typeface="微软雅黑" panose="020B0503020204020204" pitchFamily="34" charset="-122"/>
                </a:rPr>
                <a:t>有</a:t>
              </a:r>
            </a:p>
          </p:txBody>
        </p:sp>
      </p:grpSp>
      <p:sp>
        <p:nvSpPr>
          <p:cNvPr id="45" name="文本框 44">
            <a:extLst>
              <a:ext uri="{FF2B5EF4-FFF2-40B4-BE49-F238E27FC236}">
                <a16:creationId xmlns:a16="http://schemas.microsoft.com/office/drawing/2014/main" id="{FCF58F68-E850-4D25-83C5-0A5191458E8F}"/>
              </a:ext>
            </a:extLst>
          </p:cNvPr>
          <p:cNvSpPr txBox="1"/>
          <p:nvPr/>
        </p:nvSpPr>
        <p:spPr>
          <a:xfrm>
            <a:off x="662674" y="826250"/>
            <a:ext cx="2240485" cy="400110"/>
          </a:xfrm>
          <a:prstGeom prst="rect">
            <a:avLst/>
          </a:prstGeom>
          <a:noFill/>
        </p:spPr>
        <p:txBody>
          <a:bodyPr wrap="none" rtlCol="0">
            <a:spAutoFit/>
          </a:bodyPr>
          <a:lstStyle/>
          <a:p>
            <a:r>
              <a:rPr lang="zh-CN" altLang="en-US" sz="2000" b="1" dirty="0">
                <a:solidFill>
                  <a:srgbClr val="FF0000"/>
                </a:solidFill>
              </a:rPr>
              <a:t>创建原语</a:t>
            </a:r>
            <a:r>
              <a:rPr lang="en-US" altLang="zh-CN" sz="2000" b="1" dirty="0">
                <a:solidFill>
                  <a:srgbClr val="FF0000"/>
                </a:solidFill>
              </a:rPr>
              <a:t>Create()</a:t>
            </a:r>
            <a:endParaRPr lang="zh-CN" altLang="en-US" sz="2000" b="1" dirty="0">
              <a:solidFill>
                <a:srgbClr val="FF000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858000" cy="682625"/>
          </a:xfrm>
          <a:prstGeom prst="rect">
            <a:avLst/>
          </a:prstGeom>
          <a:noFill/>
        </p:spPr>
        <p:txBody>
          <a:bodyPr wrap="square"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进程的终止</a:t>
            </a:r>
            <a:r>
              <a:rPr lang="zh-CN" altLang="en-US" sz="2000" b="1" noProof="0" dirty="0">
                <a:solidFill>
                  <a:schemeClr val="bg1">
                    <a:lumMod val="50000"/>
                  </a:schemeClr>
                </a:solidFill>
                <a:sym typeface="+mn-ea"/>
              </a:rPr>
              <a:t>：</a:t>
            </a:r>
            <a:r>
              <a:rPr lang="zh-CN" altLang="en-US" sz="2000" b="1" noProof="0" dirty="0">
                <a:solidFill>
                  <a:srgbClr val="FF0000"/>
                </a:solidFill>
                <a:sym typeface="+mn-ea"/>
              </a:rPr>
              <a:t>引起进程终止的事件</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a:p>
            <a:pPr marR="0" defTabSz="914400">
              <a:buClrTx/>
              <a:buSzTx/>
              <a:buFontTx/>
              <a:buNone/>
              <a:defRPr/>
            </a:pP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cxnSp>
        <p:nvCxnSpPr>
          <p:cNvPr id="15" name="Straight Connector 59"/>
          <p:cNvCxnSpPr/>
          <p:nvPr/>
        </p:nvCxnSpPr>
        <p:spPr>
          <a:xfrm flipV="1">
            <a:off x="1600200" y="1352233"/>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67" name="Group 43"/>
          <p:cNvGrpSpPr/>
          <p:nvPr/>
        </p:nvGrpSpPr>
        <p:grpSpPr>
          <a:xfrm>
            <a:off x="2817813" y="1211263"/>
            <a:ext cx="3057525" cy="1148697"/>
            <a:chOff x="2870904" y="1629407"/>
            <a:chExt cx="1620394" cy="1605459"/>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17802" name="矩形 28"/>
            <p:cNvSpPr/>
            <p:nvPr/>
          </p:nvSpPr>
          <p:spPr>
            <a:xfrm>
              <a:off x="3456047" y="2806204"/>
              <a:ext cx="475181" cy="428662"/>
            </a:xfrm>
            <a:prstGeom prst="rect">
              <a:avLst/>
            </a:prstGeom>
            <a:noFill/>
            <a:ln w="9525">
              <a:noFill/>
            </a:ln>
          </p:spPr>
          <p:txBody>
            <a:bodyPr wrap="none">
              <a:sp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进程家族</a:t>
              </a:r>
            </a:p>
          </p:txBody>
        </p:sp>
      </p:grpSp>
      <p:grpSp>
        <p:nvGrpSpPr>
          <p:cNvPr id="72" name="Group 18"/>
          <p:cNvGrpSpPr/>
          <p:nvPr/>
        </p:nvGrpSpPr>
        <p:grpSpPr>
          <a:xfrm>
            <a:off x="2547938" y="1492250"/>
            <a:ext cx="4381500" cy="596474"/>
            <a:chOff x="138498" y="3002146"/>
            <a:chExt cx="4381006" cy="596623"/>
          </a:xfrm>
        </p:grpSpPr>
        <p:sp>
          <p:nvSpPr>
            <p:cNvPr id="73"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1</a:t>
              </a:r>
            </a:p>
          </p:txBody>
        </p:sp>
        <p:sp>
          <p:nvSpPr>
            <p:cNvPr id="117799" name="文本框 11"/>
            <p:cNvSpPr txBox="1"/>
            <p:nvPr/>
          </p:nvSpPr>
          <p:spPr>
            <a:xfrm>
              <a:off x="477437" y="3002146"/>
              <a:ext cx="2861459" cy="337269"/>
            </a:xfrm>
            <a:prstGeom prst="rect">
              <a:avLst/>
            </a:prstGeom>
            <a:noFill/>
            <a:ln w="9525">
              <a:noFill/>
            </a:ln>
          </p:spPr>
          <p:txBody>
            <a:bodyPr>
              <a:spAutoFit/>
            </a:bodyPr>
            <a:lstStyle/>
            <a:p>
              <a:r>
                <a:rPr lang="zh-CN" altLang="en-US" sz="1600" dirty="0">
                  <a:latin typeface="微软雅黑" panose="020B0503020204020204" pitchFamily="34" charset="-122"/>
                </a:rPr>
                <a:t>正常结束</a:t>
              </a:r>
            </a:p>
          </p:txBody>
        </p:sp>
        <p:sp>
          <p:nvSpPr>
            <p:cNvPr id="117800" name="矩形 9"/>
            <p:cNvSpPr/>
            <p:nvPr/>
          </p:nvSpPr>
          <p:spPr>
            <a:xfrm>
              <a:off x="484534" y="3271453"/>
              <a:ext cx="4034970" cy="286945"/>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计算机系统中，都有一个表示进程已经</a:t>
              </a:r>
              <a:r>
                <a:rPr lang="zh-CN" altLang="en-US" sz="1200" dirty="0">
                  <a:solidFill>
                    <a:srgbClr val="FF0000"/>
                  </a:solidFill>
                  <a:latin typeface="微软雅黑" panose="020B0503020204020204" pitchFamily="34" charset="-122"/>
                </a:rPr>
                <a:t>运行完成</a:t>
              </a:r>
              <a:r>
                <a:rPr lang="zh-CN" altLang="en-US" sz="1200" dirty="0">
                  <a:latin typeface="微软雅黑" panose="020B0503020204020204" pitchFamily="34" charset="-122"/>
                </a:rPr>
                <a:t>的指示。</a:t>
              </a:r>
            </a:p>
          </p:txBody>
        </p:sp>
      </p:grpSp>
      <p:grpSp>
        <p:nvGrpSpPr>
          <p:cNvPr id="76" name="Group 22"/>
          <p:cNvGrpSpPr/>
          <p:nvPr/>
        </p:nvGrpSpPr>
        <p:grpSpPr>
          <a:xfrm>
            <a:off x="2590483" y="2527300"/>
            <a:ext cx="4432301" cy="781049"/>
            <a:chOff x="138498" y="3002146"/>
            <a:chExt cx="4432296" cy="781244"/>
          </a:xfrm>
        </p:grpSpPr>
        <p:sp>
          <p:nvSpPr>
            <p:cNvPr id="77"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2</a:t>
              </a:r>
            </a:p>
          </p:txBody>
        </p:sp>
        <p:sp>
          <p:nvSpPr>
            <p:cNvPr id="117796" name="文本框 11"/>
            <p:cNvSpPr txBox="1"/>
            <p:nvPr/>
          </p:nvSpPr>
          <p:spPr>
            <a:xfrm>
              <a:off x="477436" y="3002146"/>
              <a:ext cx="3537733" cy="337269"/>
            </a:xfrm>
            <a:prstGeom prst="rect">
              <a:avLst/>
            </a:prstGeom>
            <a:noFill/>
            <a:ln w="9525">
              <a:noFill/>
            </a:ln>
          </p:spPr>
          <p:txBody>
            <a:bodyPr>
              <a:spAutoFit/>
            </a:bodyPr>
            <a:lstStyle/>
            <a:p>
              <a:r>
                <a:rPr lang="zh-CN" altLang="en-US" sz="1600" dirty="0">
                  <a:latin typeface="微软雅黑" panose="020B0503020204020204" pitchFamily="34" charset="-122"/>
                </a:rPr>
                <a:t>异常结束</a:t>
              </a:r>
              <a:r>
                <a:rPr lang="en-US" altLang="zh-CN" sz="1600" dirty="0">
                  <a:latin typeface="微软雅黑" panose="020B0503020204020204" pitchFamily="34" charset="-122"/>
                </a:rPr>
                <a:t>	</a:t>
              </a:r>
            </a:p>
          </p:txBody>
        </p:sp>
        <p:sp>
          <p:nvSpPr>
            <p:cNvPr id="117797" name="矩形 9"/>
            <p:cNvSpPr/>
            <p:nvPr/>
          </p:nvSpPr>
          <p:spPr>
            <a:xfrm>
              <a:off x="484573" y="3271453"/>
              <a:ext cx="4086221" cy="511937"/>
            </a:xfrm>
            <a:prstGeom prst="rect">
              <a:avLst/>
            </a:prstGeom>
            <a:noFill/>
            <a:ln w="9525">
              <a:noFill/>
            </a:ln>
          </p:spPr>
          <p:txBody>
            <a:bodyPr wrap="square">
              <a:spAutoFit/>
            </a:bodyPr>
            <a:lstStyle/>
            <a:p>
              <a:pPr algn="just">
                <a:lnSpc>
                  <a:spcPct val="114000"/>
                </a:lnSpc>
              </a:pPr>
              <a:r>
                <a:rPr lang="zh-CN" altLang="en-US" sz="1200" dirty="0">
                  <a:latin typeface="微软雅黑" panose="020B0503020204020204" pitchFamily="34" charset="-122"/>
                </a:rPr>
                <a:t>越界错误、保护错、特权指令错、 非法指令错、 运行超时、 等待超时、算术运算错、 </a:t>
              </a:r>
              <a:r>
                <a:rPr lang="en-US" altLang="zh-CN" sz="1200" dirty="0">
                  <a:latin typeface="微软雅黑" panose="020B0503020204020204" pitchFamily="34" charset="-122"/>
                </a:rPr>
                <a:t>I/O</a:t>
              </a:r>
              <a:r>
                <a:rPr lang="zh-CN" altLang="en-US" sz="1200" dirty="0">
                  <a:latin typeface="微软雅黑" panose="020B0503020204020204" pitchFamily="34" charset="-122"/>
                </a:rPr>
                <a:t>故障等</a:t>
              </a:r>
            </a:p>
          </p:txBody>
        </p:sp>
      </p:grpSp>
      <p:grpSp>
        <p:nvGrpSpPr>
          <p:cNvPr id="80" name="Group 26"/>
          <p:cNvGrpSpPr/>
          <p:nvPr/>
        </p:nvGrpSpPr>
        <p:grpSpPr>
          <a:xfrm>
            <a:off x="2566988" y="3562350"/>
            <a:ext cx="3562350" cy="991220"/>
            <a:chOff x="138498" y="3002145"/>
            <a:chExt cx="3562355" cy="990443"/>
          </a:xfrm>
        </p:grpSpPr>
        <p:sp>
          <p:nvSpPr>
            <p:cNvPr id="81"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bg1"/>
                  </a:solidFill>
                  <a:effectLst/>
                  <a:uLnTx/>
                  <a:uFillTx/>
                  <a:latin typeface="+mn-lt"/>
                  <a:ea typeface="+mn-ea"/>
                  <a:cs typeface="+mn-cs"/>
                </a:rPr>
                <a:t>3</a:t>
              </a:r>
            </a:p>
          </p:txBody>
        </p:sp>
        <p:sp>
          <p:nvSpPr>
            <p:cNvPr id="117793" name="文本框 11"/>
            <p:cNvSpPr txBox="1"/>
            <p:nvPr/>
          </p:nvSpPr>
          <p:spPr>
            <a:xfrm>
              <a:off x="477437" y="3002145"/>
              <a:ext cx="3223416" cy="336921"/>
            </a:xfrm>
            <a:prstGeom prst="rect">
              <a:avLst/>
            </a:prstGeom>
            <a:noFill/>
            <a:ln w="9525">
              <a:noFill/>
            </a:ln>
          </p:spPr>
          <p:txBody>
            <a:bodyPr>
              <a:spAutoFit/>
            </a:bodyPr>
            <a:lstStyle/>
            <a:p>
              <a:r>
                <a:rPr lang="zh-CN" altLang="en-US" sz="1600" dirty="0">
                  <a:latin typeface="微软雅黑" panose="020B0503020204020204" pitchFamily="34" charset="-122"/>
                </a:rPr>
                <a:t>外界干预</a:t>
              </a:r>
            </a:p>
          </p:txBody>
        </p:sp>
        <p:sp>
          <p:nvSpPr>
            <p:cNvPr id="117794" name="矩形 9"/>
            <p:cNvSpPr/>
            <p:nvPr/>
          </p:nvSpPr>
          <p:spPr>
            <a:xfrm>
              <a:off x="484797" y="3271159"/>
              <a:ext cx="3068026" cy="721429"/>
            </a:xfrm>
            <a:prstGeom prst="rect">
              <a:avLst/>
            </a:prstGeom>
            <a:noFill/>
            <a:ln w="9525">
              <a:noFill/>
            </a:ln>
          </p:spPr>
          <p:txBody>
            <a:bodyPr>
              <a:spAutoFit/>
            </a:bodyPr>
            <a:lstStyle/>
            <a:p>
              <a:pPr algn="just">
                <a:lnSpc>
                  <a:spcPct val="114000"/>
                </a:lnSpc>
              </a:pPr>
              <a:r>
                <a:rPr lang="zh-CN" altLang="en-US" sz="1200" dirty="0">
                  <a:latin typeface="微软雅黑" panose="020B0503020204020204" pitchFamily="34" charset="-122"/>
                </a:rPr>
                <a:t>操作员或操作系统</a:t>
              </a:r>
              <a:r>
                <a:rPr lang="zh-CN" altLang="en-US" sz="1200" dirty="0">
                  <a:solidFill>
                    <a:srgbClr val="FF0000"/>
                  </a:solidFill>
                  <a:latin typeface="微软雅黑" panose="020B0503020204020204" pitchFamily="34" charset="-122"/>
                </a:rPr>
                <a:t>干预</a:t>
              </a:r>
            </a:p>
            <a:p>
              <a:pPr algn="just">
                <a:lnSpc>
                  <a:spcPct val="114000"/>
                </a:lnSpc>
              </a:pPr>
              <a:r>
                <a:rPr lang="zh-CN" altLang="en-US" sz="1200" dirty="0">
                  <a:latin typeface="微软雅黑" panose="020B0503020204020204" pitchFamily="34" charset="-122"/>
                </a:rPr>
                <a:t>父进程</a:t>
              </a:r>
              <a:r>
                <a:rPr lang="zh-CN" altLang="en-US" sz="1200" dirty="0">
                  <a:solidFill>
                    <a:srgbClr val="FF0000"/>
                  </a:solidFill>
                  <a:latin typeface="微软雅黑" panose="020B0503020204020204" pitchFamily="34" charset="-122"/>
                </a:rPr>
                <a:t>请求</a:t>
              </a:r>
            </a:p>
            <a:p>
              <a:pPr algn="just">
                <a:lnSpc>
                  <a:spcPct val="114000"/>
                </a:lnSpc>
              </a:pPr>
              <a:r>
                <a:rPr lang="zh-CN" altLang="en-US" sz="1200" dirty="0">
                  <a:latin typeface="微软雅黑" panose="020B0503020204020204" pitchFamily="34" charset="-122"/>
                </a:rPr>
                <a:t>父进程</a:t>
              </a:r>
              <a:r>
                <a:rPr lang="zh-CN" altLang="en-US" sz="1200" dirty="0">
                  <a:solidFill>
                    <a:srgbClr val="FF0000"/>
                  </a:solidFill>
                  <a:latin typeface="微软雅黑" panose="020B0503020204020204" pitchFamily="34" charset="-122"/>
                </a:rPr>
                <a:t>终止</a:t>
              </a:r>
            </a:p>
          </p:txBody>
        </p:sp>
      </p:grpSp>
      <p:sp>
        <p:nvSpPr>
          <p:cNvPr id="21" name="文本框 20">
            <a:extLst>
              <a:ext uri="{FF2B5EF4-FFF2-40B4-BE49-F238E27FC236}">
                <a16:creationId xmlns:a16="http://schemas.microsoft.com/office/drawing/2014/main" id="{F4219D53-9056-4375-9D50-82812A587A0F}"/>
              </a:ext>
            </a:extLst>
          </p:cNvPr>
          <p:cNvSpPr txBox="1"/>
          <p:nvPr/>
        </p:nvSpPr>
        <p:spPr>
          <a:xfrm>
            <a:off x="1066800" y="825198"/>
            <a:ext cx="2667000" cy="369332"/>
          </a:xfrm>
          <a:prstGeom prst="rect">
            <a:avLst/>
          </a:prstGeom>
          <a:noFill/>
        </p:spPr>
        <p:txBody>
          <a:bodyPr wrap="square">
            <a:spAutoFit/>
          </a:bodyPr>
          <a:lstStyle/>
          <a:p>
            <a:r>
              <a:rPr lang="zh-CN" altLang="en-US" sz="1800" b="1" noProof="0" dirty="0">
                <a:solidFill>
                  <a:srgbClr val="FF0000"/>
                </a:solidFill>
                <a:sym typeface="+mn-ea"/>
              </a:rPr>
              <a:t>引起进程终止的事件：</a:t>
            </a:r>
            <a:endParaRPr lang="zh-CN" alt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858000" cy="374650"/>
          </a:xfrm>
          <a:prstGeom prst="rect">
            <a:avLst/>
          </a:prstGeom>
          <a:noFill/>
        </p:spPr>
        <p:txBody>
          <a:bodyPr wrap="square"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a:t>
            </a:r>
            <a:r>
              <a:rPr lang="zh-CN" altLang="en-US" sz="2000" b="1" dirty="0">
                <a:solidFill>
                  <a:schemeClr val="bg1">
                    <a:lumMod val="50000"/>
                  </a:schemeClr>
                </a:solidFill>
              </a:rPr>
              <a:t>的</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终止：</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进程终止过程</a:t>
            </a: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67" name="Group 43"/>
          <p:cNvGrpSpPr/>
          <p:nvPr/>
        </p:nvGrpSpPr>
        <p:grpSpPr>
          <a:xfrm>
            <a:off x="608013" y="906463"/>
            <a:ext cx="3057525" cy="1119187"/>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19858"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72" name="Group 18"/>
          <p:cNvGrpSpPr/>
          <p:nvPr/>
        </p:nvGrpSpPr>
        <p:grpSpPr>
          <a:xfrm>
            <a:off x="338138" y="895350"/>
            <a:ext cx="3433762" cy="698500"/>
            <a:chOff x="138498" y="3002146"/>
            <a:chExt cx="3433375" cy="698674"/>
          </a:xfrm>
        </p:grpSpPr>
        <p:sp>
          <p:nvSpPr>
            <p:cNvPr id="73"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9855"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读进程状态</a:t>
              </a:r>
              <a:endParaRPr lang="en-US" altLang="zh-CN" sz="1400" dirty="0">
                <a:latin typeface="微软雅黑" panose="020B0503020204020204" pitchFamily="34" charset="-122"/>
              </a:endParaRPr>
            </a:p>
          </p:txBody>
        </p:sp>
        <p:sp>
          <p:nvSpPr>
            <p:cNvPr id="119856" name="矩形 9"/>
            <p:cNvSpPr/>
            <p:nvPr/>
          </p:nvSpPr>
          <p:spPr>
            <a:xfrm>
              <a:off x="484796" y="3271159"/>
              <a:ext cx="3087077" cy="42966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根据被终止进程的标识符，从</a:t>
              </a:r>
              <a:r>
                <a:rPr lang="en-US" altLang="zh-CN" sz="1000" dirty="0">
                  <a:latin typeface="微软雅黑" panose="020B0503020204020204" pitchFamily="34" charset="-122"/>
                </a:rPr>
                <a:t>PCB</a:t>
              </a:r>
              <a:r>
                <a:rPr lang="zh-CN" altLang="en-US" sz="1000" dirty="0">
                  <a:latin typeface="微软雅黑" panose="020B0503020204020204" pitchFamily="34" charset="-122"/>
                </a:rPr>
                <a:t>集合中检索出该进程的</a:t>
              </a:r>
              <a:r>
                <a:rPr lang="en-US" altLang="zh-CN" sz="1000" dirty="0">
                  <a:solidFill>
                    <a:srgbClr val="FF0000"/>
                  </a:solidFill>
                  <a:latin typeface="微软雅黑" panose="020B0503020204020204" pitchFamily="34" charset="-122"/>
                </a:rPr>
                <a:t>PCB</a:t>
              </a:r>
              <a:r>
                <a:rPr lang="zh-CN" altLang="en-US" sz="1000" dirty="0">
                  <a:latin typeface="微软雅黑" panose="020B0503020204020204" pitchFamily="34" charset="-122"/>
                </a:rPr>
                <a:t>，从中</a:t>
              </a:r>
              <a:r>
                <a:rPr lang="zh-CN" altLang="en-US" sz="1000" dirty="0">
                  <a:solidFill>
                    <a:srgbClr val="FF0000"/>
                  </a:solidFill>
                  <a:latin typeface="微软雅黑" panose="020B0503020204020204" pitchFamily="34" charset="-122"/>
                </a:rPr>
                <a:t>读出该进程的状态</a:t>
              </a:r>
            </a:p>
          </p:txBody>
        </p:sp>
      </p:grpSp>
      <p:grpSp>
        <p:nvGrpSpPr>
          <p:cNvPr id="76" name="Group 22"/>
          <p:cNvGrpSpPr/>
          <p:nvPr/>
        </p:nvGrpSpPr>
        <p:grpSpPr>
          <a:xfrm>
            <a:off x="350838" y="1685925"/>
            <a:ext cx="3876675" cy="874713"/>
            <a:chOff x="138498" y="3002146"/>
            <a:chExt cx="3876671" cy="874026"/>
          </a:xfrm>
        </p:grpSpPr>
        <p:sp>
          <p:nvSpPr>
            <p:cNvPr id="77"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9852"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修改进程调度标志</a:t>
              </a:r>
              <a:endParaRPr lang="en-US" altLang="zh-CN" sz="1400" dirty="0">
                <a:latin typeface="微软雅黑" panose="020B0503020204020204" pitchFamily="34" charset="-122"/>
              </a:endParaRPr>
            </a:p>
          </p:txBody>
        </p:sp>
        <p:sp>
          <p:nvSpPr>
            <p:cNvPr id="119853" name="矩形 9"/>
            <p:cNvSpPr/>
            <p:nvPr/>
          </p:nvSpPr>
          <p:spPr>
            <a:xfrm>
              <a:off x="484796" y="3271159"/>
              <a:ext cx="3191853" cy="605013"/>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若被终止进程正处于执行状态，应立即终止该进程的执行，并</a:t>
              </a:r>
              <a:r>
                <a:rPr lang="zh-CN" altLang="en-US" sz="1000" dirty="0">
                  <a:solidFill>
                    <a:srgbClr val="FF0000"/>
                  </a:solidFill>
                  <a:latin typeface="微软雅黑" panose="020B0503020204020204" pitchFamily="34" charset="-122"/>
                </a:rPr>
                <a:t>置调度标志为真</a:t>
              </a:r>
              <a:r>
                <a:rPr lang="zh-CN" altLang="en-US" sz="1000" dirty="0">
                  <a:latin typeface="微软雅黑" panose="020B0503020204020204" pitchFamily="34" charset="-122"/>
                </a:rPr>
                <a:t>，用于指示该进程被终止后</a:t>
              </a:r>
              <a:r>
                <a:rPr lang="zh-CN" altLang="en-US" sz="1000" dirty="0">
                  <a:solidFill>
                    <a:srgbClr val="FF0000"/>
                  </a:solidFill>
                  <a:latin typeface="微软雅黑" panose="020B0503020204020204" pitchFamily="34" charset="-122"/>
                </a:rPr>
                <a:t>应重新进行调度</a:t>
              </a:r>
              <a:r>
                <a:rPr lang="zh-CN" altLang="en-US" sz="1000" dirty="0">
                  <a:latin typeface="微软雅黑" panose="020B0503020204020204" pitchFamily="34" charset="-122"/>
                </a:rPr>
                <a:t>；</a:t>
              </a:r>
            </a:p>
          </p:txBody>
        </p:sp>
      </p:grpSp>
      <p:grpSp>
        <p:nvGrpSpPr>
          <p:cNvPr id="80" name="Group 26"/>
          <p:cNvGrpSpPr/>
          <p:nvPr/>
        </p:nvGrpSpPr>
        <p:grpSpPr>
          <a:xfrm>
            <a:off x="323850" y="2576513"/>
            <a:ext cx="3562350" cy="700087"/>
            <a:chOff x="138498" y="3002145"/>
            <a:chExt cx="3562355" cy="698676"/>
          </a:xfrm>
        </p:grpSpPr>
        <p:sp>
          <p:nvSpPr>
            <p:cNvPr id="81"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9849"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结束子孙进程</a:t>
              </a:r>
              <a:endParaRPr lang="en-US" altLang="zh-CN" sz="1400" dirty="0">
                <a:latin typeface="微软雅黑" panose="020B0503020204020204" pitchFamily="34" charset="-122"/>
              </a:endParaRPr>
            </a:p>
          </p:txBody>
        </p:sp>
        <p:sp>
          <p:nvSpPr>
            <p:cNvPr id="119850" name="矩形 9"/>
            <p:cNvSpPr/>
            <p:nvPr/>
          </p:nvSpPr>
          <p:spPr>
            <a:xfrm>
              <a:off x="484797" y="3271159"/>
              <a:ext cx="3068026" cy="429662"/>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若该进程还有子孙进程，还应将其所有子孙进程也都予以终止，以防它们成为不可控的进程；</a:t>
              </a:r>
            </a:p>
          </p:txBody>
        </p:sp>
      </p:grpSp>
      <p:grpSp>
        <p:nvGrpSpPr>
          <p:cNvPr id="84" name="Group 30"/>
          <p:cNvGrpSpPr/>
          <p:nvPr/>
        </p:nvGrpSpPr>
        <p:grpSpPr>
          <a:xfrm>
            <a:off x="338138" y="3336925"/>
            <a:ext cx="3414712" cy="698500"/>
            <a:chOff x="138498" y="3002147"/>
            <a:chExt cx="3414325" cy="699104"/>
          </a:xfrm>
        </p:grpSpPr>
        <p:sp>
          <p:nvSpPr>
            <p:cNvPr id="85"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9846" name="文本框 11"/>
            <p:cNvSpPr txBox="1"/>
            <p:nvPr/>
          </p:nvSpPr>
          <p:spPr>
            <a:xfrm>
              <a:off x="477437" y="3002147"/>
              <a:ext cx="902708" cy="307942"/>
            </a:xfrm>
            <a:prstGeom prst="rect">
              <a:avLst/>
            </a:prstGeom>
            <a:noFill/>
            <a:ln w="9525">
              <a:noFill/>
            </a:ln>
          </p:spPr>
          <p:txBody>
            <a:bodyPr wrap="none">
              <a:spAutoFit/>
            </a:bodyPr>
            <a:lstStyle/>
            <a:p>
              <a:r>
                <a:rPr lang="zh-CN" altLang="en-US" sz="1400" dirty="0">
                  <a:latin typeface="微软雅黑" panose="020B0503020204020204" pitchFamily="34" charset="-122"/>
                </a:rPr>
                <a:t>归还资源</a:t>
              </a:r>
              <a:endParaRPr lang="en-US" altLang="zh-CN" sz="1400" dirty="0">
                <a:latin typeface="微软雅黑" panose="020B0503020204020204" pitchFamily="34" charset="-122"/>
              </a:endParaRPr>
            </a:p>
          </p:txBody>
        </p:sp>
        <p:sp>
          <p:nvSpPr>
            <p:cNvPr id="119847" name="矩形 9"/>
            <p:cNvSpPr/>
            <p:nvPr/>
          </p:nvSpPr>
          <p:spPr>
            <a:xfrm>
              <a:off x="484797" y="3271159"/>
              <a:ext cx="3068026" cy="430092"/>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将被终止进程所拥有的全部资源或者</a:t>
              </a:r>
              <a:r>
                <a:rPr lang="zh-CN" altLang="en-US" sz="1000" dirty="0">
                  <a:solidFill>
                    <a:srgbClr val="FF0000"/>
                  </a:solidFill>
                  <a:latin typeface="微软雅黑" panose="020B0503020204020204" pitchFamily="34" charset="-122"/>
                </a:rPr>
                <a:t>归还给其父</a:t>
              </a:r>
              <a:r>
                <a:rPr lang="zh-CN" altLang="en-US" sz="1000" dirty="0">
                  <a:latin typeface="微软雅黑" panose="020B0503020204020204" pitchFamily="34" charset="-122"/>
                </a:rPr>
                <a:t>进程，或者归还给系统</a:t>
              </a:r>
            </a:p>
          </p:txBody>
        </p:sp>
      </p:grpSp>
      <p:grpSp>
        <p:nvGrpSpPr>
          <p:cNvPr id="68" name="Group 30"/>
          <p:cNvGrpSpPr/>
          <p:nvPr/>
        </p:nvGrpSpPr>
        <p:grpSpPr>
          <a:xfrm>
            <a:off x="357188" y="4083050"/>
            <a:ext cx="3414712" cy="698500"/>
            <a:chOff x="138498" y="3002145"/>
            <a:chExt cx="3414325" cy="699106"/>
          </a:xfrm>
        </p:grpSpPr>
        <p:sp>
          <p:nvSpPr>
            <p:cNvPr id="71"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5</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19843" name="文本框 11"/>
            <p:cNvSpPr txBox="1"/>
            <p:nvPr/>
          </p:nvSpPr>
          <p:spPr>
            <a:xfrm>
              <a:off x="477437" y="3002145"/>
              <a:ext cx="902708" cy="307942"/>
            </a:xfrm>
            <a:prstGeom prst="rect">
              <a:avLst/>
            </a:prstGeom>
            <a:noFill/>
            <a:ln w="9525">
              <a:noFill/>
            </a:ln>
          </p:spPr>
          <p:txBody>
            <a:bodyPr wrap="none">
              <a:spAutoFit/>
            </a:bodyPr>
            <a:lstStyle/>
            <a:p>
              <a:r>
                <a:rPr lang="zh-CN" altLang="en-US" sz="1400" dirty="0">
                  <a:latin typeface="微软雅黑" panose="020B0503020204020204" pitchFamily="34" charset="-122"/>
                </a:rPr>
                <a:t>移除队列</a:t>
              </a:r>
              <a:endParaRPr lang="en-US" altLang="zh-CN" sz="1400" dirty="0">
                <a:latin typeface="微软雅黑" panose="020B0503020204020204" pitchFamily="34" charset="-122"/>
              </a:endParaRPr>
            </a:p>
          </p:txBody>
        </p:sp>
        <p:sp>
          <p:nvSpPr>
            <p:cNvPr id="119844" name="矩形 9"/>
            <p:cNvSpPr/>
            <p:nvPr/>
          </p:nvSpPr>
          <p:spPr>
            <a:xfrm>
              <a:off x="484797" y="3271159"/>
              <a:ext cx="3068026" cy="430092"/>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将被终止进程</a:t>
              </a:r>
              <a:r>
                <a:rPr lang="en-US" altLang="zh-CN" sz="1000" dirty="0">
                  <a:latin typeface="微软雅黑" panose="020B0503020204020204" pitchFamily="34" charset="-122"/>
                </a:rPr>
                <a:t>(PCB)</a:t>
              </a:r>
              <a:r>
                <a:rPr lang="zh-CN" altLang="en-US" sz="1000" dirty="0">
                  <a:latin typeface="微软雅黑" panose="020B0503020204020204" pitchFamily="34" charset="-122"/>
                </a:rPr>
                <a:t>从所在</a:t>
              </a:r>
              <a:r>
                <a:rPr lang="zh-CN" altLang="en-US" sz="1000" dirty="0">
                  <a:solidFill>
                    <a:srgbClr val="FF0000"/>
                  </a:solidFill>
                  <a:latin typeface="微软雅黑" panose="020B0503020204020204" pitchFamily="34" charset="-122"/>
                </a:rPr>
                <a:t>队列</a:t>
              </a:r>
              <a:r>
                <a:rPr lang="en-US" altLang="zh-CN" sz="1000" dirty="0">
                  <a:latin typeface="微软雅黑" panose="020B0503020204020204" pitchFamily="34" charset="-122"/>
                </a:rPr>
                <a:t>(</a:t>
              </a:r>
              <a:r>
                <a:rPr lang="zh-CN" altLang="en-US" sz="1000" dirty="0">
                  <a:latin typeface="微软雅黑" panose="020B0503020204020204" pitchFamily="34" charset="-122"/>
                </a:rPr>
                <a:t>或链表</a:t>
              </a:r>
              <a:r>
                <a:rPr lang="en-US" altLang="zh-CN" sz="1000" dirty="0">
                  <a:latin typeface="微软雅黑" panose="020B0503020204020204" pitchFamily="34" charset="-122"/>
                </a:rPr>
                <a:t>)</a:t>
              </a:r>
              <a:r>
                <a:rPr lang="zh-CN" altLang="en-US" sz="1000" dirty="0">
                  <a:latin typeface="微软雅黑" panose="020B0503020204020204" pitchFamily="34" charset="-122"/>
                </a:rPr>
                <a:t>中</a:t>
              </a:r>
              <a:r>
                <a:rPr lang="zh-CN" altLang="en-US" sz="1000" dirty="0">
                  <a:solidFill>
                    <a:srgbClr val="FF0000"/>
                  </a:solidFill>
                  <a:latin typeface="微软雅黑" panose="020B0503020204020204" pitchFamily="34" charset="-122"/>
                </a:rPr>
                <a:t>移出</a:t>
              </a:r>
              <a:r>
                <a:rPr lang="zh-CN" altLang="en-US" sz="1000" dirty="0">
                  <a:latin typeface="微软雅黑" panose="020B0503020204020204" pitchFamily="34" charset="-122"/>
                </a:rPr>
                <a:t>，等待其它程序来搜集信息</a:t>
              </a:r>
            </a:p>
          </p:txBody>
        </p:sp>
      </p:grpSp>
      <p:grpSp>
        <p:nvGrpSpPr>
          <p:cNvPr id="119818" name="组合 89"/>
          <p:cNvGrpSpPr/>
          <p:nvPr/>
        </p:nvGrpSpPr>
        <p:grpSpPr>
          <a:xfrm>
            <a:off x="3962400" y="906463"/>
            <a:ext cx="5130800" cy="4092575"/>
            <a:chOff x="486440" y="76200"/>
            <a:chExt cx="7057360" cy="6477000"/>
          </a:xfrm>
          <a:solidFill>
            <a:schemeClr val="accent1">
              <a:lumMod val="60000"/>
              <a:lumOff val="40000"/>
            </a:schemeClr>
          </a:solidFill>
        </p:grpSpPr>
        <p:sp>
          <p:nvSpPr>
            <p:cNvPr id="119819" name="AutoShape 2"/>
            <p:cNvSpPr/>
            <p:nvPr/>
          </p:nvSpPr>
          <p:spPr>
            <a:xfrm>
              <a:off x="3048000" y="76200"/>
              <a:ext cx="1600200" cy="533400"/>
            </a:xfrm>
            <a:prstGeom prst="flowChartAlternate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入口</a:t>
              </a:r>
            </a:p>
          </p:txBody>
        </p:sp>
        <p:sp>
          <p:nvSpPr>
            <p:cNvPr id="119820" name="AutoShape 3"/>
            <p:cNvSpPr/>
            <p:nvPr/>
          </p:nvSpPr>
          <p:spPr>
            <a:xfrm>
              <a:off x="3124200" y="6019800"/>
              <a:ext cx="1600200" cy="533400"/>
            </a:xfrm>
            <a:prstGeom prst="flowChartAlternate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返回</a:t>
              </a:r>
            </a:p>
          </p:txBody>
        </p:sp>
        <p:sp>
          <p:nvSpPr>
            <p:cNvPr id="119821" name="AutoShape 4"/>
            <p:cNvSpPr/>
            <p:nvPr/>
          </p:nvSpPr>
          <p:spPr>
            <a:xfrm>
              <a:off x="1981200" y="990600"/>
              <a:ext cx="3810000" cy="4572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查进程链表或进程家族</a:t>
              </a:r>
            </a:p>
          </p:txBody>
        </p:sp>
        <p:sp>
          <p:nvSpPr>
            <p:cNvPr id="119822" name="AutoShape 5"/>
            <p:cNvSpPr/>
            <p:nvPr/>
          </p:nvSpPr>
          <p:spPr>
            <a:xfrm>
              <a:off x="2133600" y="1905000"/>
              <a:ext cx="3505200" cy="533400"/>
            </a:xfrm>
            <a:prstGeom prst="flowChartDecision">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有此</a:t>
              </a:r>
              <a:r>
                <a:rPr lang="en-US" altLang="zh-CN" sz="1600" dirty="0">
                  <a:latin typeface="微软雅黑" panose="020B0503020204020204" pitchFamily="34" charset="-122"/>
                </a:rPr>
                <a:t>PCB</a:t>
              </a:r>
              <a:r>
                <a:rPr lang="zh-CN" altLang="en-US" sz="1600" dirty="0">
                  <a:latin typeface="微软雅黑" panose="020B0503020204020204" pitchFamily="34" charset="-122"/>
                </a:rPr>
                <a:t>吗？</a:t>
              </a:r>
            </a:p>
          </p:txBody>
        </p:sp>
        <p:sp>
          <p:nvSpPr>
            <p:cNvPr id="119823" name="AutoShape 6"/>
            <p:cNvSpPr/>
            <p:nvPr/>
          </p:nvSpPr>
          <p:spPr>
            <a:xfrm>
              <a:off x="2133600" y="2971800"/>
              <a:ext cx="3505200" cy="533400"/>
            </a:xfrm>
            <a:prstGeom prst="flowChartDecision">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该</a:t>
              </a:r>
              <a:r>
                <a:rPr lang="en-US" altLang="zh-CN" sz="1600" dirty="0">
                  <a:latin typeface="微软雅黑" panose="020B0503020204020204" pitchFamily="34" charset="-122"/>
                </a:rPr>
                <a:t>PCB</a:t>
              </a:r>
              <a:r>
                <a:rPr lang="zh-CN" altLang="en-US" sz="1600" dirty="0">
                  <a:latin typeface="微软雅黑" panose="020B0503020204020204" pitchFamily="34" charset="-122"/>
                </a:rPr>
                <a:t>有子进程吗？</a:t>
              </a:r>
            </a:p>
          </p:txBody>
        </p:sp>
        <p:sp>
          <p:nvSpPr>
            <p:cNvPr id="119824" name="AutoShape 7"/>
            <p:cNvSpPr/>
            <p:nvPr/>
          </p:nvSpPr>
          <p:spPr>
            <a:xfrm>
              <a:off x="1828800" y="4038600"/>
              <a:ext cx="4114800" cy="4572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释放该进程所占有的资源</a:t>
              </a:r>
            </a:p>
          </p:txBody>
        </p:sp>
        <p:sp>
          <p:nvSpPr>
            <p:cNvPr id="119825" name="AutoShape 8"/>
            <p:cNvSpPr/>
            <p:nvPr/>
          </p:nvSpPr>
          <p:spPr>
            <a:xfrm>
              <a:off x="1905000" y="5029200"/>
              <a:ext cx="4114800" cy="457200"/>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释放该</a:t>
              </a:r>
              <a:r>
                <a:rPr lang="en-US" altLang="zh-CN" sz="1600" dirty="0">
                  <a:latin typeface="微软雅黑" panose="020B0503020204020204" pitchFamily="34" charset="-122"/>
                </a:rPr>
                <a:t>PCB</a:t>
              </a:r>
              <a:r>
                <a:rPr lang="zh-CN" altLang="en-US" sz="1600" dirty="0">
                  <a:latin typeface="微软雅黑" panose="020B0503020204020204" pitchFamily="34" charset="-122"/>
                </a:rPr>
                <a:t>结构本身</a:t>
              </a:r>
            </a:p>
          </p:txBody>
        </p:sp>
        <p:sp>
          <p:nvSpPr>
            <p:cNvPr id="119826" name="Line 9"/>
            <p:cNvSpPr/>
            <p:nvPr/>
          </p:nvSpPr>
          <p:spPr>
            <a:xfrm>
              <a:off x="3810000" y="685800"/>
              <a:ext cx="0" cy="304800"/>
            </a:xfrm>
            <a:prstGeom prst="line">
              <a:avLst/>
            </a:prstGeom>
            <a:grpFill/>
            <a:ln w="9525" cap="flat" cmpd="sng">
              <a:solidFill>
                <a:schemeClr val="tx1"/>
              </a:solidFill>
              <a:prstDash val="solid"/>
              <a:headEnd type="none" w="med" len="med"/>
              <a:tailEnd type="triangle" w="med" len="med"/>
            </a:ln>
          </p:spPr>
        </p:sp>
        <p:sp>
          <p:nvSpPr>
            <p:cNvPr id="119827" name="Line 10"/>
            <p:cNvSpPr/>
            <p:nvPr/>
          </p:nvSpPr>
          <p:spPr>
            <a:xfrm>
              <a:off x="3886200" y="1447800"/>
              <a:ext cx="0" cy="457200"/>
            </a:xfrm>
            <a:prstGeom prst="line">
              <a:avLst/>
            </a:prstGeom>
            <a:grpFill/>
            <a:ln w="9525" cap="flat" cmpd="sng">
              <a:solidFill>
                <a:schemeClr val="tx1"/>
              </a:solidFill>
              <a:prstDash val="solid"/>
              <a:headEnd type="none" w="med" len="med"/>
              <a:tailEnd type="triangle" w="med" len="med"/>
            </a:ln>
          </p:spPr>
        </p:sp>
        <p:sp>
          <p:nvSpPr>
            <p:cNvPr id="119828" name="Line 11"/>
            <p:cNvSpPr/>
            <p:nvPr/>
          </p:nvSpPr>
          <p:spPr>
            <a:xfrm>
              <a:off x="3886200" y="2438400"/>
              <a:ext cx="0" cy="533400"/>
            </a:xfrm>
            <a:prstGeom prst="line">
              <a:avLst/>
            </a:prstGeom>
            <a:grpFill/>
            <a:ln w="9525" cap="flat" cmpd="sng">
              <a:solidFill>
                <a:schemeClr val="tx1"/>
              </a:solidFill>
              <a:prstDash val="solid"/>
              <a:headEnd type="none" w="med" len="med"/>
              <a:tailEnd type="triangle" w="med" len="med"/>
            </a:ln>
          </p:spPr>
        </p:sp>
        <p:sp>
          <p:nvSpPr>
            <p:cNvPr id="119829" name="Line 12"/>
            <p:cNvSpPr/>
            <p:nvPr/>
          </p:nvSpPr>
          <p:spPr>
            <a:xfrm>
              <a:off x="3886200" y="3505200"/>
              <a:ext cx="0" cy="533400"/>
            </a:xfrm>
            <a:prstGeom prst="line">
              <a:avLst/>
            </a:prstGeom>
            <a:grpFill/>
            <a:ln w="9525" cap="flat" cmpd="sng">
              <a:solidFill>
                <a:schemeClr val="tx1"/>
              </a:solidFill>
              <a:prstDash val="solid"/>
              <a:headEnd type="none" w="med" len="med"/>
              <a:tailEnd type="triangle" w="med" len="med"/>
            </a:ln>
          </p:spPr>
        </p:sp>
        <p:sp>
          <p:nvSpPr>
            <p:cNvPr id="119830" name="Line 13"/>
            <p:cNvSpPr/>
            <p:nvPr/>
          </p:nvSpPr>
          <p:spPr>
            <a:xfrm>
              <a:off x="3886200" y="3505200"/>
              <a:ext cx="0" cy="533400"/>
            </a:xfrm>
            <a:prstGeom prst="line">
              <a:avLst/>
            </a:prstGeom>
            <a:grpFill/>
            <a:ln w="9525" cap="flat" cmpd="sng">
              <a:solidFill>
                <a:schemeClr val="tx1"/>
              </a:solidFill>
              <a:prstDash val="solid"/>
              <a:headEnd type="none" w="med" len="med"/>
              <a:tailEnd type="triangle" w="med" len="med"/>
            </a:ln>
          </p:spPr>
        </p:sp>
        <p:sp>
          <p:nvSpPr>
            <p:cNvPr id="119831" name="Line 14"/>
            <p:cNvSpPr/>
            <p:nvPr/>
          </p:nvSpPr>
          <p:spPr>
            <a:xfrm>
              <a:off x="3886200" y="4495800"/>
              <a:ext cx="0" cy="533400"/>
            </a:xfrm>
            <a:prstGeom prst="line">
              <a:avLst/>
            </a:prstGeom>
            <a:grpFill/>
            <a:ln w="9525" cap="flat" cmpd="sng">
              <a:solidFill>
                <a:schemeClr val="tx1"/>
              </a:solidFill>
              <a:prstDash val="solid"/>
              <a:headEnd type="none" w="med" len="med"/>
              <a:tailEnd type="triangle" w="med" len="med"/>
            </a:ln>
          </p:spPr>
        </p:sp>
        <p:sp>
          <p:nvSpPr>
            <p:cNvPr id="119832" name="Line 15"/>
            <p:cNvSpPr/>
            <p:nvPr/>
          </p:nvSpPr>
          <p:spPr>
            <a:xfrm>
              <a:off x="3886200" y="5486400"/>
              <a:ext cx="0" cy="533400"/>
            </a:xfrm>
            <a:prstGeom prst="line">
              <a:avLst/>
            </a:prstGeom>
            <a:grpFill/>
            <a:ln w="9525" cap="flat" cmpd="sng">
              <a:solidFill>
                <a:schemeClr val="tx1"/>
              </a:solidFill>
              <a:prstDash val="solid"/>
              <a:headEnd type="none" w="med" len="med"/>
              <a:tailEnd type="triangle" w="med" len="med"/>
            </a:ln>
          </p:spPr>
        </p:sp>
        <p:sp>
          <p:nvSpPr>
            <p:cNvPr id="119833" name="AutoShape 16"/>
            <p:cNvSpPr/>
            <p:nvPr/>
          </p:nvSpPr>
          <p:spPr>
            <a:xfrm>
              <a:off x="486440" y="3047999"/>
              <a:ext cx="1503506" cy="430413"/>
            </a:xfrm>
            <a:prstGeom prst="flowChartProcess">
              <a:avLst/>
            </a:prstGeom>
            <a:grpFill/>
            <a:ln w="9525" cap="flat" cmpd="sng">
              <a:solidFill>
                <a:schemeClr val="tx1"/>
              </a:solidFill>
              <a:prstDash val="solid"/>
              <a:miter/>
              <a:headEnd type="none" w="med" len="med"/>
              <a:tailEnd type="none" w="med" len="med"/>
            </a:ln>
          </p:spPr>
          <p:txBody>
            <a:bodyPr wrap="none" anchor="ctr" anchorCtr="0"/>
            <a:lstStyle/>
            <a:p>
              <a:pPr algn="ctr"/>
              <a:r>
                <a:rPr lang="zh-CN" altLang="en-US" sz="1600" dirty="0">
                  <a:latin typeface="微软雅黑" panose="020B0503020204020204" pitchFamily="34" charset="-122"/>
                </a:rPr>
                <a:t>出错处理</a:t>
              </a:r>
            </a:p>
          </p:txBody>
        </p:sp>
        <p:sp>
          <p:nvSpPr>
            <p:cNvPr id="119834" name="Line 17"/>
            <p:cNvSpPr/>
            <p:nvPr/>
          </p:nvSpPr>
          <p:spPr>
            <a:xfrm flipH="1">
              <a:off x="914400" y="2133600"/>
              <a:ext cx="1219200" cy="0"/>
            </a:xfrm>
            <a:prstGeom prst="line">
              <a:avLst/>
            </a:prstGeom>
            <a:grpFill/>
            <a:ln w="9525" cap="flat" cmpd="sng">
              <a:solidFill>
                <a:schemeClr val="tx1"/>
              </a:solidFill>
              <a:prstDash val="solid"/>
              <a:headEnd type="none" w="med" len="med"/>
              <a:tailEnd type="none" w="med" len="med"/>
            </a:ln>
          </p:spPr>
        </p:sp>
        <p:sp>
          <p:nvSpPr>
            <p:cNvPr id="119835" name="Line 18"/>
            <p:cNvSpPr/>
            <p:nvPr/>
          </p:nvSpPr>
          <p:spPr>
            <a:xfrm>
              <a:off x="914400" y="2133600"/>
              <a:ext cx="0" cy="914400"/>
            </a:xfrm>
            <a:prstGeom prst="line">
              <a:avLst/>
            </a:prstGeom>
            <a:grpFill/>
            <a:ln w="9525" cap="flat" cmpd="sng">
              <a:solidFill>
                <a:schemeClr val="tx1"/>
              </a:solidFill>
              <a:prstDash val="solid"/>
              <a:headEnd type="none" w="med" len="med"/>
              <a:tailEnd type="triangle" w="med" len="med"/>
            </a:ln>
          </p:spPr>
        </p:sp>
        <p:sp>
          <p:nvSpPr>
            <p:cNvPr id="119836" name="Text Box 19"/>
            <p:cNvSpPr txBox="1"/>
            <p:nvPr/>
          </p:nvSpPr>
          <p:spPr>
            <a:xfrm>
              <a:off x="4022725" y="2536825"/>
              <a:ext cx="531049" cy="533636"/>
            </a:xfrm>
            <a:prstGeom prst="rect">
              <a:avLst/>
            </a:prstGeom>
            <a:grpFill/>
            <a:ln w="9525">
              <a:noFill/>
            </a:ln>
          </p:spPr>
          <p:txBody>
            <a:bodyPr wrap="none">
              <a:spAutoFit/>
            </a:bodyPr>
            <a:lstStyle/>
            <a:p>
              <a:r>
                <a:rPr lang="zh-CN" altLang="en-US" sz="1600" dirty="0">
                  <a:latin typeface="微软雅黑" panose="020B0503020204020204" pitchFamily="34" charset="-122"/>
                </a:rPr>
                <a:t>有</a:t>
              </a:r>
            </a:p>
          </p:txBody>
        </p:sp>
        <p:sp>
          <p:nvSpPr>
            <p:cNvPr id="119837" name="Text Box 20"/>
            <p:cNvSpPr txBox="1"/>
            <p:nvPr/>
          </p:nvSpPr>
          <p:spPr>
            <a:xfrm>
              <a:off x="4251325" y="3603625"/>
              <a:ext cx="531049" cy="533636"/>
            </a:xfrm>
            <a:prstGeom prst="rect">
              <a:avLst/>
            </a:prstGeom>
            <a:grpFill/>
            <a:ln w="9525">
              <a:noFill/>
            </a:ln>
          </p:spPr>
          <p:txBody>
            <a:bodyPr wrap="none">
              <a:spAutoFit/>
            </a:bodyPr>
            <a:lstStyle/>
            <a:p>
              <a:r>
                <a:rPr lang="zh-CN" altLang="en-US" sz="1600" dirty="0">
                  <a:latin typeface="微软雅黑" panose="020B0503020204020204" pitchFamily="34" charset="-122"/>
                </a:rPr>
                <a:t>无</a:t>
              </a:r>
            </a:p>
          </p:txBody>
        </p:sp>
        <p:sp>
          <p:nvSpPr>
            <p:cNvPr id="119838" name="Line 21"/>
            <p:cNvSpPr/>
            <p:nvPr/>
          </p:nvSpPr>
          <p:spPr>
            <a:xfrm>
              <a:off x="5638800" y="3276600"/>
              <a:ext cx="1905000" cy="0"/>
            </a:xfrm>
            <a:prstGeom prst="line">
              <a:avLst/>
            </a:prstGeom>
            <a:grpFill/>
            <a:ln w="9525" cap="flat" cmpd="sng">
              <a:solidFill>
                <a:schemeClr val="tx1"/>
              </a:solidFill>
              <a:prstDash val="solid"/>
              <a:headEnd type="none" w="med" len="med"/>
              <a:tailEnd type="none" w="med" len="med"/>
            </a:ln>
          </p:spPr>
        </p:sp>
        <p:sp>
          <p:nvSpPr>
            <p:cNvPr id="119839" name="Line 22"/>
            <p:cNvSpPr/>
            <p:nvPr/>
          </p:nvSpPr>
          <p:spPr>
            <a:xfrm flipV="1">
              <a:off x="7543800" y="762000"/>
              <a:ext cx="0" cy="2514600"/>
            </a:xfrm>
            <a:prstGeom prst="line">
              <a:avLst/>
            </a:prstGeom>
            <a:grpFill/>
            <a:ln w="9525" cap="flat" cmpd="sng">
              <a:solidFill>
                <a:schemeClr val="tx1"/>
              </a:solidFill>
              <a:prstDash val="solid"/>
              <a:headEnd type="none" w="med" len="med"/>
              <a:tailEnd type="none" w="med" len="med"/>
            </a:ln>
          </p:spPr>
        </p:sp>
        <p:sp>
          <p:nvSpPr>
            <p:cNvPr id="119840" name="Line 23"/>
            <p:cNvSpPr/>
            <p:nvPr/>
          </p:nvSpPr>
          <p:spPr>
            <a:xfrm flipH="1">
              <a:off x="3810000" y="762000"/>
              <a:ext cx="3733800" cy="0"/>
            </a:xfrm>
            <a:prstGeom prst="line">
              <a:avLst/>
            </a:prstGeom>
            <a:grpFill/>
            <a:ln w="9525" cap="flat" cmpd="sng">
              <a:solidFill>
                <a:schemeClr val="tx1"/>
              </a:solidFill>
              <a:prstDash val="solid"/>
              <a:headEnd type="none" w="med" len="med"/>
              <a:tailEnd type="triangle" w="med" len="med"/>
            </a:ln>
          </p:spPr>
        </p:sp>
        <p:sp>
          <p:nvSpPr>
            <p:cNvPr id="119841" name="Text Box 24"/>
            <p:cNvSpPr txBox="1"/>
            <p:nvPr/>
          </p:nvSpPr>
          <p:spPr>
            <a:xfrm>
              <a:off x="6096000" y="2895600"/>
              <a:ext cx="531049" cy="533636"/>
            </a:xfrm>
            <a:prstGeom prst="rect">
              <a:avLst/>
            </a:prstGeom>
            <a:grpFill/>
            <a:ln w="9525">
              <a:noFill/>
            </a:ln>
          </p:spPr>
          <p:txBody>
            <a:bodyPr wrap="none">
              <a:spAutoFit/>
            </a:bodyPr>
            <a:lstStyle/>
            <a:p>
              <a:r>
                <a:rPr lang="zh-CN" altLang="en-US" sz="1600" dirty="0">
                  <a:latin typeface="微软雅黑" panose="020B0503020204020204" pitchFamily="34" charset="-122"/>
                </a:rPr>
                <a:t>有</a:t>
              </a:r>
            </a:p>
          </p:txBody>
        </p:sp>
      </p:grpSp>
      <p:sp>
        <p:nvSpPr>
          <p:cNvPr id="52" name="文本框 51">
            <a:extLst>
              <a:ext uri="{FF2B5EF4-FFF2-40B4-BE49-F238E27FC236}">
                <a16:creationId xmlns:a16="http://schemas.microsoft.com/office/drawing/2014/main" id="{CAED51DE-4448-4DEA-A057-E8254D3BA9E4}"/>
              </a:ext>
            </a:extLst>
          </p:cNvPr>
          <p:cNvSpPr txBox="1"/>
          <p:nvPr/>
        </p:nvSpPr>
        <p:spPr>
          <a:xfrm>
            <a:off x="674950" y="584668"/>
            <a:ext cx="3087425" cy="369332"/>
          </a:xfrm>
          <a:prstGeom prst="rect">
            <a:avLst/>
          </a:prstGeom>
          <a:noFill/>
        </p:spPr>
        <p:txBody>
          <a:bodyPr wrap="square">
            <a:spAutoFit/>
          </a:bodyPr>
          <a:lstStyle/>
          <a:p>
            <a:r>
              <a:rPr kumimoji="0" lang="zh-CN" altLang="en-US" sz="18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进程终止原语</a:t>
            </a:r>
            <a:r>
              <a:rPr kumimoji="0" lang="en-US" altLang="zh-CN" sz="18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destroy</a:t>
            </a:r>
            <a:r>
              <a:rPr lang="en-US" altLang="zh-CN" b="1" dirty="0">
                <a:solidFill>
                  <a:srgbClr val="FF0000"/>
                </a:solidFill>
              </a:rPr>
              <a:t>()</a:t>
            </a:r>
            <a:endParaRPr lang="zh-CN" altLang="en-US" dirty="0">
              <a:solidFill>
                <a:srgbClr val="FF000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858000" cy="682625"/>
          </a:xfrm>
          <a:prstGeom prst="rect">
            <a:avLst/>
          </a:prstGeom>
          <a:noFill/>
        </p:spPr>
        <p:txBody>
          <a:bodyPr wrap="square"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进程阻塞和唤醒（</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Block()</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Wakeup()</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a:p>
            <a:pPr marR="0" defTabSz="914400">
              <a:buClrTx/>
              <a:buSzTx/>
              <a:buFontTx/>
              <a:buNone/>
              <a:defRPr/>
            </a:pP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cxnSp>
        <p:nvCxnSpPr>
          <p:cNvPr id="15"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23908" name="Group 43"/>
          <p:cNvGrpSpPr/>
          <p:nvPr/>
        </p:nvGrpSpPr>
        <p:grpSpPr>
          <a:xfrm>
            <a:off x="608013" y="906463"/>
            <a:ext cx="3057525" cy="1119187"/>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23946"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123909" name="Group 18"/>
          <p:cNvGrpSpPr/>
          <p:nvPr/>
        </p:nvGrpSpPr>
        <p:grpSpPr>
          <a:xfrm>
            <a:off x="338138" y="895350"/>
            <a:ext cx="3433762" cy="874713"/>
            <a:chOff x="138498" y="3002146"/>
            <a:chExt cx="3433375" cy="874026"/>
          </a:xfrm>
        </p:grpSpPr>
        <p:sp>
          <p:nvSpPr>
            <p:cNvPr id="73"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23943" name="文本框 11"/>
            <p:cNvSpPr txBox="1"/>
            <p:nvPr/>
          </p:nvSpPr>
          <p:spPr>
            <a:xfrm>
              <a:off x="477437" y="3002146"/>
              <a:ext cx="2861459" cy="522977"/>
            </a:xfrm>
            <a:prstGeom prst="rect">
              <a:avLst/>
            </a:prstGeom>
            <a:noFill/>
            <a:ln w="9525">
              <a:noFill/>
            </a:ln>
          </p:spPr>
          <p:txBody>
            <a:bodyPr>
              <a:spAutoFit/>
            </a:bodyPr>
            <a:lstStyle/>
            <a:p>
              <a:r>
                <a:rPr lang="zh-CN" altLang="en-US" sz="1400" dirty="0">
                  <a:latin typeface="微软雅黑" panose="020B0503020204020204" pitchFamily="34" charset="-122"/>
                </a:rPr>
                <a:t>读请求系统服务</a:t>
              </a:r>
            </a:p>
            <a:p>
              <a:endParaRPr lang="en-US" altLang="zh-CN" sz="1400" dirty="0">
                <a:latin typeface="微软雅黑" panose="020B0503020204020204" pitchFamily="34" charset="-122"/>
              </a:endParaRPr>
            </a:p>
          </p:txBody>
        </p:sp>
        <p:sp>
          <p:nvSpPr>
            <p:cNvPr id="123944" name="矩形 9"/>
            <p:cNvSpPr/>
            <p:nvPr/>
          </p:nvSpPr>
          <p:spPr>
            <a:xfrm>
              <a:off x="484796" y="3271159"/>
              <a:ext cx="3087077" cy="605013"/>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正在执行的程序请求操作系统服务，但是由于某种原因操作系统没有立即满足该进程的要求，该进程只能转变为阻塞状态来等待。</a:t>
              </a:r>
            </a:p>
          </p:txBody>
        </p:sp>
      </p:grpSp>
      <p:grpSp>
        <p:nvGrpSpPr>
          <p:cNvPr id="123910" name="Group 22"/>
          <p:cNvGrpSpPr/>
          <p:nvPr/>
        </p:nvGrpSpPr>
        <p:grpSpPr>
          <a:xfrm>
            <a:off x="325438" y="2052638"/>
            <a:ext cx="3876675" cy="710271"/>
            <a:chOff x="138498" y="3002146"/>
            <a:chExt cx="3876671" cy="710448"/>
          </a:xfrm>
        </p:grpSpPr>
        <p:sp>
          <p:nvSpPr>
            <p:cNvPr id="77" name="椭圆 10"/>
            <p:cNvSpPr/>
            <p:nvPr/>
          </p:nvSpPr>
          <p:spPr>
            <a:xfrm>
              <a:off x="138498" y="3267136"/>
              <a:ext cx="349250"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23940" name="文本框 11"/>
            <p:cNvSpPr txBox="1"/>
            <p:nvPr/>
          </p:nvSpPr>
          <p:spPr>
            <a:xfrm>
              <a:off x="477436" y="3002146"/>
              <a:ext cx="3537733" cy="306781"/>
            </a:xfrm>
            <a:prstGeom prst="rect">
              <a:avLst/>
            </a:prstGeom>
            <a:noFill/>
            <a:ln w="9525">
              <a:noFill/>
            </a:ln>
          </p:spPr>
          <p:txBody>
            <a:bodyPr>
              <a:spAutoFit/>
            </a:bodyPr>
            <a:lstStyle/>
            <a:p>
              <a:r>
                <a:rPr lang="zh-CN" altLang="en-US" sz="1400" dirty="0">
                  <a:latin typeface="微软雅黑" panose="020B0503020204020204" pitchFamily="34" charset="-122"/>
                </a:rPr>
                <a:t>等待某操作完成</a:t>
              </a:r>
            </a:p>
          </p:txBody>
        </p:sp>
        <p:sp>
          <p:nvSpPr>
            <p:cNvPr id="123941" name="矩形 9"/>
            <p:cNvSpPr/>
            <p:nvPr/>
          </p:nvSpPr>
          <p:spPr>
            <a:xfrm>
              <a:off x="484796" y="3271159"/>
              <a:ext cx="3191853" cy="44143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当进程启动某种操作后，该进程必须在该操作完成之后才能继续执行，必须先使进程阻塞。</a:t>
              </a:r>
            </a:p>
          </p:txBody>
        </p:sp>
      </p:grpSp>
      <p:grpSp>
        <p:nvGrpSpPr>
          <p:cNvPr id="123911" name="Group 26"/>
          <p:cNvGrpSpPr/>
          <p:nvPr/>
        </p:nvGrpSpPr>
        <p:grpSpPr>
          <a:xfrm>
            <a:off x="312738" y="2933700"/>
            <a:ext cx="3562350" cy="615950"/>
            <a:chOff x="138498" y="3002145"/>
            <a:chExt cx="3562355" cy="615665"/>
          </a:xfrm>
        </p:grpSpPr>
        <p:sp>
          <p:nvSpPr>
            <p:cNvPr id="81" name="椭圆 10"/>
            <p:cNvSpPr/>
            <p:nvPr/>
          </p:nvSpPr>
          <p:spPr>
            <a:xfrm>
              <a:off x="138498" y="3267135"/>
              <a:ext cx="349250" cy="3506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23937"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新数据尚未到达</a:t>
              </a:r>
              <a:endParaRPr lang="en-US" altLang="zh-CN" sz="1400" dirty="0">
                <a:latin typeface="微软雅黑" panose="020B0503020204020204" pitchFamily="34" charset="-122"/>
              </a:endParaRPr>
            </a:p>
          </p:txBody>
        </p:sp>
        <p:sp>
          <p:nvSpPr>
            <p:cNvPr id="123938" name="矩形 9"/>
            <p:cNvSpPr/>
            <p:nvPr/>
          </p:nvSpPr>
          <p:spPr>
            <a:xfrm>
              <a:off x="484797" y="3271159"/>
              <a:ext cx="3068026" cy="254311"/>
            </a:xfrm>
            <a:prstGeom prst="rect">
              <a:avLst/>
            </a:prstGeom>
            <a:noFill/>
            <a:ln w="9525">
              <a:noFill/>
            </a:ln>
          </p:spPr>
          <p:txBody>
            <a:bodyPr>
              <a:spAutoFit/>
            </a:bodyPr>
            <a:lstStyle/>
            <a:p>
              <a:pPr algn="just">
                <a:lnSpc>
                  <a:spcPct val="114000"/>
                </a:lnSpc>
              </a:pPr>
              <a:endParaRPr lang="zh-CN" altLang="en-US" sz="1000" dirty="0">
                <a:latin typeface="微软雅黑" panose="020B0503020204020204" pitchFamily="34" charset="-122"/>
              </a:endParaRPr>
            </a:p>
          </p:txBody>
        </p:sp>
      </p:grpSp>
      <p:grpSp>
        <p:nvGrpSpPr>
          <p:cNvPr id="123912" name="Group 30"/>
          <p:cNvGrpSpPr/>
          <p:nvPr/>
        </p:nvGrpSpPr>
        <p:grpSpPr>
          <a:xfrm>
            <a:off x="325438" y="3963988"/>
            <a:ext cx="3414712" cy="874712"/>
            <a:chOff x="138498" y="3002147"/>
            <a:chExt cx="3414325" cy="874631"/>
          </a:xfrm>
        </p:grpSpPr>
        <p:sp>
          <p:nvSpPr>
            <p:cNvPr id="85" name="椭圆 10"/>
            <p:cNvSpPr/>
            <p:nvPr/>
          </p:nvSpPr>
          <p:spPr>
            <a:xfrm>
              <a:off x="138498" y="3267400"/>
              <a:ext cx="349210" cy="349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123934" name="文本框 11"/>
            <p:cNvSpPr txBox="1"/>
            <p:nvPr/>
          </p:nvSpPr>
          <p:spPr>
            <a:xfrm>
              <a:off x="477437" y="3002147"/>
              <a:ext cx="1261741" cy="307942"/>
            </a:xfrm>
            <a:prstGeom prst="rect">
              <a:avLst/>
            </a:prstGeom>
            <a:noFill/>
            <a:ln w="9525">
              <a:noFill/>
            </a:ln>
          </p:spPr>
          <p:txBody>
            <a:bodyPr wrap="none">
              <a:spAutoFit/>
            </a:bodyPr>
            <a:lstStyle/>
            <a:p>
              <a:r>
                <a:rPr lang="zh-CN" altLang="en-US" sz="1400" dirty="0">
                  <a:latin typeface="微软雅黑" panose="020B0503020204020204" pitchFamily="34" charset="-122"/>
                </a:rPr>
                <a:t>无新工作可做</a:t>
              </a:r>
            </a:p>
          </p:txBody>
        </p:sp>
        <p:sp>
          <p:nvSpPr>
            <p:cNvPr id="123935" name="矩形 9"/>
            <p:cNvSpPr/>
            <p:nvPr/>
          </p:nvSpPr>
          <p:spPr>
            <a:xfrm>
              <a:off x="484797" y="3271159"/>
              <a:ext cx="3068026" cy="605619"/>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系统往往设置一些具有某特定功能的系统进程，每当这种进程完成任务以后便把自己阻塞起来等待新任务的到来。（发送进程）</a:t>
              </a:r>
            </a:p>
          </p:txBody>
        </p:sp>
      </p:grpSp>
      <p:grpSp>
        <p:nvGrpSpPr>
          <p:cNvPr id="51" name="组合 50"/>
          <p:cNvGrpSpPr/>
          <p:nvPr/>
        </p:nvGrpSpPr>
        <p:grpSpPr>
          <a:xfrm>
            <a:off x="4953000" y="787400"/>
            <a:ext cx="3124200" cy="3275013"/>
            <a:chOff x="334473" y="685800"/>
            <a:chExt cx="3604847" cy="5257800"/>
          </a:xfrm>
        </p:grpSpPr>
        <p:sp>
          <p:nvSpPr>
            <p:cNvPr id="123924" name="AutoShape 2"/>
            <p:cNvSpPr/>
            <p:nvPr/>
          </p:nvSpPr>
          <p:spPr>
            <a:xfrm>
              <a:off x="1371600" y="685800"/>
              <a:ext cx="1600200" cy="533400"/>
            </a:xfrm>
            <a:prstGeom prst="flowChartAlternate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入口</a:t>
              </a:r>
            </a:p>
          </p:txBody>
        </p:sp>
        <p:sp>
          <p:nvSpPr>
            <p:cNvPr id="123925" name="AutoShape 4"/>
            <p:cNvSpPr/>
            <p:nvPr/>
          </p:nvSpPr>
          <p:spPr>
            <a:xfrm>
              <a:off x="533400" y="19812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保存当前进程的</a:t>
              </a:r>
              <a:r>
                <a:rPr lang="en-US" altLang="zh-CN" dirty="0">
                  <a:latin typeface="微软雅黑" panose="020B0503020204020204" pitchFamily="34" charset="-122"/>
                </a:rPr>
                <a:t>CPU</a:t>
              </a:r>
              <a:r>
                <a:rPr lang="zh-CN" altLang="en-US" dirty="0">
                  <a:latin typeface="微软雅黑" panose="020B0503020204020204" pitchFamily="34" charset="-122"/>
                </a:rPr>
                <a:t>现场</a:t>
              </a:r>
            </a:p>
          </p:txBody>
        </p:sp>
        <p:sp>
          <p:nvSpPr>
            <p:cNvPr id="123926" name="AutoShape 6"/>
            <p:cNvSpPr/>
            <p:nvPr/>
          </p:nvSpPr>
          <p:spPr>
            <a:xfrm>
              <a:off x="457200" y="31242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设置该进程</a:t>
              </a:r>
              <a:r>
                <a:rPr lang="en-US" altLang="zh-CN" dirty="0">
                  <a:latin typeface="微软雅黑" panose="020B0503020204020204" pitchFamily="34" charset="-122"/>
                </a:rPr>
                <a:t>PCB</a:t>
              </a:r>
              <a:r>
                <a:rPr lang="zh-CN" altLang="en-US" dirty="0">
                  <a:latin typeface="微软雅黑" panose="020B0503020204020204" pitchFamily="34" charset="-122"/>
                </a:rPr>
                <a:t>为阻塞状态</a:t>
              </a:r>
            </a:p>
          </p:txBody>
        </p:sp>
        <p:sp>
          <p:nvSpPr>
            <p:cNvPr id="123927" name="AutoShape 7"/>
            <p:cNvSpPr/>
            <p:nvPr/>
          </p:nvSpPr>
          <p:spPr>
            <a:xfrm>
              <a:off x="334473" y="4267200"/>
              <a:ext cx="3604847"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被阻塞进程</a:t>
              </a:r>
              <a:r>
                <a:rPr lang="en-US" altLang="zh-CN" dirty="0">
                  <a:latin typeface="微软雅黑" panose="020B0503020204020204" pitchFamily="34" charset="-122"/>
                </a:rPr>
                <a:t>PCB</a:t>
              </a:r>
              <a:r>
                <a:rPr lang="zh-CN" altLang="en-US" dirty="0">
                  <a:latin typeface="微软雅黑" panose="020B0503020204020204" pitchFamily="34" charset="-122"/>
                </a:rPr>
                <a:t>插入阻塞队列</a:t>
              </a:r>
            </a:p>
          </p:txBody>
        </p:sp>
        <p:sp>
          <p:nvSpPr>
            <p:cNvPr id="123928" name="AutoShape 8"/>
            <p:cNvSpPr/>
            <p:nvPr/>
          </p:nvSpPr>
          <p:spPr>
            <a:xfrm>
              <a:off x="457200" y="54864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转进程调度</a:t>
              </a:r>
            </a:p>
          </p:txBody>
        </p:sp>
        <p:sp>
          <p:nvSpPr>
            <p:cNvPr id="123929" name="Line 12"/>
            <p:cNvSpPr/>
            <p:nvPr/>
          </p:nvSpPr>
          <p:spPr>
            <a:xfrm>
              <a:off x="2057400" y="1219200"/>
              <a:ext cx="0" cy="762000"/>
            </a:xfrm>
            <a:prstGeom prst="line">
              <a:avLst/>
            </a:prstGeom>
            <a:ln w="9525" cap="flat" cmpd="sng">
              <a:solidFill>
                <a:schemeClr val="tx1"/>
              </a:solidFill>
              <a:prstDash val="solid"/>
              <a:headEnd type="none" w="med" len="med"/>
              <a:tailEnd type="triangle" w="med" len="med"/>
            </a:ln>
          </p:spPr>
        </p:sp>
        <p:sp>
          <p:nvSpPr>
            <p:cNvPr id="123930" name="Line 13"/>
            <p:cNvSpPr/>
            <p:nvPr/>
          </p:nvSpPr>
          <p:spPr>
            <a:xfrm>
              <a:off x="2057400" y="2438400"/>
              <a:ext cx="0" cy="685800"/>
            </a:xfrm>
            <a:prstGeom prst="line">
              <a:avLst/>
            </a:prstGeom>
            <a:ln w="9525" cap="flat" cmpd="sng">
              <a:solidFill>
                <a:schemeClr val="tx1"/>
              </a:solidFill>
              <a:prstDash val="solid"/>
              <a:headEnd type="none" w="med" len="med"/>
              <a:tailEnd type="triangle" w="med" len="med"/>
            </a:ln>
          </p:spPr>
        </p:sp>
        <p:sp>
          <p:nvSpPr>
            <p:cNvPr id="123931" name="Line 14"/>
            <p:cNvSpPr/>
            <p:nvPr/>
          </p:nvSpPr>
          <p:spPr>
            <a:xfrm>
              <a:off x="2057400" y="3581400"/>
              <a:ext cx="0" cy="685800"/>
            </a:xfrm>
            <a:prstGeom prst="line">
              <a:avLst/>
            </a:prstGeom>
            <a:ln w="9525" cap="flat" cmpd="sng">
              <a:solidFill>
                <a:schemeClr val="tx1"/>
              </a:solidFill>
              <a:prstDash val="solid"/>
              <a:headEnd type="none" w="med" len="med"/>
              <a:tailEnd type="triangle" w="med" len="med"/>
            </a:ln>
          </p:spPr>
        </p:sp>
        <p:sp>
          <p:nvSpPr>
            <p:cNvPr id="123932" name="Line 15"/>
            <p:cNvSpPr/>
            <p:nvPr/>
          </p:nvSpPr>
          <p:spPr>
            <a:xfrm>
              <a:off x="2057400" y="4724400"/>
              <a:ext cx="0" cy="685800"/>
            </a:xfrm>
            <a:prstGeom prst="line">
              <a:avLst/>
            </a:prstGeom>
            <a:ln w="9525" cap="flat" cmpd="sng">
              <a:solidFill>
                <a:schemeClr val="tx1"/>
              </a:solidFill>
              <a:prstDash val="solid"/>
              <a:headEnd type="none" w="med" len="med"/>
              <a:tailEnd type="triangle" w="med" len="med"/>
            </a:ln>
          </p:spPr>
        </p:sp>
      </p:grpSp>
      <p:sp>
        <p:nvSpPr>
          <p:cNvPr id="2" name="矩形 9"/>
          <p:cNvSpPr/>
          <p:nvPr>
            <p:custDataLst>
              <p:tags r:id="rId1"/>
            </p:custDataLst>
          </p:nvPr>
        </p:nvSpPr>
        <p:spPr>
          <a:xfrm>
            <a:off x="703526" y="3211945"/>
            <a:ext cx="3068374" cy="61658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两个有合作关系的进程，一个进程需要获得另一个进程提供的数据才能继续运行，数据没有到达之前，进程阻塞</a:t>
            </a:r>
          </a:p>
        </p:txBody>
      </p:sp>
      <p:sp>
        <p:nvSpPr>
          <p:cNvPr id="3" name="文本框 2"/>
          <p:cNvSpPr txBox="1"/>
          <p:nvPr/>
        </p:nvSpPr>
        <p:spPr>
          <a:xfrm>
            <a:off x="4142231" y="980853"/>
            <a:ext cx="1193800" cy="344805"/>
          </a:xfrm>
          <a:prstGeom prst="rect">
            <a:avLst/>
          </a:prstGeom>
          <a:noFill/>
        </p:spPr>
        <p:txBody>
          <a:bodyPr wrap="square" rtlCol="0" anchor="t">
            <a:spAutoFit/>
          </a:bodyPr>
          <a:lstStyle/>
          <a:p>
            <a:r>
              <a:rPr lang="en-US" altLang="zh-CN" sz="1650" dirty="0">
                <a:solidFill>
                  <a:srgbClr val="FF0000"/>
                </a:solidFill>
                <a:sym typeface="+mn-ea"/>
              </a:rPr>
              <a:t>Block</a:t>
            </a:r>
            <a:r>
              <a:rPr lang="zh-CN" altLang="en-US" sz="1650" dirty="0">
                <a:solidFill>
                  <a:srgbClr val="FF0000"/>
                </a:solidFill>
                <a:sym typeface="+mn-ea"/>
              </a:rPr>
              <a:t>原语</a:t>
            </a:r>
          </a:p>
        </p:txBody>
      </p:sp>
      <p:sp>
        <p:nvSpPr>
          <p:cNvPr id="5" name="文本框 4">
            <a:extLst>
              <a:ext uri="{FF2B5EF4-FFF2-40B4-BE49-F238E27FC236}">
                <a16:creationId xmlns:a16="http://schemas.microsoft.com/office/drawing/2014/main" id="{2E552D94-F6FC-076E-3414-5D7C61FC1782}"/>
              </a:ext>
            </a:extLst>
          </p:cNvPr>
          <p:cNvSpPr txBox="1"/>
          <p:nvPr/>
        </p:nvSpPr>
        <p:spPr>
          <a:xfrm>
            <a:off x="3958338" y="638976"/>
            <a:ext cx="1666876" cy="369332"/>
          </a:xfrm>
          <a:prstGeom prst="rect">
            <a:avLst/>
          </a:prstGeom>
          <a:noFill/>
        </p:spPr>
        <p:txBody>
          <a:bodyPr wrap="square">
            <a:spAutoFit/>
          </a:bodyPr>
          <a:lstStyle/>
          <a:p>
            <a:r>
              <a:rPr kumimoji="0" lang="zh-CN" altLang="en-US" sz="18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进程阻塞过程</a:t>
            </a:r>
            <a:endParaRPr lang="zh-CN" altLang="en-US" dirty="0">
              <a:solidFill>
                <a:srgbClr val="FF0000"/>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858000" cy="682625"/>
          </a:xfrm>
          <a:prstGeom prst="rect">
            <a:avLst/>
          </a:prstGeom>
          <a:noFill/>
        </p:spPr>
        <p:txBody>
          <a:bodyPr wrap="square"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进程阻塞和唤醒（</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Block()</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Wakeup()</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a:p>
            <a:pPr marR="0" defTabSz="914400">
              <a:buClrTx/>
              <a:buSzTx/>
              <a:buFontTx/>
              <a:buNone/>
              <a:defRPr/>
            </a:pP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grpSp>
        <p:nvGrpSpPr>
          <p:cNvPr id="123908" name="Group 43"/>
          <p:cNvGrpSpPr/>
          <p:nvPr/>
        </p:nvGrpSpPr>
        <p:grpSpPr>
          <a:xfrm>
            <a:off x="608013" y="906463"/>
            <a:ext cx="3057525" cy="1119187"/>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23946"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3" name="组合 32"/>
          <p:cNvGrpSpPr/>
          <p:nvPr/>
        </p:nvGrpSpPr>
        <p:grpSpPr>
          <a:xfrm>
            <a:off x="3124200" y="958547"/>
            <a:ext cx="3537736" cy="3676650"/>
            <a:chOff x="4280203" y="685800"/>
            <a:chExt cx="3739589" cy="5257800"/>
          </a:xfrm>
        </p:grpSpPr>
        <p:sp>
          <p:nvSpPr>
            <p:cNvPr id="123915" name="AutoShape 3"/>
            <p:cNvSpPr/>
            <p:nvPr/>
          </p:nvSpPr>
          <p:spPr>
            <a:xfrm>
              <a:off x="5257800" y="685800"/>
              <a:ext cx="1600200" cy="533400"/>
            </a:xfrm>
            <a:prstGeom prst="flowChartAlternate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入口</a:t>
              </a:r>
            </a:p>
          </p:txBody>
        </p:sp>
        <p:sp>
          <p:nvSpPr>
            <p:cNvPr id="123916" name="AutoShape 5"/>
            <p:cNvSpPr/>
            <p:nvPr/>
          </p:nvSpPr>
          <p:spPr>
            <a:xfrm>
              <a:off x="4280203" y="1981200"/>
              <a:ext cx="3739589"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从阻塞队列中取出被唤醒进程</a:t>
              </a:r>
              <a:r>
                <a:rPr lang="en-US" altLang="zh-CN" dirty="0">
                  <a:latin typeface="微软雅黑" panose="020B0503020204020204" pitchFamily="34" charset="-122"/>
                </a:rPr>
                <a:t>PCB</a:t>
              </a:r>
              <a:endParaRPr lang="zh-CN" altLang="en-US" dirty="0">
                <a:latin typeface="微软雅黑" panose="020B0503020204020204" pitchFamily="34" charset="-122"/>
              </a:endParaRPr>
            </a:p>
          </p:txBody>
        </p:sp>
        <p:sp>
          <p:nvSpPr>
            <p:cNvPr id="123917" name="AutoShape 9"/>
            <p:cNvSpPr/>
            <p:nvPr/>
          </p:nvSpPr>
          <p:spPr>
            <a:xfrm>
              <a:off x="4495800" y="31242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将被唤醒进程</a:t>
              </a:r>
              <a:r>
                <a:rPr lang="en-US" altLang="zh-CN" dirty="0">
                  <a:latin typeface="微软雅黑" panose="020B0503020204020204" pitchFamily="34" charset="-122"/>
                </a:rPr>
                <a:t>PCB</a:t>
              </a:r>
              <a:r>
                <a:rPr lang="zh-CN" altLang="en-US" dirty="0">
                  <a:latin typeface="微软雅黑" panose="020B0503020204020204" pitchFamily="34" charset="-122"/>
                </a:rPr>
                <a:t>置为就绪状态</a:t>
              </a:r>
            </a:p>
          </p:txBody>
        </p:sp>
        <p:sp>
          <p:nvSpPr>
            <p:cNvPr id="123918" name="AutoShape 10"/>
            <p:cNvSpPr/>
            <p:nvPr/>
          </p:nvSpPr>
          <p:spPr>
            <a:xfrm>
              <a:off x="4495800" y="43434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将被唤醒进程</a:t>
              </a:r>
              <a:r>
                <a:rPr lang="en-US" altLang="zh-CN" dirty="0">
                  <a:latin typeface="微软雅黑" panose="020B0503020204020204" pitchFamily="34" charset="-122"/>
                </a:rPr>
                <a:t>PCB</a:t>
              </a:r>
              <a:r>
                <a:rPr lang="zh-CN" altLang="en-US" dirty="0">
                  <a:latin typeface="微软雅黑" panose="020B0503020204020204" pitchFamily="34" charset="-122"/>
                </a:rPr>
                <a:t>送入就绪队列</a:t>
              </a:r>
            </a:p>
          </p:txBody>
        </p:sp>
        <p:sp>
          <p:nvSpPr>
            <p:cNvPr id="123919" name="AutoShape 11"/>
            <p:cNvSpPr/>
            <p:nvPr/>
          </p:nvSpPr>
          <p:spPr>
            <a:xfrm>
              <a:off x="4495800" y="5486400"/>
              <a:ext cx="3352800" cy="457200"/>
            </a:xfrm>
            <a:prstGeom prst="flowChartProces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微软雅黑" panose="020B0503020204020204" pitchFamily="34" charset="-122"/>
                </a:rPr>
                <a:t>转进程调度返回</a:t>
              </a:r>
            </a:p>
          </p:txBody>
        </p:sp>
        <p:sp>
          <p:nvSpPr>
            <p:cNvPr id="123920" name="Line 16"/>
            <p:cNvSpPr/>
            <p:nvPr/>
          </p:nvSpPr>
          <p:spPr>
            <a:xfrm>
              <a:off x="6096000" y="2438400"/>
              <a:ext cx="0" cy="685800"/>
            </a:xfrm>
            <a:prstGeom prst="line">
              <a:avLst/>
            </a:prstGeom>
            <a:ln w="9525" cap="flat" cmpd="sng">
              <a:solidFill>
                <a:schemeClr val="tx1"/>
              </a:solidFill>
              <a:prstDash val="solid"/>
              <a:headEnd type="none" w="med" len="med"/>
              <a:tailEnd type="triangle" w="med" len="med"/>
            </a:ln>
          </p:spPr>
        </p:sp>
        <p:sp>
          <p:nvSpPr>
            <p:cNvPr id="123921" name="Line 17"/>
            <p:cNvSpPr/>
            <p:nvPr/>
          </p:nvSpPr>
          <p:spPr>
            <a:xfrm>
              <a:off x="6096000" y="3581400"/>
              <a:ext cx="0" cy="762000"/>
            </a:xfrm>
            <a:prstGeom prst="line">
              <a:avLst/>
            </a:prstGeom>
            <a:ln w="9525" cap="flat" cmpd="sng">
              <a:solidFill>
                <a:schemeClr val="tx1"/>
              </a:solidFill>
              <a:prstDash val="solid"/>
              <a:headEnd type="none" w="med" len="med"/>
              <a:tailEnd type="triangle" w="med" len="med"/>
            </a:ln>
          </p:spPr>
        </p:sp>
        <p:sp>
          <p:nvSpPr>
            <p:cNvPr id="123922" name="Line 18"/>
            <p:cNvSpPr/>
            <p:nvPr/>
          </p:nvSpPr>
          <p:spPr>
            <a:xfrm>
              <a:off x="6096000" y="4800600"/>
              <a:ext cx="0" cy="685800"/>
            </a:xfrm>
            <a:prstGeom prst="line">
              <a:avLst/>
            </a:prstGeom>
            <a:ln w="9525" cap="flat" cmpd="sng">
              <a:solidFill>
                <a:schemeClr val="tx1"/>
              </a:solidFill>
              <a:prstDash val="solid"/>
              <a:headEnd type="none" w="med" len="med"/>
              <a:tailEnd type="triangle" w="med" len="med"/>
            </a:ln>
          </p:spPr>
        </p:sp>
        <p:sp>
          <p:nvSpPr>
            <p:cNvPr id="123923" name="Line 21"/>
            <p:cNvSpPr/>
            <p:nvPr/>
          </p:nvSpPr>
          <p:spPr>
            <a:xfrm>
              <a:off x="6096000" y="1219200"/>
              <a:ext cx="0" cy="762000"/>
            </a:xfrm>
            <a:prstGeom prst="line">
              <a:avLst/>
            </a:prstGeom>
            <a:ln w="9525" cap="flat" cmpd="sng">
              <a:solidFill>
                <a:schemeClr val="tx1"/>
              </a:solidFill>
              <a:prstDash val="solid"/>
              <a:headEnd type="none" w="med" len="med"/>
              <a:tailEnd type="triangle" w="med" len="med"/>
            </a:ln>
          </p:spPr>
        </p:sp>
      </p:grpSp>
      <p:sp>
        <p:nvSpPr>
          <p:cNvPr id="3" name="文本框 2"/>
          <p:cNvSpPr txBox="1"/>
          <p:nvPr/>
        </p:nvSpPr>
        <p:spPr>
          <a:xfrm>
            <a:off x="1524000" y="1264279"/>
            <a:ext cx="3486177" cy="344805"/>
          </a:xfrm>
          <a:prstGeom prst="rect">
            <a:avLst/>
          </a:prstGeom>
          <a:noFill/>
        </p:spPr>
        <p:txBody>
          <a:bodyPr wrap="square" rtlCol="0" anchor="t">
            <a:spAutoFit/>
          </a:bodyPr>
          <a:lstStyle/>
          <a:p>
            <a:r>
              <a:rPr lang="en-US" altLang="zh-CN" sz="1650" dirty="0">
                <a:solidFill>
                  <a:srgbClr val="FF0000"/>
                </a:solidFill>
                <a:sym typeface="+mn-ea"/>
              </a:rPr>
              <a:t>Wakeup</a:t>
            </a:r>
            <a:r>
              <a:rPr lang="zh-CN" altLang="en-US" sz="1650" dirty="0">
                <a:solidFill>
                  <a:srgbClr val="FF0000"/>
                </a:solidFill>
                <a:sym typeface="+mn-ea"/>
              </a:rPr>
              <a:t>原语</a:t>
            </a:r>
          </a:p>
        </p:txBody>
      </p:sp>
      <p:sp>
        <p:nvSpPr>
          <p:cNvPr id="5" name="文本框 4">
            <a:extLst>
              <a:ext uri="{FF2B5EF4-FFF2-40B4-BE49-F238E27FC236}">
                <a16:creationId xmlns:a16="http://schemas.microsoft.com/office/drawing/2014/main" id="{2E552D94-F6FC-076E-3414-5D7C61FC1782}"/>
              </a:ext>
            </a:extLst>
          </p:cNvPr>
          <p:cNvSpPr txBox="1"/>
          <p:nvPr/>
        </p:nvSpPr>
        <p:spPr>
          <a:xfrm>
            <a:off x="809775" y="581654"/>
            <a:ext cx="1628625" cy="369332"/>
          </a:xfrm>
          <a:prstGeom prst="rect">
            <a:avLst/>
          </a:prstGeom>
          <a:noFill/>
        </p:spPr>
        <p:txBody>
          <a:bodyPr wrap="square">
            <a:spAutoFit/>
          </a:bodyPr>
          <a:lstStyle/>
          <a:p>
            <a:r>
              <a:rPr lang="zh-CN" altLang="en-US" b="1" dirty="0">
                <a:solidFill>
                  <a:srgbClr val="FF0000"/>
                </a:solidFill>
              </a:rPr>
              <a:t>进程</a:t>
            </a:r>
            <a:r>
              <a:rPr kumimoji="0" lang="zh-CN" altLang="en-US" sz="18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唤醒过程</a:t>
            </a:r>
            <a:endParaRPr lang="zh-CN" altLang="en-US" dirty="0">
              <a:solidFill>
                <a:srgbClr val="FF0000"/>
              </a:solidFill>
            </a:endParaRPr>
          </a:p>
        </p:txBody>
      </p:sp>
    </p:spTree>
    <p:extLst>
      <p:ext uri="{BB962C8B-B14F-4D97-AF65-F5344CB8AC3E}">
        <p14:creationId xmlns:p14="http://schemas.microsoft.com/office/powerpoint/2010/main" val="28223612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6858000" cy="682625"/>
          </a:xfrm>
          <a:prstGeom prst="rect">
            <a:avLst/>
          </a:prstGeom>
          <a:noFill/>
        </p:spPr>
        <p:txBody>
          <a:bodyPr wrap="square"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进程挂起和激活（</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Suspend( )</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Active( )</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a:p>
            <a:pPr marR="0" defTabSz="914400">
              <a:buClrTx/>
              <a:buSzTx/>
              <a:buFontTx/>
              <a:buNone/>
              <a:defRPr/>
            </a:pP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cxnSp>
        <p:nvCxnSpPr>
          <p:cNvPr id="15" name="Straight Connector 59"/>
          <p:cNvCxnSpPr/>
          <p:nvPr/>
        </p:nvCxnSpPr>
        <p:spPr>
          <a:xfrm flipV="1">
            <a:off x="4495800" y="746125"/>
            <a:ext cx="0" cy="4252913"/>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25956" name="Group 43"/>
          <p:cNvGrpSpPr/>
          <p:nvPr/>
        </p:nvGrpSpPr>
        <p:grpSpPr>
          <a:xfrm>
            <a:off x="608013" y="906463"/>
            <a:ext cx="3057525" cy="1119187"/>
            <a:chOff x="2870904" y="1629407"/>
            <a:chExt cx="1620394" cy="1564215"/>
          </a:xfrm>
        </p:grpSpPr>
        <p:sp>
          <p:nvSpPr>
            <p:cNvPr id="69" name="圆角矩形 12"/>
            <p:cNvSpPr/>
            <p:nvPr/>
          </p:nvSpPr>
          <p:spPr>
            <a:xfrm>
              <a:off x="2870904" y="1629407"/>
              <a:ext cx="1620394"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25974" name="矩形 28"/>
            <p:cNvSpPr/>
            <p:nvPr/>
          </p:nvSpPr>
          <p:spPr>
            <a:xfrm>
              <a:off x="3481592" y="2806204"/>
              <a:ext cx="424091" cy="387418"/>
            </a:xfrm>
            <a:prstGeom prst="rect">
              <a:avLst/>
            </a:prstGeom>
            <a:noFill/>
            <a:ln w="9525">
              <a:noFill/>
            </a:ln>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进程家族</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44" name="组合 24"/>
          <p:cNvGrpSpPr/>
          <p:nvPr/>
        </p:nvGrpSpPr>
        <p:grpSpPr>
          <a:xfrm>
            <a:off x="4779963" y="750888"/>
            <a:ext cx="4000500" cy="4248150"/>
            <a:chOff x="5377507" y="2387517"/>
            <a:chExt cx="5898811" cy="3636192"/>
          </a:xfrm>
        </p:grpSpPr>
        <p:grpSp>
          <p:nvGrpSpPr>
            <p:cNvPr id="125966" name="组合 19"/>
            <p:cNvGrpSpPr/>
            <p:nvPr/>
          </p:nvGrpSpPr>
          <p:grpSpPr>
            <a:xfrm>
              <a:off x="5391037" y="2387517"/>
              <a:ext cx="5885281" cy="3636192"/>
              <a:chOff x="5449234" y="1883461"/>
              <a:chExt cx="5885281" cy="3636192"/>
            </a:xfrm>
          </p:grpSpPr>
          <p:sp>
            <p:nvSpPr>
              <p:cNvPr id="125971" name="矩形 3"/>
              <p:cNvSpPr/>
              <p:nvPr/>
            </p:nvSpPr>
            <p:spPr>
              <a:xfrm>
                <a:off x="5674048" y="1941129"/>
                <a:ext cx="5588289" cy="3195936"/>
              </a:xfrm>
              <a:prstGeom prst="rect">
                <a:avLst/>
              </a:prstGeom>
              <a:noFill/>
              <a:ln w="9525">
                <a:noFill/>
              </a:ln>
            </p:spPr>
            <p:txBody>
              <a:bodyPr>
                <a:spAutoFit/>
              </a:bodyPr>
              <a:lstStyle/>
              <a:p>
                <a:pPr algn="just">
                  <a:lnSpc>
                    <a:spcPct val="114000"/>
                  </a:lnSpc>
                </a:pPr>
                <a:r>
                  <a:rPr lang="zh-CN" altLang="en-US" sz="1600" dirty="0">
                    <a:solidFill>
                      <a:srgbClr val="FF0000"/>
                    </a:solidFill>
                    <a:latin typeface="微软雅黑" panose="020B0503020204020204" pitchFamily="34" charset="-122"/>
                  </a:rPr>
                  <a:t>何时会进程激活：</a:t>
                </a:r>
                <a:r>
                  <a:rPr lang="zh-CN" altLang="en-US" sz="1600" dirty="0">
                    <a:latin typeface="微软雅黑" panose="020B0503020204020204" pitchFamily="34" charset="-122"/>
                  </a:rPr>
                  <a:t>当</a:t>
                </a:r>
                <a:r>
                  <a:rPr lang="zh-CN" altLang="en-US" sz="1600" dirty="0">
                    <a:solidFill>
                      <a:srgbClr val="FF0000"/>
                    </a:solidFill>
                    <a:latin typeface="微软雅黑" panose="020B0503020204020204" pitchFamily="34" charset="-122"/>
                  </a:rPr>
                  <a:t>发生激活进程的事件</a:t>
                </a:r>
                <a:r>
                  <a:rPr lang="zh-CN" altLang="en-US" sz="1600" dirty="0">
                    <a:latin typeface="微软雅黑" panose="020B0503020204020204" pitchFamily="34" charset="-122"/>
                  </a:rPr>
                  <a:t>时（如父进程或用户进程请求激活指定进程）。</a:t>
                </a:r>
                <a:endParaRPr lang="en-US" altLang="zh-CN" sz="1600" dirty="0">
                  <a:latin typeface="微软雅黑" panose="020B0503020204020204" pitchFamily="34" charset="-122"/>
                </a:endParaRPr>
              </a:p>
              <a:p>
                <a:pPr algn="just">
                  <a:lnSpc>
                    <a:spcPct val="114000"/>
                  </a:lnSpc>
                </a:pPr>
                <a:endParaRPr lang="en-US" altLang="zh-CN" sz="1600" dirty="0">
                  <a:solidFill>
                    <a:srgbClr val="FF0000"/>
                  </a:solidFill>
                  <a:latin typeface="微软雅黑" panose="020B0503020204020204" pitchFamily="34" charset="-122"/>
                </a:endParaRPr>
              </a:p>
              <a:p>
                <a:pPr algn="just">
                  <a:lnSpc>
                    <a:spcPct val="114000"/>
                  </a:lnSpc>
                </a:pPr>
                <a:r>
                  <a:rPr lang="zh-CN" altLang="en-US" sz="1600" dirty="0">
                    <a:solidFill>
                      <a:srgbClr val="FF0000"/>
                    </a:solidFill>
                    <a:latin typeface="微软雅黑" panose="020B0503020204020204" pitchFamily="34" charset="-122"/>
                  </a:rPr>
                  <a:t>激活过程：</a:t>
                </a:r>
                <a:endParaRPr lang="en-US" altLang="zh-CN" sz="1600" dirty="0">
                  <a:solidFill>
                    <a:srgbClr val="FF0000"/>
                  </a:solidFill>
                  <a:latin typeface="微软雅黑" panose="020B0503020204020204" pitchFamily="34" charset="-122"/>
                </a:endParaRPr>
              </a:p>
              <a:p>
                <a:pPr marL="285750" indent="-285750" algn="just">
                  <a:lnSpc>
                    <a:spcPct val="114000"/>
                  </a:lnSpc>
                  <a:buFont typeface="Arial" panose="020B0604020202020204" pitchFamily="34" charset="0"/>
                  <a:buChar char="•"/>
                </a:pPr>
                <a:r>
                  <a:rPr lang="zh-CN" altLang="en-US" sz="1600" dirty="0">
                    <a:solidFill>
                      <a:srgbClr val="FF0000"/>
                    </a:solidFill>
                    <a:latin typeface="微软雅黑" panose="020B0503020204020204" pitchFamily="34" charset="-122"/>
                  </a:rPr>
                  <a:t>激活原语</a:t>
                </a:r>
                <a:r>
                  <a:rPr lang="zh-CN" altLang="en-US" sz="1600" dirty="0">
                    <a:latin typeface="微软雅黑" panose="020B0503020204020204" pitchFamily="34" charset="-122"/>
                  </a:rPr>
                  <a:t>将进程从</a:t>
                </a:r>
                <a:r>
                  <a:rPr lang="zh-CN" altLang="en-US" sz="1600" dirty="0">
                    <a:solidFill>
                      <a:srgbClr val="FF0000"/>
                    </a:solidFill>
                    <a:latin typeface="微软雅黑" panose="020B0503020204020204" pitchFamily="34" charset="-122"/>
                  </a:rPr>
                  <a:t>外存调入内存</a:t>
                </a:r>
              </a:p>
              <a:p>
                <a:pPr marL="285750" indent="-285750" algn="just">
                  <a:lnSpc>
                    <a:spcPct val="114000"/>
                  </a:lnSpc>
                  <a:buFont typeface="Arial" panose="020B0604020202020204" pitchFamily="34" charset="0"/>
                  <a:buChar char="•"/>
                </a:pPr>
                <a:r>
                  <a:rPr lang="zh-CN" altLang="en-US" sz="1600" dirty="0">
                    <a:latin typeface="微软雅黑" panose="020B0503020204020204" pitchFamily="34" charset="-122"/>
                  </a:rPr>
                  <a:t>检查该进程的现行状态并进行相应操作（静止就绪</a:t>
                </a:r>
                <a:r>
                  <a:rPr lang="en-US" altLang="zh-CN" sz="1600" dirty="0">
                    <a:latin typeface="微软雅黑" panose="020B0503020204020204" pitchFamily="34" charset="-122"/>
                  </a:rPr>
                  <a:t>-</a:t>
                </a:r>
                <a:r>
                  <a:rPr lang="zh-CN" altLang="en-US" sz="1600" dirty="0">
                    <a:latin typeface="微软雅黑" panose="020B0503020204020204" pitchFamily="34" charset="-122"/>
                  </a:rPr>
                  <a:t>活动就绪； 静止阻塞 </a:t>
                </a:r>
                <a:r>
                  <a:rPr lang="en-US" altLang="zh-CN" sz="1600" dirty="0">
                    <a:latin typeface="微软雅黑" panose="020B0503020204020204" pitchFamily="34" charset="-122"/>
                  </a:rPr>
                  <a:t>- </a:t>
                </a:r>
                <a:r>
                  <a:rPr lang="zh-CN" altLang="en-US" sz="1600" dirty="0">
                    <a:latin typeface="微软雅黑" panose="020B0503020204020204" pitchFamily="34" charset="-122"/>
                  </a:rPr>
                  <a:t>活动阻塞）。</a:t>
                </a:r>
              </a:p>
              <a:p>
                <a:pPr marL="285750" indent="-285750" algn="just">
                  <a:lnSpc>
                    <a:spcPct val="114000"/>
                  </a:lnSpc>
                  <a:buFont typeface="Arial" panose="020B0604020202020204" pitchFamily="34" charset="0"/>
                  <a:buChar char="•"/>
                </a:pPr>
                <a:r>
                  <a:rPr lang="zh-CN" altLang="en-US" sz="1600" dirty="0">
                    <a:latin typeface="微软雅黑" panose="020B0503020204020204" pitchFamily="34" charset="-122"/>
                  </a:rPr>
                  <a:t>假如采用的是抢占调度策略，则每当有新进程进入就绪队列时，</a:t>
                </a:r>
                <a:r>
                  <a:rPr lang="zh-CN" altLang="en-US" sz="1600" dirty="0">
                    <a:solidFill>
                      <a:srgbClr val="FF0000"/>
                    </a:solidFill>
                    <a:sym typeface="+mn-ea"/>
                  </a:rPr>
                  <a:t>比较</a:t>
                </a:r>
                <a:r>
                  <a:rPr lang="zh-CN" altLang="en-US" sz="1600" dirty="0">
                    <a:sym typeface="+mn-ea"/>
                  </a:rPr>
                  <a:t>被激活进程与当前进程的</a:t>
                </a:r>
                <a:r>
                  <a:rPr lang="zh-CN" altLang="en-US" sz="1600" dirty="0">
                    <a:solidFill>
                      <a:srgbClr val="FF0000"/>
                    </a:solidFill>
                    <a:sym typeface="+mn-ea"/>
                  </a:rPr>
                  <a:t>优先级</a:t>
                </a:r>
                <a:r>
                  <a:rPr lang="zh-CN" altLang="en-US" sz="1600" dirty="0">
                    <a:sym typeface="+mn-ea"/>
                  </a:rPr>
                  <a:t>，</a:t>
                </a:r>
                <a:r>
                  <a:rPr lang="zh-CN" altLang="en-US" sz="1600" dirty="0">
                    <a:latin typeface="微软雅黑" panose="020B0503020204020204" pitchFamily="34" charset="-122"/>
                  </a:rPr>
                  <a:t>检查是否要进行重新调度。</a:t>
                </a:r>
              </a:p>
            </p:txBody>
          </p:sp>
          <p:sp>
            <p:nvSpPr>
              <p:cNvPr id="61"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596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6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6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7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grpSp>
      <p:grpSp>
        <p:nvGrpSpPr>
          <p:cNvPr id="62" name="组合 24"/>
          <p:cNvGrpSpPr/>
          <p:nvPr/>
        </p:nvGrpSpPr>
        <p:grpSpPr>
          <a:xfrm>
            <a:off x="234950" y="746125"/>
            <a:ext cx="4000500" cy="4252913"/>
            <a:chOff x="5377507" y="2387517"/>
            <a:chExt cx="5898811" cy="3636192"/>
          </a:xfrm>
        </p:grpSpPr>
        <p:grpSp>
          <p:nvGrpSpPr>
            <p:cNvPr id="125959" name="组合 19"/>
            <p:cNvGrpSpPr/>
            <p:nvPr/>
          </p:nvGrpSpPr>
          <p:grpSpPr>
            <a:xfrm>
              <a:off x="5391037" y="2387517"/>
              <a:ext cx="5885281" cy="3636192"/>
              <a:chOff x="5449234" y="1883461"/>
              <a:chExt cx="5885281" cy="3636192"/>
            </a:xfrm>
          </p:grpSpPr>
          <p:sp>
            <p:nvSpPr>
              <p:cNvPr id="125964" name="矩形 3"/>
              <p:cNvSpPr/>
              <p:nvPr/>
            </p:nvSpPr>
            <p:spPr>
              <a:xfrm>
                <a:off x="5674048" y="1941129"/>
                <a:ext cx="5588289" cy="3431783"/>
              </a:xfrm>
              <a:prstGeom prst="rect">
                <a:avLst/>
              </a:prstGeom>
              <a:noFill/>
              <a:ln w="9525">
                <a:noFill/>
              </a:ln>
            </p:spPr>
            <p:txBody>
              <a:bodyPr>
                <a:spAutoFit/>
              </a:bodyPr>
              <a:lstStyle/>
              <a:p>
                <a:pPr algn="just">
                  <a:lnSpc>
                    <a:spcPct val="114000"/>
                  </a:lnSpc>
                </a:pPr>
                <a:r>
                  <a:rPr lang="zh-CN" altLang="en-US" sz="1600" dirty="0">
                    <a:solidFill>
                      <a:srgbClr val="FF0000"/>
                    </a:solidFill>
                    <a:latin typeface="微软雅黑" panose="020B0503020204020204" pitchFamily="34" charset="-122"/>
                  </a:rPr>
                  <a:t>何时会进程挂起：</a:t>
                </a:r>
                <a:endParaRPr lang="en-US" altLang="zh-CN" sz="1600" dirty="0">
                  <a:solidFill>
                    <a:srgbClr val="FF0000"/>
                  </a:solidFill>
                  <a:latin typeface="微软雅黑" panose="020B0503020204020204" pitchFamily="34" charset="-122"/>
                </a:endParaRPr>
              </a:p>
              <a:p>
                <a:pPr algn="just">
                  <a:lnSpc>
                    <a:spcPct val="114000"/>
                  </a:lnSpc>
                </a:pPr>
                <a:r>
                  <a:rPr lang="zh-CN" altLang="en-US" sz="1600" dirty="0">
                    <a:latin typeface="微软雅黑" panose="020B0503020204020204" pitchFamily="34" charset="-122"/>
                  </a:rPr>
                  <a:t>当出现了引起</a:t>
                </a:r>
                <a:r>
                  <a:rPr lang="zh-CN" altLang="en-US" sz="1600" dirty="0">
                    <a:solidFill>
                      <a:srgbClr val="FF0000"/>
                    </a:solidFill>
                    <a:latin typeface="微软雅黑" panose="020B0503020204020204" pitchFamily="34" charset="-122"/>
                  </a:rPr>
                  <a:t>进程挂起的事件</a:t>
                </a:r>
                <a:r>
                  <a:rPr lang="zh-CN" altLang="en-US" sz="1600" dirty="0">
                    <a:latin typeface="微软雅黑" panose="020B0503020204020204" pitchFamily="34" charset="-122"/>
                  </a:rPr>
                  <a:t>时（比如，用户进程请求将自己挂起，或父进程请求挂起某子进程）。</a:t>
                </a:r>
              </a:p>
              <a:p>
                <a:pPr algn="just">
                  <a:lnSpc>
                    <a:spcPct val="114000"/>
                  </a:lnSpc>
                </a:pPr>
                <a:r>
                  <a:rPr lang="zh-CN" altLang="en-US" sz="1600" dirty="0">
                    <a:solidFill>
                      <a:srgbClr val="FF0000"/>
                    </a:solidFill>
                    <a:latin typeface="微软雅黑" panose="020B0503020204020204" pitchFamily="34" charset="-122"/>
                  </a:rPr>
                  <a:t>挂起过程：</a:t>
                </a:r>
                <a:endParaRPr lang="en-US" altLang="zh-CN" sz="1600" dirty="0">
                  <a:solidFill>
                    <a:srgbClr val="FF0000"/>
                  </a:solidFill>
                  <a:latin typeface="微软雅黑" panose="020B0503020204020204" pitchFamily="34" charset="-122"/>
                </a:endParaRPr>
              </a:p>
              <a:p>
                <a:pPr marL="285750" indent="-285750" algn="just">
                  <a:lnSpc>
                    <a:spcPct val="114000"/>
                  </a:lnSpc>
                  <a:buFont typeface="Arial" panose="020B0604020202020204" pitchFamily="34" charset="0"/>
                  <a:buChar char="•"/>
                </a:pPr>
                <a:r>
                  <a:rPr lang="zh-CN" altLang="en-US" sz="1600" dirty="0">
                    <a:latin typeface="微软雅黑" panose="020B0503020204020204" pitchFamily="34" charset="-122"/>
                  </a:rPr>
                  <a:t>首先</a:t>
                </a:r>
                <a:r>
                  <a:rPr lang="zh-CN" altLang="en-US" sz="1600" dirty="0">
                    <a:solidFill>
                      <a:srgbClr val="FF0000"/>
                    </a:solidFill>
                    <a:latin typeface="微软雅黑" panose="020B0503020204020204" pitchFamily="34" charset="-122"/>
                  </a:rPr>
                  <a:t>检查</a:t>
                </a:r>
                <a:r>
                  <a:rPr lang="zh-CN" altLang="en-US" sz="1600" dirty="0">
                    <a:latin typeface="微软雅黑" panose="020B0503020204020204" pitchFamily="34" charset="-122"/>
                  </a:rPr>
                  <a:t>被挂起进程的</a:t>
                </a:r>
                <a:r>
                  <a:rPr lang="zh-CN" altLang="en-US" sz="1600" dirty="0">
                    <a:solidFill>
                      <a:srgbClr val="FF0000"/>
                    </a:solidFill>
                    <a:latin typeface="微软雅黑" panose="020B0503020204020204" pitchFamily="34" charset="-122"/>
                  </a:rPr>
                  <a:t>状态</a:t>
                </a:r>
                <a:r>
                  <a:rPr lang="zh-CN" altLang="en-US" sz="1600" dirty="0">
                    <a:latin typeface="微软雅黑" panose="020B0503020204020204" pitchFamily="34" charset="-122"/>
                  </a:rPr>
                  <a:t>并</a:t>
                </a:r>
                <a:r>
                  <a:rPr lang="zh-CN" altLang="en-US" sz="1600" dirty="0">
                    <a:solidFill>
                      <a:srgbClr val="FF0000"/>
                    </a:solidFill>
                    <a:latin typeface="微软雅黑" panose="020B0503020204020204" pitchFamily="34" charset="-122"/>
                  </a:rPr>
                  <a:t>进行相应操作</a:t>
                </a:r>
                <a:r>
                  <a:rPr lang="zh-CN" altLang="en-US" sz="1600" dirty="0">
                    <a:latin typeface="微软雅黑" panose="020B0503020204020204" pitchFamily="34" charset="-122"/>
                  </a:rPr>
                  <a:t>（执行态、活动就绪 </a:t>
                </a:r>
                <a:r>
                  <a:rPr lang="en-US" altLang="zh-CN" sz="1600" dirty="0">
                    <a:latin typeface="微软雅黑" panose="020B0503020204020204" pitchFamily="34" charset="-122"/>
                  </a:rPr>
                  <a:t>- </a:t>
                </a:r>
                <a:r>
                  <a:rPr lang="zh-CN" altLang="en-US" sz="1600" dirty="0">
                    <a:latin typeface="微软雅黑" panose="020B0503020204020204" pitchFamily="34" charset="-122"/>
                  </a:rPr>
                  <a:t>静止就绪； 活动阻塞 </a:t>
                </a:r>
                <a:r>
                  <a:rPr lang="en-US" altLang="zh-CN" sz="1600" dirty="0">
                    <a:latin typeface="微软雅黑" panose="020B0503020204020204" pitchFamily="34" charset="-122"/>
                  </a:rPr>
                  <a:t>- </a:t>
                </a:r>
                <a:r>
                  <a:rPr lang="zh-CN" altLang="en-US" sz="1600" dirty="0">
                    <a:latin typeface="微软雅黑" panose="020B0503020204020204" pitchFamily="34" charset="-122"/>
                  </a:rPr>
                  <a:t>静止阻塞）。</a:t>
                </a:r>
              </a:p>
              <a:p>
                <a:pPr marL="285750" indent="-285750" algn="just">
                  <a:lnSpc>
                    <a:spcPct val="114000"/>
                  </a:lnSpc>
                  <a:buFont typeface="Arial" panose="020B0604020202020204" pitchFamily="34" charset="0"/>
                  <a:buChar char="•"/>
                </a:pPr>
                <a:r>
                  <a:rPr lang="zh-CN" altLang="en-US" sz="1600" dirty="0">
                    <a:latin typeface="微软雅黑" panose="020B0503020204020204" pitchFamily="34" charset="-122"/>
                  </a:rPr>
                  <a:t>为便于用户或父进程考查该进程的运行情况，把该进程的</a:t>
                </a:r>
                <a:r>
                  <a:rPr lang="en-US" altLang="zh-CN" sz="1600" dirty="0">
                    <a:solidFill>
                      <a:srgbClr val="FF0000"/>
                    </a:solidFill>
                    <a:latin typeface="微软雅黑" panose="020B0503020204020204" pitchFamily="34" charset="-122"/>
                  </a:rPr>
                  <a:t>PCB</a:t>
                </a:r>
                <a:r>
                  <a:rPr lang="zh-CN" altLang="en-US" sz="1600" dirty="0">
                    <a:solidFill>
                      <a:srgbClr val="FF0000"/>
                    </a:solidFill>
                    <a:latin typeface="微软雅黑" panose="020B0503020204020204" pitchFamily="34" charset="-122"/>
                  </a:rPr>
                  <a:t>复制到某指定的内存区域</a:t>
                </a:r>
                <a:r>
                  <a:rPr lang="zh-CN" altLang="en-US" sz="1600" dirty="0">
                    <a:latin typeface="微软雅黑" panose="020B0503020204020204" pitchFamily="34" charset="-122"/>
                  </a:rPr>
                  <a:t>，将进程调入外存。</a:t>
                </a:r>
              </a:p>
              <a:p>
                <a:pPr marL="285750" indent="-285750" algn="just">
                  <a:lnSpc>
                    <a:spcPct val="114000"/>
                  </a:lnSpc>
                  <a:buFont typeface="Arial" panose="020B0604020202020204" pitchFamily="34" charset="0"/>
                  <a:buChar char="•"/>
                </a:pPr>
                <a:r>
                  <a:rPr lang="zh-CN" altLang="en-US" sz="1600" dirty="0"/>
                  <a:t>如果</a:t>
                </a:r>
                <a:r>
                  <a:rPr lang="zh-CN" altLang="en-US" sz="1600" dirty="0">
                    <a:solidFill>
                      <a:srgbClr val="FF0000"/>
                    </a:solidFill>
                    <a:latin typeface="微软雅黑" panose="020B0503020204020204" pitchFamily="34" charset="-122"/>
                  </a:rPr>
                  <a:t>被挂起的进程正在执行</a:t>
                </a:r>
                <a:r>
                  <a:rPr lang="zh-CN" altLang="en-US" sz="1600" dirty="0">
                    <a:latin typeface="微软雅黑" panose="020B0503020204020204" pitchFamily="34" charset="-122"/>
                  </a:rPr>
                  <a:t>，则转向调度程序</a:t>
                </a:r>
                <a:r>
                  <a:rPr lang="zh-CN" altLang="en-US" sz="1600" dirty="0">
                    <a:solidFill>
                      <a:srgbClr val="FF0000"/>
                    </a:solidFill>
                    <a:latin typeface="微软雅黑" panose="020B0503020204020204" pitchFamily="34" charset="-122"/>
                  </a:rPr>
                  <a:t>重新调度</a:t>
                </a:r>
                <a:r>
                  <a:rPr lang="zh-CN" altLang="en-US" sz="1600" dirty="0">
                    <a:latin typeface="微软雅黑" panose="020B0503020204020204" pitchFamily="34" charset="-122"/>
                  </a:rPr>
                  <a:t>，从而将处理机重新分配。</a:t>
                </a:r>
              </a:p>
            </p:txBody>
          </p:sp>
          <p:sp>
            <p:nvSpPr>
              <p:cNvPr id="88"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5960"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61"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62"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125963"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grpSp>
      <p:sp>
        <p:nvSpPr>
          <p:cNvPr id="2" name="文本框 1">
            <a:extLst>
              <a:ext uri="{FF2B5EF4-FFF2-40B4-BE49-F238E27FC236}">
                <a16:creationId xmlns:a16="http://schemas.microsoft.com/office/drawing/2014/main" id="{C72C4F7D-6F25-1BDC-D77B-039922EB859E}"/>
              </a:ext>
            </a:extLst>
          </p:cNvPr>
          <p:cNvSpPr txBox="1"/>
          <p:nvPr/>
        </p:nvSpPr>
        <p:spPr>
          <a:xfrm>
            <a:off x="3665538" y="4602304"/>
            <a:ext cx="1754006" cy="400110"/>
          </a:xfrm>
          <a:prstGeom prst="rect">
            <a:avLst/>
          </a:prstGeom>
          <a:noFill/>
        </p:spPr>
        <p:txBody>
          <a:bodyPr wrap="none" rtlCol="0">
            <a:spAutoFit/>
          </a:bodyPr>
          <a:lstStyle/>
          <a:p>
            <a:r>
              <a:rPr lang="en-US" altLang="zh-CN" sz="2000" b="1" dirty="0">
                <a:solidFill>
                  <a:srgbClr val="FF0000"/>
                </a:solidFill>
              </a:rPr>
              <a:t>PCB</a:t>
            </a:r>
            <a:r>
              <a:rPr lang="zh-CN" altLang="en-US" sz="2000" b="1" dirty="0">
                <a:solidFill>
                  <a:srgbClr val="FF0000"/>
                </a:solidFill>
              </a:rPr>
              <a:t>长驻内存</a:t>
            </a:r>
          </a:p>
        </p:txBody>
      </p:sp>
      <p:sp>
        <p:nvSpPr>
          <p:cNvPr id="3" name="文本框 2">
            <a:extLst>
              <a:ext uri="{FF2B5EF4-FFF2-40B4-BE49-F238E27FC236}">
                <a16:creationId xmlns:a16="http://schemas.microsoft.com/office/drawing/2014/main" id="{7EF72DCA-67F8-4F97-B52C-D8B1B2064F5C}"/>
              </a:ext>
            </a:extLst>
          </p:cNvPr>
          <p:cNvSpPr txBox="1"/>
          <p:nvPr/>
        </p:nvSpPr>
        <p:spPr>
          <a:xfrm>
            <a:off x="1703650" y="491699"/>
            <a:ext cx="807937" cy="369332"/>
          </a:xfrm>
          <a:prstGeom prst="rect">
            <a:avLst/>
          </a:prstGeom>
          <a:solidFill>
            <a:schemeClr val="bg1"/>
          </a:solidFill>
          <a:ln w="25400">
            <a:solidFill>
              <a:schemeClr val="tx1">
                <a:lumMod val="50000"/>
              </a:schemeClr>
            </a:solidFill>
          </a:ln>
        </p:spPr>
        <p:txBody>
          <a:bodyPr wrap="square" rtlCol="0">
            <a:spAutoFit/>
          </a:bodyPr>
          <a:lstStyle/>
          <a:p>
            <a:pPr algn="ctr"/>
            <a:r>
              <a:rPr lang="zh-CN" altLang="en-US" b="1" dirty="0">
                <a:solidFill>
                  <a:srgbClr val="FF0000"/>
                </a:solidFill>
              </a:rPr>
              <a:t>挂起</a:t>
            </a:r>
          </a:p>
        </p:txBody>
      </p:sp>
      <p:sp>
        <p:nvSpPr>
          <p:cNvPr id="25" name="文本框 24">
            <a:extLst>
              <a:ext uri="{FF2B5EF4-FFF2-40B4-BE49-F238E27FC236}">
                <a16:creationId xmlns:a16="http://schemas.microsoft.com/office/drawing/2014/main" id="{E6BE954A-9531-49C4-9172-83E2294757FD}"/>
              </a:ext>
            </a:extLst>
          </p:cNvPr>
          <p:cNvSpPr txBox="1"/>
          <p:nvPr/>
        </p:nvSpPr>
        <p:spPr>
          <a:xfrm>
            <a:off x="6461888" y="492725"/>
            <a:ext cx="807937" cy="369332"/>
          </a:xfrm>
          <a:prstGeom prst="rect">
            <a:avLst/>
          </a:prstGeom>
          <a:solidFill>
            <a:schemeClr val="bg1"/>
          </a:solidFill>
          <a:ln w="25400">
            <a:solidFill>
              <a:schemeClr val="tx1">
                <a:lumMod val="50000"/>
              </a:schemeClr>
            </a:solidFill>
          </a:ln>
        </p:spPr>
        <p:txBody>
          <a:bodyPr wrap="square" rtlCol="0">
            <a:spAutoFit/>
          </a:bodyPr>
          <a:lstStyle/>
          <a:p>
            <a:pPr algn="ctr"/>
            <a:r>
              <a:rPr lang="zh-CN" altLang="en-US" b="1" dirty="0">
                <a:solidFill>
                  <a:srgbClr val="FF0000"/>
                </a:solidFill>
              </a:rPr>
              <a:t>激活</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rgbClr val="FF0000"/>
                </a:solidFill>
              </a:rPr>
              <a:t>进程控制</a:t>
            </a:r>
          </a:p>
        </p:txBody>
      </p:sp>
      <p:sp>
        <p:nvSpPr>
          <p:cNvPr id="26" name="内容占位符 2"/>
          <p:cNvSpPr txBox="1"/>
          <p:nvPr/>
        </p:nvSpPr>
        <p:spPr>
          <a:xfrm>
            <a:off x="990600" y="924328"/>
            <a:ext cx="4157552" cy="11989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FF0000"/>
              </a:buClr>
              <a:buFont typeface="Wingdings" panose="05000000000000000000" pitchFamily="2" charset="2"/>
              <a:buChar char="n"/>
            </a:pPr>
            <a:r>
              <a:rPr lang="zh-CN" altLang="en-US" dirty="0"/>
              <a:t>进程管理最基本的功能</a:t>
            </a:r>
          </a:p>
          <a:p>
            <a:pPr>
              <a:lnSpc>
                <a:spcPct val="150000"/>
              </a:lnSpc>
              <a:spcBef>
                <a:spcPts val="0"/>
              </a:spcBef>
              <a:buClr>
                <a:srgbClr val="FF0000"/>
              </a:buClr>
              <a:buFont typeface="Wingdings" panose="05000000000000000000" pitchFamily="2" charset="2"/>
              <a:buChar char="n"/>
            </a:pPr>
            <a:r>
              <a:rPr lang="zh-CN" altLang="en-US" dirty="0"/>
              <a:t>一般由</a:t>
            </a:r>
            <a:r>
              <a:rPr lang="en-US" altLang="zh-CN" dirty="0"/>
              <a:t>OS</a:t>
            </a:r>
            <a:r>
              <a:rPr lang="zh-CN" altLang="en-US" dirty="0"/>
              <a:t>内核中的原语实现</a:t>
            </a:r>
            <a:endParaRPr lang="en-US" altLang="zh-CN" dirty="0"/>
          </a:p>
          <a:p>
            <a:pPr>
              <a:lnSpc>
                <a:spcPct val="150000"/>
              </a:lnSpc>
              <a:spcBef>
                <a:spcPts val="0"/>
              </a:spcBef>
              <a:buClr>
                <a:srgbClr val="FF0000"/>
              </a:buClr>
              <a:buFont typeface="Wingdings" panose="05000000000000000000" pitchFamily="2" charset="2"/>
              <a:buChar char="n"/>
            </a:pPr>
            <a:r>
              <a:rPr lang="zh-CN" altLang="en-US" dirty="0">
                <a:solidFill>
                  <a:srgbClr val="FF0000"/>
                </a:solidFill>
              </a:rPr>
              <a:t>包括：</a:t>
            </a:r>
          </a:p>
        </p:txBody>
      </p:sp>
      <p:grpSp>
        <p:nvGrpSpPr>
          <p:cNvPr id="2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01418" y="2335679"/>
            <a:ext cx="8134350" cy="1899887"/>
            <a:chOff x="673100" y="1929384"/>
            <a:chExt cx="10845800" cy="2533182"/>
          </a:xfrm>
        </p:grpSpPr>
        <p:sp>
          <p:nvSpPr>
            <p:cNvPr id="32"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35"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0"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41"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2"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43" name="ï$1iḍe"/>
            <p:cNvSpPr txBox="1"/>
            <p:nvPr/>
          </p:nvSpPr>
          <p:spPr>
            <a:xfrm>
              <a:off x="67310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进程创建</a:t>
              </a:r>
            </a:p>
          </p:txBody>
        </p:sp>
        <p:sp>
          <p:nvSpPr>
            <p:cNvPr id="45" name="íṩ1ïḑe"/>
            <p:cNvSpPr txBox="1"/>
            <p:nvPr/>
          </p:nvSpPr>
          <p:spPr>
            <a:xfrm>
              <a:off x="350294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进程终止</a:t>
              </a:r>
            </a:p>
          </p:txBody>
        </p:sp>
        <p:sp>
          <p:nvSpPr>
            <p:cNvPr id="46" name="ïsḻiďê"/>
            <p:cNvSpPr txBox="1"/>
            <p:nvPr/>
          </p:nvSpPr>
          <p:spPr>
            <a:xfrm>
              <a:off x="633278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进程阻塞与唤醒</a:t>
              </a:r>
            </a:p>
          </p:txBody>
        </p:sp>
        <p:sp>
          <p:nvSpPr>
            <p:cNvPr id="47" name="isḷiḋé"/>
            <p:cNvSpPr txBox="1"/>
            <p:nvPr/>
          </p:nvSpPr>
          <p:spPr>
            <a:xfrm>
              <a:off x="9162620" y="4070054"/>
              <a:ext cx="2356280" cy="392512"/>
            </a:xfrm>
            <a:prstGeom prst="rect">
              <a:avLst/>
            </a:prstGeom>
            <a:noFill/>
            <a:ln>
              <a:noFill/>
            </a:ln>
          </p:spPr>
          <p:txBody>
            <a:bodyPr wrap="square" lIns="68580" tIns="34290" rIns="68580" bIns="34290" anchor="t" anchorCtr="0">
              <a:noAutofit/>
            </a:bodyPr>
            <a:lstStyle/>
            <a:p>
              <a:pPr algn="ctr"/>
              <a:r>
                <a:rPr lang="zh-CN" altLang="en-US" sz="1800" dirty="0"/>
                <a:t>进程挂起与激活</a:t>
              </a:r>
            </a:p>
          </p:txBody>
        </p:sp>
        <p:sp>
          <p:nvSpPr>
            <p:cNvPr id="48"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49"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50"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sp>
          <p:nvSpPr>
            <p:cNvPr id="51"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00</a:t>
              </a:r>
              <a:endParaRPr lang="zh-CN" altLang="en-US" sz="2400" b="1" i="1" dirty="0">
                <a:solidFill>
                  <a:schemeClr val="bg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矩形 19"/>
          <p:cNvSpPr/>
          <p:nvPr/>
        </p:nvSpPr>
        <p:spPr>
          <a:xfrm>
            <a:off x="578644" y="193373"/>
            <a:ext cx="1452880" cy="398780"/>
          </a:xfrm>
          <a:prstGeom prst="rect">
            <a:avLst/>
          </a:prstGeom>
        </p:spPr>
        <p:txBody>
          <a:bodyPr wrap="none">
            <a:spAutoFit/>
          </a:bodyPr>
          <a:lstStyle/>
          <a:p>
            <a:r>
              <a:rPr lang="zh-CN" altLang="en-US" sz="2000" b="1" noProof="0" dirty="0">
                <a:solidFill>
                  <a:schemeClr val="bg1">
                    <a:lumMod val="50000"/>
                  </a:schemeClr>
                </a:solidFill>
              </a:rPr>
              <a:t>内容导航：</a:t>
            </a:r>
            <a:endParaRPr lang="zh-CN" altLang="en-US" sz="2100" b="1" dirty="0">
              <a:solidFill>
                <a:schemeClr val="bg1"/>
              </a:solidFill>
            </a:endParaRP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latin typeface="+mj-ea"/>
                <a:ea typeface="+mj-ea"/>
              </a:rPr>
              <a:t>2.1 </a:t>
            </a:r>
            <a:r>
              <a:rPr lang="zh-CN" altLang="en-US" sz="1800" dirty="0">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latin typeface="+mj-ea"/>
              </a:rPr>
              <a:t>2.2 </a:t>
            </a:r>
            <a:r>
              <a:rPr lang="zh-CN" altLang="en-US" sz="1800" dirty="0">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latin typeface="+mj-ea"/>
              </a:rPr>
              <a:t>2.3 </a:t>
            </a:r>
            <a:r>
              <a:rPr lang="zh-CN" altLang="en-US" sz="1800" dirty="0">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solidFill>
                  <a:srgbClr val="0000FF"/>
                </a:solidFill>
                <a:latin typeface="+mj-ea"/>
              </a:rPr>
              <a:t>2.4 </a:t>
            </a:r>
            <a:r>
              <a:rPr lang="zh-CN" altLang="en-US" sz="1800" dirty="0">
                <a:solidFill>
                  <a:srgbClr val="0000FF"/>
                </a:solidFill>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latin typeface="+mj-ea"/>
              </a:rPr>
              <a:t>2.5 </a:t>
            </a:r>
            <a:r>
              <a:rPr lang="zh-CN" altLang="en-US" sz="1800" dirty="0">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latin typeface="+mj-ea"/>
              </a:rPr>
              <a:t>2.6 </a:t>
            </a:r>
            <a:r>
              <a:rPr lang="zh-CN" altLang="en-US" sz="1800" dirty="0">
                <a:latin typeface="+mj-ea"/>
              </a:rPr>
              <a:t>线程的实现</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进程通信</a:t>
            </a:r>
          </a:p>
        </p:txBody>
      </p:sp>
      <p:grpSp>
        <p:nvGrpSpPr>
          <p:cNvPr id="5" name="Group 103"/>
          <p:cNvGrpSpPr/>
          <p:nvPr/>
        </p:nvGrpSpPr>
        <p:grpSpPr>
          <a:xfrm>
            <a:off x="533400" y="1123950"/>
            <a:ext cx="3532187" cy="2325111"/>
            <a:chOff x="62300" y="3002145"/>
            <a:chExt cx="3532113" cy="2325396"/>
          </a:xfrm>
        </p:grpSpPr>
        <p:sp>
          <p:nvSpPr>
            <p:cNvPr id="7" name="椭圆 10"/>
            <p:cNvSpPr/>
            <p:nvPr/>
          </p:nvSpPr>
          <p:spPr>
            <a:xfrm>
              <a:off x="62300" y="3248555"/>
              <a:ext cx="488940" cy="4528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38924" name="文本框 11"/>
            <p:cNvSpPr txBox="1"/>
            <p:nvPr/>
          </p:nvSpPr>
          <p:spPr>
            <a:xfrm>
              <a:off x="477437" y="3002145"/>
              <a:ext cx="3116976" cy="307715"/>
            </a:xfrm>
            <a:prstGeom prst="rect">
              <a:avLst/>
            </a:prstGeom>
            <a:noFill/>
            <a:ln w="9525">
              <a:noFill/>
            </a:ln>
          </p:spPr>
          <p:txBody>
            <a:bodyPr wrap="none">
              <a:spAutoFit/>
            </a:bodyPr>
            <a:lstStyle/>
            <a:p>
              <a:r>
                <a:rPr lang="en-US" altLang="zh-CN" sz="1400" dirty="0">
                  <a:solidFill>
                    <a:schemeClr val="accent2"/>
                  </a:solidFill>
                  <a:latin typeface="微软雅黑" panose="020B0503020204020204" pitchFamily="34" charset="-122"/>
                </a:rPr>
                <a:t>Interprocess Communication (IPC)</a:t>
              </a:r>
            </a:p>
          </p:txBody>
        </p:sp>
        <p:sp>
          <p:nvSpPr>
            <p:cNvPr id="38925" name="矩形 9"/>
            <p:cNvSpPr/>
            <p:nvPr/>
          </p:nvSpPr>
          <p:spPr>
            <a:xfrm>
              <a:off x="484796" y="3271159"/>
              <a:ext cx="3087077" cy="2056382"/>
            </a:xfrm>
            <a:prstGeom prst="rect">
              <a:avLst/>
            </a:prstGeom>
            <a:noFill/>
            <a:ln w="9525">
              <a:noFill/>
            </a:ln>
          </p:spPr>
          <p:txBody>
            <a:bodyPr>
              <a:spAutoFit/>
            </a:bodyPr>
            <a:lstStyle/>
            <a:p>
              <a:pPr>
                <a:lnSpc>
                  <a:spcPct val="114000"/>
                </a:lnSpc>
              </a:pPr>
              <a:r>
                <a:rPr lang="zh-CN" altLang="en-US" sz="1400" dirty="0">
                  <a:latin typeface="微软雅黑" panose="020B0503020204020204" pitchFamily="34" charset="-122"/>
                </a:rPr>
                <a:t>进程通信就是进程之间的信息交换</a:t>
              </a:r>
              <a:endParaRPr lang="en-US" altLang="zh-CN" sz="1400" dirty="0">
                <a:latin typeface="微软雅黑" panose="020B0503020204020204" pitchFamily="34" charset="-122"/>
              </a:endParaRPr>
            </a:p>
            <a:p>
              <a:pPr>
                <a:lnSpc>
                  <a:spcPct val="114000"/>
                </a:lnSpc>
              </a:pPr>
              <a:endParaRPr lang="zh-CN" altLang="en-US" sz="1400" dirty="0">
                <a:sym typeface="+mn-ea"/>
              </a:endParaRPr>
            </a:p>
            <a:p>
              <a:pPr>
                <a:lnSpc>
                  <a:spcPct val="114000"/>
                </a:lnSpc>
              </a:pPr>
              <a:r>
                <a:rPr lang="zh-CN" altLang="en-US" sz="1400" dirty="0">
                  <a:sym typeface="+mn-ea"/>
                </a:rPr>
                <a:t>为了保证安全，</a:t>
              </a:r>
              <a:r>
                <a:rPr lang="zh-CN" altLang="en-US" sz="1400" dirty="0">
                  <a:latin typeface="微软雅黑" panose="020B0503020204020204" pitchFamily="34" charset="-122"/>
                </a:rPr>
                <a:t>每个进程拥有的内存地址空间相互独立，一个进程不能直接访问另外一个进程的地址空间，但进程之间的信息交换必须实现。为了保证进程间安全通信，操作系统提供了一些方法</a:t>
              </a:r>
            </a:p>
          </p:txBody>
        </p:sp>
      </p:grpSp>
      <p:pic>
        <p:nvPicPr>
          <p:cNvPr id="13" name="图片 12"/>
          <p:cNvPicPr>
            <a:picLocks noChangeAspect="1"/>
          </p:cNvPicPr>
          <p:nvPr/>
        </p:nvPicPr>
        <p:blipFill>
          <a:blip r:embed="rId2"/>
          <a:stretch>
            <a:fillRect/>
          </a:stretch>
        </p:blipFill>
        <p:spPr>
          <a:xfrm>
            <a:off x="4876800" y="811213"/>
            <a:ext cx="3502025" cy="3803650"/>
          </a:xfrm>
          <a:prstGeom prst="rect">
            <a:avLst/>
          </a:prstGeom>
          <a:noFill/>
          <a:ln w="9525">
            <a:noFill/>
          </a:ln>
        </p:spPr>
      </p:pic>
      <p:sp>
        <p:nvSpPr>
          <p:cNvPr id="2" name="文本框 1">
            <a:extLst>
              <a:ext uri="{FF2B5EF4-FFF2-40B4-BE49-F238E27FC236}">
                <a16:creationId xmlns:a16="http://schemas.microsoft.com/office/drawing/2014/main" id="{FB27BCAD-1C21-E36D-ADA6-47B4F5D02182}"/>
              </a:ext>
            </a:extLst>
          </p:cNvPr>
          <p:cNvSpPr txBox="1"/>
          <p:nvPr/>
        </p:nvSpPr>
        <p:spPr>
          <a:xfrm>
            <a:off x="4495800" y="4552950"/>
            <a:ext cx="4337149" cy="400110"/>
          </a:xfrm>
          <a:prstGeom prst="rect">
            <a:avLst/>
          </a:prstGeom>
          <a:noFill/>
        </p:spPr>
        <p:txBody>
          <a:bodyPr wrap="none" rtlCol="0">
            <a:spAutoFit/>
          </a:bodyPr>
          <a:lstStyle/>
          <a:p>
            <a:r>
              <a:rPr lang="zh-CN" altLang="en-US" sz="2000" dirty="0"/>
              <a:t>进程不能直接访问其他进程内部数据</a:t>
            </a:r>
          </a:p>
        </p:txBody>
      </p:sp>
      <p:sp>
        <p:nvSpPr>
          <p:cNvPr id="3" name="文本框 2">
            <a:extLst>
              <a:ext uri="{FF2B5EF4-FFF2-40B4-BE49-F238E27FC236}">
                <a16:creationId xmlns:a16="http://schemas.microsoft.com/office/drawing/2014/main" id="{5572D7F8-DA3D-9C3E-9A6E-2442C71185C0}"/>
              </a:ext>
            </a:extLst>
          </p:cNvPr>
          <p:cNvSpPr txBox="1"/>
          <p:nvPr/>
        </p:nvSpPr>
        <p:spPr>
          <a:xfrm>
            <a:off x="914400" y="3562350"/>
            <a:ext cx="2462534" cy="1323439"/>
          </a:xfrm>
          <a:prstGeom prst="rect">
            <a:avLst/>
          </a:prstGeom>
          <a:noFill/>
        </p:spPr>
        <p:txBody>
          <a:bodyPr wrap="none" rtlCol="0">
            <a:spAutoFit/>
          </a:bodyPr>
          <a:lstStyle/>
          <a:p>
            <a:r>
              <a:rPr lang="zh-CN" altLang="en-US" sz="1600" dirty="0">
                <a:solidFill>
                  <a:srgbClr val="FF0000"/>
                </a:solidFill>
              </a:rPr>
              <a:t>高级</a:t>
            </a:r>
            <a:r>
              <a:rPr lang="zh-CN" altLang="en-US" sz="1600" dirty="0"/>
              <a:t>通信机制有四大类：</a:t>
            </a:r>
            <a:endParaRPr lang="en-US" altLang="zh-CN" sz="1600" dirty="0"/>
          </a:p>
          <a:p>
            <a:r>
              <a:rPr lang="en-US" altLang="zh-CN" sz="1600" dirty="0">
                <a:solidFill>
                  <a:srgbClr val="FF0000"/>
                </a:solidFill>
              </a:rPr>
              <a:t>1.</a:t>
            </a:r>
            <a:r>
              <a:rPr lang="zh-CN" altLang="en-US" sz="1600" dirty="0">
                <a:solidFill>
                  <a:srgbClr val="FF0000"/>
                </a:solidFill>
              </a:rPr>
              <a:t>共享存储器</a:t>
            </a:r>
            <a:endParaRPr lang="en-US" altLang="zh-CN" sz="1600" dirty="0">
              <a:solidFill>
                <a:srgbClr val="FF0000"/>
              </a:solidFill>
            </a:endParaRPr>
          </a:p>
          <a:p>
            <a:r>
              <a:rPr lang="en-US" altLang="zh-CN" sz="1600" dirty="0">
                <a:solidFill>
                  <a:srgbClr val="FF0000"/>
                </a:solidFill>
              </a:rPr>
              <a:t>2.</a:t>
            </a:r>
            <a:r>
              <a:rPr lang="zh-CN" altLang="en-US" sz="1600" dirty="0">
                <a:solidFill>
                  <a:srgbClr val="FF0000"/>
                </a:solidFill>
              </a:rPr>
              <a:t>管道通信</a:t>
            </a:r>
            <a:endParaRPr lang="en-US" altLang="zh-CN" sz="1600" dirty="0">
              <a:solidFill>
                <a:srgbClr val="FF0000"/>
              </a:solidFill>
            </a:endParaRPr>
          </a:p>
          <a:p>
            <a:r>
              <a:rPr lang="en-US" altLang="zh-CN" sz="1600" dirty="0">
                <a:solidFill>
                  <a:srgbClr val="FF0000"/>
                </a:solidFill>
              </a:rPr>
              <a:t>3.</a:t>
            </a:r>
            <a:r>
              <a:rPr lang="zh-CN" altLang="en-US" sz="1600" dirty="0">
                <a:solidFill>
                  <a:srgbClr val="FF0000"/>
                </a:solidFill>
              </a:rPr>
              <a:t>消息传递系统</a:t>
            </a:r>
            <a:endParaRPr lang="en-US" altLang="zh-CN" sz="1600" dirty="0">
              <a:solidFill>
                <a:srgbClr val="FF0000"/>
              </a:solidFill>
            </a:endParaRPr>
          </a:p>
          <a:p>
            <a:r>
              <a:rPr lang="en-US" altLang="zh-CN" sz="1600" dirty="0">
                <a:solidFill>
                  <a:srgbClr val="FF0000"/>
                </a:solidFill>
              </a:rPr>
              <a:t>4.</a:t>
            </a:r>
            <a:r>
              <a:rPr lang="zh-CN" altLang="en-US" sz="1600" dirty="0">
                <a:solidFill>
                  <a:srgbClr val="FF0000"/>
                </a:solidFill>
              </a:rPr>
              <a:t>客户</a:t>
            </a:r>
            <a:r>
              <a:rPr lang="en-US" altLang="zh-CN" sz="1600" dirty="0">
                <a:solidFill>
                  <a:srgbClr val="FF0000"/>
                </a:solidFill>
              </a:rPr>
              <a:t>-</a:t>
            </a:r>
            <a:r>
              <a:rPr lang="zh-CN" altLang="en-US" sz="1600" dirty="0">
                <a:solidFill>
                  <a:srgbClr val="FF0000"/>
                </a:solidFill>
              </a:rPr>
              <a:t>服务器系统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1990" name="组合 19"/>
            <p:cNvGrpSpPr/>
            <p:nvPr/>
          </p:nvGrpSpPr>
          <p:grpSpPr>
            <a:xfrm>
              <a:off x="5391318" y="2387517"/>
              <a:ext cx="5885000" cy="3636192"/>
              <a:chOff x="5449515" y="1883461"/>
              <a:chExt cx="5885000" cy="3636192"/>
            </a:xfrm>
          </p:grpSpPr>
          <p:sp>
            <p:nvSpPr>
              <p:cNvPr id="41995" name="矩形 3"/>
              <p:cNvSpPr/>
              <p:nvPr/>
            </p:nvSpPr>
            <p:spPr>
              <a:xfrm>
                <a:off x="5665050" y="2124712"/>
                <a:ext cx="5524960" cy="2746923"/>
              </a:xfrm>
              <a:prstGeom prst="rect">
                <a:avLst/>
              </a:prstGeom>
              <a:noFill/>
              <a:ln w="9525">
                <a:noFill/>
              </a:ln>
            </p:spPr>
            <p:txBody>
              <a:bodyPr>
                <a:spAutoFit/>
              </a:bodyPr>
              <a:lstStyle/>
              <a:p>
                <a:pPr algn="just">
                  <a:lnSpc>
                    <a:spcPct val="114000"/>
                  </a:lnSpc>
                </a:pPr>
                <a:r>
                  <a:rPr lang="zh-CN" altLang="en-US" sz="1600" dirty="0">
                    <a:latin typeface="微软雅黑" panose="020B0503020204020204" pitchFamily="34" charset="-122"/>
                  </a:rPr>
                  <a:t>进程</a:t>
                </a:r>
                <a:r>
                  <a:rPr lang="en-US" altLang="zh-CN" sz="1600" dirty="0">
                    <a:latin typeface="微软雅黑" panose="020B0503020204020204" pitchFamily="34" charset="-122"/>
                  </a:rPr>
                  <a:t>(</a:t>
                </a:r>
                <a:r>
                  <a:rPr lang="zh-CN" altLang="en-US" sz="1600" dirty="0">
                    <a:latin typeface="微软雅黑" panose="020B0503020204020204" pitchFamily="34" charset="-122"/>
                  </a:rPr>
                  <a:t>或程序</a:t>
                </a:r>
                <a:r>
                  <a:rPr lang="en-US" altLang="zh-CN" sz="1600" dirty="0">
                    <a:latin typeface="微软雅黑" panose="020B0503020204020204" pitchFamily="34" charset="-122"/>
                  </a:rPr>
                  <a:t>)</a:t>
                </a:r>
                <a:r>
                  <a:rPr lang="zh-CN" altLang="en-US" sz="1600" dirty="0">
                    <a:latin typeface="微软雅黑" panose="020B0503020204020204" pitchFamily="34" charset="-122"/>
                  </a:rPr>
                  <a:t>之间的前趋关系可用“→”来表示，如果进程</a:t>
                </a:r>
                <a:r>
                  <a:rPr lang="en-US" altLang="zh-CN" sz="1600" dirty="0">
                    <a:latin typeface="微软雅黑" panose="020B0503020204020204" pitchFamily="34" charset="-122"/>
                  </a:rPr>
                  <a:t>Pi</a:t>
                </a:r>
                <a:r>
                  <a:rPr lang="zh-CN" altLang="en-US" sz="1600" dirty="0">
                    <a:latin typeface="微软雅黑" panose="020B0503020204020204" pitchFamily="34" charset="-122"/>
                  </a:rPr>
                  <a:t>和</a:t>
                </a:r>
                <a:r>
                  <a:rPr lang="en-US" altLang="zh-CN" sz="1600" dirty="0">
                    <a:latin typeface="微软雅黑" panose="020B0503020204020204" pitchFamily="34" charset="-122"/>
                  </a:rPr>
                  <a:t>Pj</a:t>
                </a:r>
                <a:r>
                  <a:rPr lang="zh-CN" altLang="en-US" sz="1600" dirty="0">
                    <a:latin typeface="微软雅黑" panose="020B0503020204020204" pitchFamily="34" charset="-122"/>
                  </a:rPr>
                  <a:t>存在着前趋关系，可表示为</a:t>
                </a:r>
                <a:r>
                  <a:rPr lang="en-US" altLang="zh-CN" sz="1600" dirty="0">
                    <a:latin typeface="微软雅黑" panose="020B0503020204020204" pitchFamily="34" charset="-122"/>
                  </a:rPr>
                  <a:t>(Pi</a:t>
                </a:r>
                <a:r>
                  <a:rPr lang="zh-CN" altLang="en-US" sz="1600" dirty="0">
                    <a:latin typeface="微软雅黑" panose="020B0503020204020204" pitchFamily="34" charset="-122"/>
                  </a:rPr>
                  <a:t>，</a:t>
                </a:r>
                <a:r>
                  <a:rPr lang="en-US" altLang="zh-CN" sz="1600" dirty="0">
                    <a:latin typeface="微软雅黑" panose="020B0503020204020204" pitchFamily="34" charset="-122"/>
                  </a:rPr>
                  <a:t>Pj)∈→</a:t>
                </a:r>
                <a:r>
                  <a:rPr lang="zh-CN" altLang="en-US" sz="1600" dirty="0">
                    <a:latin typeface="微软雅黑" panose="020B0503020204020204" pitchFamily="34" charset="-122"/>
                  </a:rPr>
                  <a:t>，也可写成</a:t>
                </a:r>
                <a:r>
                  <a:rPr lang="en-US" altLang="zh-CN" sz="1600" dirty="0">
                    <a:latin typeface="微软雅黑" panose="020B0503020204020204" pitchFamily="34" charset="-122"/>
                  </a:rPr>
                  <a:t>Pi→Pj</a:t>
                </a:r>
                <a:r>
                  <a:rPr lang="zh-CN" altLang="en-US" sz="1600" dirty="0">
                    <a:latin typeface="微软雅黑" panose="020B0503020204020204" pitchFamily="34" charset="-122"/>
                  </a:rPr>
                  <a:t>，表示在</a:t>
                </a:r>
                <a:r>
                  <a:rPr lang="en-US" altLang="zh-CN" sz="1600" dirty="0">
                    <a:latin typeface="微软雅黑" panose="020B0503020204020204" pitchFamily="34" charset="-122"/>
                  </a:rPr>
                  <a:t>Pj</a:t>
                </a:r>
                <a:r>
                  <a:rPr lang="zh-CN" altLang="en-US" sz="1600" dirty="0">
                    <a:latin typeface="微软雅黑" panose="020B0503020204020204" pitchFamily="34" charset="-122"/>
                  </a:rPr>
                  <a:t>开始执行之前</a:t>
                </a:r>
                <a:r>
                  <a:rPr lang="en-US" altLang="zh-CN" sz="1600" dirty="0">
                    <a:latin typeface="微软雅黑" panose="020B0503020204020204" pitchFamily="34" charset="-122"/>
                  </a:rPr>
                  <a:t>Pi </a:t>
                </a:r>
                <a:r>
                  <a:rPr lang="zh-CN" altLang="en-US" sz="1600" dirty="0">
                    <a:latin typeface="微软雅黑" panose="020B0503020204020204" pitchFamily="34" charset="-122"/>
                  </a:rPr>
                  <a:t>必须完成。</a:t>
                </a:r>
                <a:endParaRPr lang="en-US" altLang="zh-CN" sz="1600" dirty="0">
                  <a:latin typeface="微软雅黑" panose="020B0503020204020204" pitchFamily="34" charset="-122"/>
                </a:endParaRPr>
              </a:p>
              <a:p>
                <a:pPr algn="just">
                  <a:lnSpc>
                    <a:spcPct val="114000"/>
                  </a:lnSpc>
                </a:pPr>
                <a:endParaRPr lang="en-US" altLang="zh-CN" sz="1600" dirty="0">
                  <a:latin typeface="微软雅黑" panose="020B0503020204020204" pitchFamily="34" charset="-122"/>
                </a:endParaRPr>
              </a:p>
              <a:p>
                <a:pPr algn="just">
                  <a:lnSpc>
                    <a:spcPct val="114000"/>
                  </a:lnSpc>
                </a:pPr>
                <a:r>
                  <a:rPr lang="zh-CN" altLang="en-US" sz="1600" dirty="0">
                    <a:latin typeface="微软雅黑" panose="020B0503020204020204" pitchFamily="34" charset="-122"/>
                  </a:rPr>
                  <a:t>此时称</a:t>
                </a:r>
                <a:r>
                  <a:rPr lang="en-US" altLang="zh-CN" sz="1600" dirty="0">
                    <a:latin typeface="微软雅黑" panose="020B0503020204020204" pitchFamily="34" charset="-122"/>
                  </a:rPr>
                  <a:t>Pi</a:t>
                </a:r>
                <a:r>
                  <a:rPr lang="zh-CN" altLang="en-US" sz="1600" dirty="0">
                    <a:latin typeface="微软雅黑" panose="020B0503020204020204" pitchFamily="34" charset="-122"/>
                  </a:rPr>
                  <a:t>是</a:t>
                </a:r>
                <a:r>
                  <a:rPr lang="en-US" altLang="zh-CN" sz="1600" dirty="0">
                    <a:latin typeface="微软雅黑" panose="020B0503020204020204" pitchFamily="34" charset="-122"/>
                  </a:rPr>
                  <a:t>Pj</a:t>
                </a:r>
                <a:r>
                  <a:rPr lang="zh-CN" altLang="en-US" sz="1600" dirty="0">
                    <a:latin typeface="微软雅黑" panose="020B0503020204020204" pitchFamily="34" charset="-122"/>
                  </a:rPr>
                  <a:t>的直接</a:t>
                </a:r>
                <a:r>
                  <a:rPr lang="zh-CN" altLang="en-US" sz="1600" b="1" dirty="0">
                    <a:solidFill>
                      <a:srgbClr val="FF0000"/>
                    </a:solidFill>
                    <a:latin typeface="微软雅黑" panose="020B0503020204020204" pitchFamily="34" charset="-122"/>
                  </a:rPr>
                  <a:t>前趋</a:t>
                </a:r>
                <a:r>
                  <a:rPr lang="zh-CN" altLang="en-US" sz="1600" dirty="0">
                    <a:latin typeface="微软雅黑" panose="020B0503020204020204" pitchFamily="34" charset="-122"/>
                  </a:rPr>
                  <a:t>，而称</a:t>
                </a:r>
                <a:r>
                  <a:rPr lang="en-US" altLang="zh-CN" sz="1600" dirty="0">
                    <a:latin typeface="微软雅黑" panose="020B0503020204020204" pitchFamily="34" charset="-122"/>
                  </a:rPr>
                  <a:t>Pj</a:t>
                </a:r>
                <a:r>
                  <a:rPr lang="zh-CN" altLang="en-US" sz="1600" dirty="0">
                    <a:latin typeface="微软雅黑" panose="020B0503020204020204" pitchFamily="34" charset="-122"/>
                  </a:rPr>
                  <a:t>是</a:t>
                </a:r>
                <a:r>
                  <a:rPr lang="en-US" altLang="zh-CN" sz="1600" dirty="0">
                    <a:latin typeface="微软雅黑" panose="020B0503020204020204" pitchFamily="34" charset="-122"/>
                  </a:rPr>
                  <a:t>Pi</a:t>
                </a:r>
                <a:r>
                  <a:rPr lang="zh-CN" altLang="en-US" sz="1600" dirty="0">
                    <a:latin typeface="微软雅黑" panose="020B0503020204020204" pitchFamily="34" charset="-122"/>
                  </a:rPr>
                  <a:t>的直接</a:t>
                </a:r>
                <a:r>
                  <a:rPr lang="zh-CN" altLang="en-US" sz="1600" b="1" dirty="0">
                    <a:solidFill>
                      <a:srgbClr val="FF0000"/>
                    </a:solidFill>
                    <a:latin typeface="微软雅黑" panose="020B0503020204020204" pitchFamily="34" charset="-122"/>
                  </a:rPr>
                  <a:t>后继</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algn="just">
                  <a:lnSpc>
                    <a:spcPct val="114000"/>
                  </a:lnSpc>
                </a:pPr>
                <a:endParaRPr lang="en-US" altLang="zh-CN" sz="1600" dirty="0">
                  <a:latin typeface="微软雅黑" panose="020B0503020204020204" pitchFamily="34" charset="-122"/>
                </a:endParaRPr>
              </a:p>
              <a:p>
                <a:pPr algn="just">
                  <a:lnSpc>
                    <a:spcPct val="114000"/>
                  </a:lnSpc>
                </a:pPr>
                <a:r>
                  <a:rPr lang="zh-CN" altLang="en-US" sz="1600" dirty="0">
                    <a:latin typeface="微软雅黑" panose="020B0503020204020204" pitchFamily="34" charset="-122"/>
                  </a:rPr>
                  <a:t>在前趋图中，把没有前趋的结点称为</a:t>
                </a:r>
                <a:r>
                  <a:rPr lang="zh-CN" altLang="en-US" sz="1600" b="1" dirty="0">
                    <a:solidFill>
                      <a:srgbClr val="FF0000"/>
                    </a:solidFill>
                    <a:latin typeface="微软雅黑" panose="020B0503020204020204" pitchFamily="34" charset="-122"/>
                  </a:rPr>
                  <a:t>初始结点</a:t>
                </a:r>
                <a:r>
                  <a:rPr lang="en-US" altLang="zh-CN" sz="1600" dirty="0">
                    <a:latin typeface="微软雅黑" panose="020B0503020204020204" pitchFamily="34" charset="-122"/>
                  </a:rPr>
                  <a:t>(Initial Node)</a:t>
                </a:r>
                <a:r>
                  <a:rPr lang="zh-CN" altLang="en-US" sz="1600" dirty="0">
                    <a:latin typeface="微软雅黑" panose="020B0503020204020204" pitchFamily="34" charset="-122"/>
                  </a:rPr>
                  <a:t>，把没有后继的结点称为</a:t>
                </a:r>
                <a:r>
                  <a:rPr lang="zh-CN" altLang="en-US" sz="1600" b="1" dirty="0">
                    <a:solidFill>
                      <a:srgbClr val="FF0000"/>
                    </a:solidFill>
                    <a:latin typeface="微软雅黑" panose="020B0503020204020204" pitchFamily="34" charset="-122"/>
                  </a:rPr>
                  <a:t>终止结点</a:t>
                </a:r>
                <a:r>
                  <a:rPr lang="en-US" altLang="zh-CN" sz="1600" dirty="0">
                    <a:latin typeface="微软雅黑" panose="020B0503020204020204" pitchFamily="34" charset="-122"/>
                  </a:rPr>
                  <a:t>(Final Node)</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algn="just">
                  <a:lnSpc>
                    <a:spcPct val="114000"/>
                  </a:lnSpc>
                </a:pPr>
                <a:endParaRPr lang="en-US" altLang="zh-CN" sz="1600" dirty="0">
                  <a:latin typeface="微软雅黑" panose="020B0503020204020204" pitchFamily="34" charset="-122"/>
                </a:endParaRPr>
              </a:p>
              <a:p>
                <a:pPr algn="just">
                  <a:lnSpc>
                    <a:spcPct val="114000"/>
                  </a:lnSpc>
                </a:pPr>
                <a:r>
                  <a:rPr lang="zh-CN" altLang="en-US" sz="1600" dirty="0">
                    <a:latin typeface="微软雅黑" panose="020B0503020204020204" pitchFamily="34" charset="-122"/>
                  </a:rPr>
                  <a:t>每个结点还具有一个重量</a:t>
                </a:r>
                <a:r>
                  <a:rPr lang="en-US" altLang="zh-CN" sz="1600" dirty="0">
                    <a:latin typeface="微软雅黑" panose="020B0503020204020204" pitchFamily="34" charset="-122"/>
                  </a:rPr>
                  <a:t>(Weight)</a:t>
                </a:r>
                <a:r>
                  <a:rPr lang="zh-CN" altLang="en-US" sz="1600" dirty="0">
                    <a:latin typeface="微软雅黑" panose="020B0503020204020204" pitchFamily="34" charset="-122"/>
                  </a:rPr>
                  <a:t>，用于表示该结点所含有的程序量或程序的执行</a:t>
                </a:r>
                <a:br>
                  <a:rPr lang="zh-CN" altLang="en-US" sz="1600" dirty="0">
                    <a:latin typeface="微软雅黑" panose="020B0503020204020204" pitchFamily="34" charset="-122"/>
                  </a:rPr>
                </a:br>
                <a:r>
                  <a:rPr lang="zh-CN" altLang="en-US" sz="1600" dirty="0">
                    <a:latin typeface="微软雅黑" panose="020B0503020204020204" pitchFamily="34" charset="-122"/>
                  </a:rPr>
                  <a:t>时间。</a:t>
                </a:r>
              </a:p>
            </p:txBody>
          </p:sp>
          <p:sp>
            <p:nvSpPr>
              <p:cNvPr id="34" name="矩形 4"/>
              <p:cNvSpPr/>
              <p:nvPr/>
            </p:nvSpPr>
            <p:spPr>
              <a:xfrm>
                <a:off x="5449233" y="1883461"/>
                <a:ext cx="5885282"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1991"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1992"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1993"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1994"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程序执行：前驱图</a:t>
            </a:r>
          </a:p>
        </p:txBody>
      </p:sp>
      <p:sp>
        <p:nvSpPr>
          <p:cNvPr id="4198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1989"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进程通信</a:t>
            </a:r>
          </a:p>
        </p:txBody>
      </p:sp>
      <p:pic>
        <p:nvPicPr>
          <p:cNvPr id="39950" name="Picture 14" descr="éä¿¡æ¨¡å"/>
          <p:cNvPicPr>
            <a:picLocks noChangeAspect="1"/>
          </p:cNvPicPr>
          <p:nvPr/>
        </p:nvPicPr>
        <p:blipFill>
          <a:blip r:embed="rId14"/>
          <a:stretch>
            <a:fillRect/>
          </a:stretch>
        </p:blipFill>
        <p:spPr>
          <a:xfrm>
            <a:off x="4114800" y="1352550"/>
            <a:ext cx="4661535" cy="2960370"/>
          </a:xfrm>
          <a:prstGeom prst="rect">
            <a:avLst/>
          </a:prstGeom>
          <a:noFill/>
          <a:ln w="9525">
            <a:noFill/>
          </a:ln>
        </p:spPr>
      </p:pic>
      <p:grpSp>
        <p:nvGrpSpPr>
          <p:cNvPr id="6" name="Group 103"/>
          <p:cNvGrpSpPr/>
          <p:nvPr/>
        </p:nvGrpSpPr>
        <p:grpSpPr>
          <a:xfrm>
            <a:off x="228283" y="872490"/>
            <a:ext cx="3691255" cy="1097280"/>
            <a:chOff x="62300" y="3002145"/>
            <a:chExt cx="3691178" cy="1097414"/>
          </a:xfrm>
        </p:grpSpPr>
        <p:sp>
          <p:nvSpPr>
            <p:cNvPr id="8" name="椭圆 10"/>
            <p:cNvSpPr/>
            <p:nvPr>
              <p:custDataLst>
                <p:tags r:id="rId10"/>
              </p:custDataLst>
            </p:nvPr>
          </p:nvSpPr>
          <p:spPr>
            <a:xfrm>
              <a:off x="62300" y="3248555"/>
              <a:ext cx="488940" cy="4528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9" name="文本框 11"/>
            <p:cNvSpPr txBox="1"/>
            <p:nvPr>
              <p:custDataLst>
                <p:tags r:id="rId11"/>
              </p:custDataLst>
            </p:nvPr>
          </p:nvSpPr>
          <p:spPr>
            <a:xfrm>
              <a:off x="477437" y="3002145"/>
              <a:ext cx="3116976" cy="307715"/>
            </a:xfrm>
            <a:prstGeom prst="rect">
              <a:avLst/>
            </a:prstGeom>
            <a:noFill/>
            <a:ln w="9525">
              <a:noFill/>
            </a:ln>
          </p:spPr>
          <p:txBody>
            <a:bodyPr wrap="none">
              <a:spAutoFit/>
            </a:bodyPr>
            <a:lstStyle/>
            <a:p>
              <a:r>
                <a:rPr lang="en-US" altLang="zh-CN" sz="1400" dirty="0">
                  <a:solidFill>
                    <a:schemeClr val="accent2"/>
                  </a:solidFill>
                  <a:latin typeface="微软雅黑" panose="020B0503020204020204" pitchFamily="34" charset="-122"/>
                </a:rPr>
                <a:t>Interprocess Communication (IPC)</a:t>
              </a:r>
            </a:p>
          </p:txBody>
        </p:sp>
        <p:sp>
          <p:nvSpPr>
            <p:cNvPr id="12" name="矩形 9"/>
            <p:cNvSpPr/>
            <p:nvPr>
              <p:custDataLst>
                <p:tags r:id="rId12"/>
              </p:custDataLst>
            </p:nvPr>
          </p:nvSpPr>
          <p:spPr>
            <a:xfrm>
              <a:off x="484566" y="3271418"/>
              <a:ext cx="3268912" cy="828141"/>
            </a:xfrm>
            <a:prstGeom prst="rect">
              <a:avLst/>
            </a:prstGeom>
            <a:noFill/>
            <a:ln w="9525">
              <a:noFill/>
            </a:ln>
          </p:spPr>
          <p:txBody>
            <a:bodyPr wrap="square">
              <a:spAutoFit/>
            </a:bodyPr>
            <a:lstStyle/>
            <a:p>
              <a:pPr>
                <a:lnSpc>
                  <a:spcPct val="114000"/>
                </a:lnSpc>
              </a:pPr>
              <a:r>
                <a:rPr lang="zh-CN" altLang="en-US" sz="1400" dirty="0">
                  <a:latin typeface="微软雅黑" panose="020B0503020204020204" pitchFamily="34" charset="-122"/>
                </a:rPr>
                <a:t>进程</a:t>
              </a:r>
              <a:r>
                <a:rPr lang="zh-CN" altLang="en-US" sz="1400" b="1" dirty="0">
                  <a:solidFill>
                    <a:srgbClr val="FF0000"/>
                  </a:solidFill>
                  <a:latin typeface="微软雅黑" panose="020B0503020204020204" pitchFamily="34" charset="-122"/>
                </a:rPr>
                <a:t>通信</a:t>
              </a:r>
              <a:r>
                <a:rPr lang="zh-CN" altLang="en-US" sz="1400" dirty="0">
                  <a:latin typeface="微软雅黑" panose="020B0503020204020204" pitchFamily="34" charset="-122"/>
                </a:rPr>
                <a:t>就是</a:t>
              </a:r>
              <a:r>
                <a:rPr lang="zh-CN" altLang="en-US" sz="1400" b="1" dirty="0">
                  <a:solidFill>
                    <a:srgbClr val="FF0000"/>
                  </a:solidFill>
                  <a:latin typeface="微软雅黑" panose="020B0503020204020204" pitchFamily="34" charset="-122"/>
                </a:rPr>
                <a:t>进程之间的信息交换</a:t>
              </a:r>
              <a:endParaRPr lang="en-US" altLang="zh-CN" sz="1400" b="1" dirty="0">
                <a:solidFill>
                  <a:srgbClr val="FF0000"/>
                </a:solidFill>
                <a:latin typeface="微软雅黑" panose="020B0503020204020204" pitchFamily="34" charset="-122"/>
              </a:endParaRPr>
            </a:p>
            <a:p>
              <a:pPr>
                <a:lnSpc>
                  <a:spcPct val="114000"/>
                </a:lnSpc>
              </a:pPr>
              <a:endParaRPr lang="zh-CN" altLang="en-US" sz="1400" dirty="0">
                <a:sym typeface="+mn-ea"/>
              </a:endParaRPr>
            </a:p>
            <a:p>
              <a:pPr>
                <a:lnSpc>
                  <a:spcPct val="114000"/>
                </a:lnSpc>
              </a:pPr>
              <a:endParaRPr lang="zh-CN" altLang="en-US" sz="1400" dirty="0">
                <a:latin typeface="微软雅黑" panose="020B0503020204020204" pitchFamily="34" charset="-122"/>
              </a:endParaRPr>
            </a:p>
          </p:txBody>
        </p:sp>
      </p:grpSp>
      <p:sp>
        <p:nvSpPr>
          <p:cNvPr id="14" name="íšḻîḋè"/>
          <p:cNvSpPr/>
          <p:nvPr>
            <p:custDataLst>
              <p:tags r:id="rId1"/>
            </p:custDataLst>
          </p:nvPr>
        </p:nvSpPr>
        <p:spPr>
          <a:xfrm>
            <a:off x="676677" y="2566500"/>
            <a:ext cx="2479721" cy="392978"/>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400" dirty="0"/>
              <a:t>效率低</a:t>
            </a:r>
          </a:p>
          <a:p>
            <a:pPr marL="342900" indent="-342900">
              <a:lnSpc>
                <a:spcPct val="120000"/>
              </a:lnSpc>
              <a:buClr>
                <a:srgbClr val="FF0000"/>
              </a:buClr>
              <a:buFont typeface="Wingdings" panose="05000000000000000000" pitchFamily="2" charset="2"/>
              <a:buChar char="Ø"/>
            </a:pPr>
            <a:r>
              <a:rPr lang="zh-CN" altLang="en-US" sz="1400" dirty="0"/>
              <a:t>通信对用户不透明</a:t>
            </a:r>
          </a:p>
        </p:txBody>
      </p:sp>
      <p:sp>
        <p:nvSpPr>
          <p:cNvPr id="15" name="î$ļíḋè"/>
          <p:cNvSpPr/>
          <p:nvPr>
            <p:custDataLst>
              <p:tags r:id="rId2"/>
            </p:custDataLst>
          </p:nvPr>
        </p:nvSpPr>
        <p:spPr>
          <a:xfrm>
            <a:off x="704453" y="3442499"/>
            <a:ext cx="4094519" cy="726864"/>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400" dirty="0"/>
              <a:t>使用方便、隐藏细节</a:t>
            </a:r>
          </a:p>
          <a:p>
            <a:pPr marL="342900" indent="-342900">
              <a:lnSpc>
                <a:spcPct val="120000"/>
              </a:lnSpc>
              <a:buClr>
                <a:srgbClr val="FF0000"/>
              </a:buClr>
              <a:buFont typeface="Wingdings" panose="05000000000000000000" pitchFamily="2" charset="2"/>
              <a:buChar char="Ø"/>
            </a:pPr>
            <a:r>
              <a:rPr lang="zh-CN" altLang="en-US" sz="1400" dirty="0"/>
              <a:t>高效地传送大量数据</a:t>
            </a:r>
          </a:p>
        </p:txBody>
      </p:sp>
      <p:sp>
        <p:nvSpPr>
          <p:cNvPr id="16" name="ïṧḷïḋè"/>
          <p:cNvSpPr/>
          <p:nvPr>
            <p:custDataLst>
              <p:tags r:id="rId3"/>
            </p:custDataLst>
          </p:nvPr>
        </p:nvSpPr>
        <p:spPr>
          <a:xfrm>
            <a:off x="780653" y="3210317"/>
            <a:ext cx="2772038" cy="311327"/>
          </a:xfrm>
          <a:prstGeom prst="rect">
            <a:avLst/>
          </a:prstGeom>
          <a:noFill/>
          <a:ln>
            <a:noFill/>
          </a:ln>
        </p:spPr>
        <p:txBody>
          <a:bodyPr wrap="square" lIns="68580" tIns="34290" rIns="68580" bIns="34290" anchor="ctr" anchorCtr="0">
            <a:noAutofit/>
          </a:bodyPr>
          <a:lstStyle/>
          <a:p>
            <a:r>
              <a:rPr lang="zh-CN" altLang="en-US" sz="1400" dirty="0">
                <a:solidFill>
                  <a:srgbClr val="FF0000"/>
                </a:solidFill>
              </a:rPr>
              <a:t>高级进程通信：传递大量数据</a:t>
            </a:r>
          </a:p>
        </p:txBody>
      </p:sp>
      <p:sp>
        <p:nvSpPr>
          <p:cNvPr id="17" name="íṥḻîḓe"/>
          <p:cNvSpPr/>
          <p:nvPr>
            <p:custDataLst>
              <p:tags r:id="rId4"/>
            </p:custDataLst>
          </p:nvPr>
        </p:nvSpPr>
        <p:spPr>
          <a:xfrm>
            <a:off x="228655" y="3181386"/>
            <a:ext cx="470900" cy="470900"/>
          </a:xfrm>
          <a:prstGeom prst="ellipse">
            <a:avLst/>
          </a:prstGeom>
          <a:solidFill>
            <a:srgbClr val="4472C4"/>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8" name="îşļiḓè"/>
          <p:cNvSpPr/>
          <p:nvPr>
            <p:custDataLst>
              <p:tags r:id="rId5"/>
            </p:custDataLst>
          </p:nvPr>
        </p:nvSpPr>
        <p:spPr>
          <a:xfrm>
            <a:off x="228637" y="2273819"/>
            <a:ext cx="470900" cy="470900"/>
          </a:xfrm>
          <a:prstGeom prst="ellipse">
            <a:avLst/>
          </a:prstGeom>
          <a:solidFill>
            <a:srgbClr val="4472C4"/>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9" name="íSlíḋe"/>
          <p:cNvSpPr/>
          <p:nvPr>
            <p:custDataLst>
              <p:tags r:id="rId6"/>
            </p:custDataLst>
          </p:nvPr>
        </p:nvSpPr>
        <p:spPr>
          <a:xfrm>
            <a:off x="380852" y="2419377"/>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0" name="ïśḷïḓe"/>
          <p:cNvSpPr/>
          <p:nvPr>
            <p:custDataLst>
              <p:tags r:id="rId7"/>
            </p:custDataLst>
          </p:nvPr>
        </p:nvSpPr>
        <p:spPr>
          <a:xfrm>
            <a:off x="380984" y="3289826"/>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1" name="文本框 20"/>
          <p:cNvSpPr txBox="1"/>
          <p:nvPr>
            <p:custDataLst>
              <p:tags r:id="rId8"/>
            </p:custDataLst>
          </p:nvPr>
        </p:nvSpPr>
        <p:spPr>
          <a:xfrm>
            <a:off x="152400" y="1905000"/>
            <a:ext cx="3608070" cy="306705"/>
          </a:xfrm>
          <a:prstGeom prst="rect">
            <a:avLst/>
          </a:prstGeom>
          <a:noFill/>
        </p:spPr>
        <p:txBody>
          <a:bodyPr wrap="square" rtlCol="0" anchor="t">
            <a:spAutoFit/>
          </a:bodyPr>
          <a:lstStyle/>
          <a:p>
            <a:r>
              <a:rPr lang="zh-CN" altLang="en-US" sz="1400" b="1" dirty="0"/>
              <a:t>根据交换信息量的多少和效率的高低分类：</a:t>
            </a:r>
          </a:p>
        </p:txBody>
      </p:sp>
      <p:sp>
        <p:nvSpPr>
          <p:cNvPr id="22" name="i$lîďê"/>
          <p:cNvSpPr/>
          <p:nvPr>
            <p:custDataLst>
              <p:tags r:id="rId9"/>
            </p:custDataLst>
          </p:nvPr>
        </p:nvSpPr>
        <p:spPr>
          <a:xfrm>
            <a:off x="718403" y="2321273"/>
            <a:ext cx="4094520" cy="294658"/>
          </a:xfrm>
          <a:prstGeom prst="rect">
            <a:avLst/>
          </a:prstGeom>
          <a:noFill/>
          <a:ln>
            <a:noFill/>
          </a:ln>
        </p:spPr>
        <p:txBody>
          <a:bodyPr wrap="square" lIns="68580" tIns="34290" rIns="68580" bIns="34290" anchor="ctr" anchorCtr="0">
            <a:noAutofit/>
          </a:bodyPr>
          <a:lstStyle/>
          <a:p>
            <a:r>
              <a:rPr lang="zh-CN" altLang="en-US" sz="1400" dirty="0">
                <a:solidFill>
                  <a:srgbClr val="FF0000"/>
                </a:solidFill>
              </a:rPr>
              <a:t>低级进程通信 ：只能传递状态和整数值</a:t>
            </a:r>
          </a:p>
        </p:txBody>
      </p:sp>
      <p:sp>
        <p:nvSpPr>
          <p:cNvPr id="2" name="矩形: 圆角 1">
            <a:extLst>
              <a:ext uri="{FF2B5EF4-FFF2-40B4-BE49-F238E27FC236}">
                <a16:creationId xmlns:a16="http://schemas.microsoft.com/office/drawing/2014/main" id="{FCB8AACB-6F07-A2F0-9AB2-80C4ACA271A8}"/>
              </a:ext>
            </a:extLst>
          </p:cNvPr>
          <p:cNvSpPr/>
          <p:nvPr/>
        </p:nvSpPr>
        <p:spPr>
          <a:xfrm>
            <a:off x="6858000" y="1798320"/>
            <a:ext cx="15240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6922831-6FA1-619C-EB71-53183BA41ECF}"/>
              </a:ext>
            </a:extLst>
          </p:cNvPr>
          <p:cNvSpPr txBox="1"/>
          <p:nvPr/>
        </p:nvSpPr>
        <p:spPr>
          <a:xfrm>
            <a:off x="6566149" y="918815"/>
            <a:ext cx="2236510" cy="400110"/>
          </a:xfrm>
          <a:prstGeom prst="rect">
            <a:avLst/>
          </a:prstGeom>
          <a:noFill/>
        </p:spPr>
        <p:txBody>
          <a:bodyPr wrap="none" rtlCol="0">
            <a:spAutoFit/>
          </a:bodyPr>
          <a:lstStyle/>
          <a:p>
            <a:r>
              <a:rPr lang="zh-CN" altLang="en-US" sz="2000" dirty="0">
                <a:solidFill>
                  <a:srgbClr val="FF0000"/>
                </a:solidFill>
              </a:rPr>
              <a:t>利用共享内存通信</a:t>
            </a:r>
          </a:p>
        </p:txBody>
      </p:sp>
      <p:sp>
        <p:nvSpPr>
          <p:cNvPr id="5" name="文本框 4">
            <a:extLst>
              <a:ext uri="{FF2B5EF4-FFF2-40B4-BE49-F238E27FC236}">
                <a16:creationId xmlns:a16="http://schemas.microsoft.com/office/drawing/2014/main" id="{B6516928-8FF9-B936-7E41-085CCE1D86CB}"/>
              </a:ext>
            </a:extLst>
          </p:cNvPr>
          <p:cNvSpPr txBox="1"/>
          <p:nvPr/>
        </p:nvSpPr>
        <p:spPr>
          <a:xfrm>
            <a:off x="4343400" y="4312920"/>
            <a:ext cx="1723549" cy="400110"/>
          </a:xfrm>
          <a:prstGeom prst="rect">
            <a:avLst/>
          </a:prstGeom>
          <a:noFill/>
        </p:spPr>
        <p:txBody>
          <a:bodyPr wrap="none" rtlCol="0">
            <a:spAutoFit/>
          </a:bodyPr>
          <a:lstStyle/>
          <a:p>
            <a:r>
              <a:rPr lang="zh-CN" altLang="en-US" sz="2000" dirty="0">
                <a:solidFill>
                  <a:srgbClr val="FF0000"/>
                </a:solidFill>
              </a:rPr>
              <a:t>内核协调通信</a:t>
            </a:r>
          </a:p>
        </p:txBody>
      </p:sp>
      <p:sp>
        <p:nvSpPr>
          <p:cNvPr id="7" name="矩形: 圆角 6">
            <a:extLst>
              <a:ext uri="{FF2B5EF4-FFF2-40B4-BE49-F238E27FC236}">
                <a16:creationId xmlns:a16="http://schemas.microsoft.com/office/drawing/2014/main" id="{4EF109BC-D790-9AD7-E34E-F90C44835DAC}"/>
              </a:ext>
            </a:extLst>
          </p:cNvPr>
          <p:cNvSpPr/>
          <p:nvPr/>
        </p:nvSpPr>
        <p:spPr>
          <a:xfrm>
            <a:off x="4419600" y="3133266"/>
            <a:ext cx="15240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894263" y="1028700"/>
            <a:ext cx="3944369" cy="1174787"/>
            <a:chOff x="138498" y="3002145"/>
            <a:chExt cx="3943960" cy="1174378"/>
          </a:xfrm>
        </p:grpSpPr>
        <p:sp>
          <p:nvSpPr>
            <p:cNvPr id="105" name="椭圆 10"/>
            <p:cNvSpPr/>
            <p:nvPr/>
          </p:nvSpPr>
          <p:spPr>
            <a:xfrm>
              <a:off x="138498" y="3248122"/>
              <a:ext cx="349214" cy="3507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39946" name="文本框 11"/>
            <p:cNvSpPr txBox="1"/>
            <p:nvPr/>
          </p:nvSpPr>
          <p:spPr>
            <a:xfrm>
              <a:off x="477437" y="3002145"/>
              <a:ext cx="3382929" cy="521788"/>
            </a:xfrm>
            <a:prstGeom prst="rect">
              <a:avLst/>
            </a:prstGeom>
            <a:noFill/>
            <a:ln w="9525">
              <a:noFill/>
            </a:ln>
          </p:spPr>
          <p:txBody>
            <a:bodyPr wrap="none">
              <a:spAutoFit/>
            </a:bodyPr>
            <a:lstStyle/>
            <a:p>
              <a:r>
                <a:rPr lang="zh-CN" altLang="en-US" sz="1400" dirty="0">
                  <a:latin typeface="微软雅黑" panose="020B0503020204020204" pitchFamily="34" charset="-122"/>
                </a:rPr>
                <a:t>两个进程对共享空间的访问必须是</a:t>
              </a:r>
              <a:r>
                <a:rPr lang="zh-CN" altLang="en-US" sz="1400" b="1" dirty="0">
                  <a:solidFill>
                    <a:srgbClr val="FF0000"/>
                  </a:solidFill>
                  <a:latin typeface="微软雅黑" panose="020B0503020204020204" pitchFamily="34" charset="-122"/>
                </a:rPr>
                <a:t>互斥</a:t>
              </a:r>
              <a:r>
                <a:rPr lang="zh-CN" altLang="en-US" sz="1400" dirty="0">
                  <a:latin typeface="微软雅黑" panose="020B0503020204020204" pitchFamily="34" charset="-122"/>
                </a:rPr>
                <a:t>的</a:t>
              </a:r>
              <a:endParaRPr lang="en-US" altLang="zh-CN" sz="1400" dirty="0">
                <a:latin typeface="微软雅黑" panose="020B0503020204020204" pitchFamily="34" charset="-122"/>
              </a:endParaRPr>
            </a:p>
            <a:p>
              <a:r>
                <a:rPr lang="zh-CN" altLang="en-US" sz="1400" dirty="0">
                  <a:latin typeface="微软雅黑" panose="020B0503020204020204" pitchFamily="34" charset="-122"/>
                </a:rPr>
                <a:t>互斥的访问由操作系统提供的原语实现</a:t>
              </a:r>
              <a:endParaRPr lang="en-US" altLang="zh-CN" sz="1400" dirty="0">
                <a:latin typeface="微软雅黑" panose="020B0503020204020204" pitchFamily="34" charset="-122"/>
              </a:endParaRPr>
            </a:p>
          </p:txBody>
        </p:sp>
        <p:sp>
          <p:nvSpPr>
            <p:cNvPr id="39947" name="矩形 9"/>
            <p:cNvSpPr/>
            <p:nvPr/>
          </p:nvSpPr>
          <p:spPr>
            <a:xfrm>
              <a:off x="497213" y="3594431"/>
              <a:ext cx="3585245" cy="582092"/>
            </a:xfrm>
            <a:prstGeom prst="rect">
              <a:avLst/>
            </a:prstGeom>
            <a:noFill/>
            <a:ln w="9525">
              <a:noFill/>
            </a:ln>
          </p:spPr>
          <p:txBody>
            <a:bodyPr>
              <a:spAutoFit/>
            </a:bodyPr>
            <a:lstStyle/>
            <a:p>
              <a:pPr>
                <a:lnSpc>
                  <a:spcPct val="114000"/>
                </a:lnSpc>
              </a:pPr>
              <a:r>
                <a:rPr lang="zh-CN" altLang="en-US" sz="1400" dirty="0">
                  <a:latin typeface="微软雅黑" panose="020B0503020204020204" pitchFamily="34" charset="-122"/>
                </a:rPr>
                <a:t>操作系统只负责提供空间的同步互斥原语</a:t>
              </a:r>
              <a:endParaRPr lang="en-US" altLang="zh-CN" sz="1400" dirty="0">
                <a:latin typeface="微软雅黑" panose="020B0503020204020204" pitchFamily="34" charset="-122"/>
              </a:endParaRPr>
            </a:p>
            <a:p>
              <a:pPr>
                <a:lnSpc>
                  <a:spcPct val="114000"/>
                </a:lnSpc>
              </a:pPr>
              <a:r>
                <a:rPr lang="zh-CN" altLang="en-US" sz="1400" dirty="0">
                  <a:latin typeface="微软雅黑" panose="020B0503020204020204" pitchFamily="34" charset="-122"/>
                </a:rPr>
                <a:t>比如</a:t>
              </a:r>
              <a:r>
                <a:rPr lang="en-US" altLang="zh-CN" sz="1400" b="1" dirty="0">
                  <a:solidFill>
                    <a:srgbClr val="FF0000"/>
                  </a:solidFill>
                  <a:latin typeface="微软雅黑" panose="020B0503020204020204" pitchFamily="34" charset="-122"/>
                </a:rPr>
                <a:t>P</a:t>
              </a:r>
              <a:r>
                <a:rPr lang="zh-CN" altLang="en-US" sz="1400" b="1" dirty="0">
                  <a:solidFill>
                    <a:srgbClr val="FF0000"/>
                  </a:solidFill>
                  <a:latin typeface="微软雅黑" panose="020B0503020204020204" pitchFamily="34" charset="-122"/>
                </a:rPr>
                <a:t>、</a:t>
              </a:r>
              <a:r>
                <a:rPr lang="en-US" altLang="zh-CN" sz="1400" b="1" dirty="0">
                  <a:solidFill>
                    <a:srgbClr val="FF0000"/>
                  </a:solidFill>
                  <a:latin typeface="微软雅黑" panose="020B0503020204020204" pitchFamily="34" charset="-122"/>
                </a:rPr>
                <a:t>V</a:t>
              </a:r>
              <a:r>
                <a:rPr lang="zh-CN" altLang="en-US" sz="1400" b="1" dirty="0">
                  <a:solidFill>
                    <a:srgbClr val="FF0000"/>
                  </a:solidFill>
                  <a:latin typeface="微软雅黑" panose="020B0503020204020204" pitchFamily="34" charset="-122"/>
                </a:rPr>
                <a:t>操作</a:t>
              </a:r>
            </a:p>
          </p:txBody>
        </p:sp>
      </p:grpSp>
      <p:grpSp>
        <p:nvGrpSpPr>
          <p:cNvPr id="108" name="Group 107"/>
          <p:cNvGrpSpPr/>
          <p:nvPr/>
        </p:nvGrpSpPr>
        <p:grpSpPr>
          <a:xfrm>
            <a:off x="4894262" y="2487613"/>
            <a:ext cx="4325937" cy="2307480"/>
            <a:chOff x="138498" y="3002145"/>
            <a:chExt cx="4077038" cy="2306183"/>
          </a:xfrm>
        </p:grpSpPr>
        <p:sp>
          <p:nvSpPr>
            <p:cNvPr id="109" name="椭圆 10"/>
            <p:cNvSpPr/>
            <p:nvPr/>
          </p:nvSpPr>
          <p:spPr>
            <a:xfrm>
              <a:off x="138498" y="3267108"/>
              <a:ext cx="349177" cy="3506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39943" name="文本框 11"/>
            <p:cNvSpPr txBox="1"/>
            <p:nvPr/>
          </p:nvSpPr>
          <p:spPr>
            <a:xfrm>
              <a:off x="477437" y="3002145"/>
              <a:ext cx="3738099" cy="306533"/>
            </a:xfrm>
            <a:prstGeom prst="rect">
              <a:avLst/>
            </a:prstGeom>
            <a:noFill/>
            <a:ln w="9525">
              <a:noFill/>
            </a:ln>
          </p:spPr>
          <p:txBody>
            <a:bodyPr wrap="none">
              <a:spAutoFit/>
            </a:bodyPr>
            <a:lstStyle/>
            <a:p>
              <a:r>
                <a:rPr lang="zh-CN" altLang="en-US" sz="1400" dirty="0">
                  <a:latin typeface="微软雅黑" panose="020B0503020204020204" pitchFamily="34" charset="-122"/>
                </a:rPr>
                <a:t>共享方式包括基于</a:t>
              </a:r>
              <a:r>
                <a:rPr lang="zh-CN" altLang="en-US" sz="1400" b="1" dirty="0">
                  <a:solidFill>
                    <a:srgbClr val="FF0000"/>
                  </a:solidFill>
                  <a:latin typeface="微软雅黑" panose="020B0503020204020204" pitchFamily="34" charset="-122"/>
                </a:rPr>
                <a:t>数据结构</a:t>
              </a:r>
              <a:r>
                <a:rPr lang="zh-CN" altLang="en-US" sz="1400" dirty="0">
                  <a:latin typeface="微软雅黑" panose="020B0503020204020204" pitchFamily="34" charset="-122"/>
                </a:rPr>
                <a:t>的和基于</a:t>
              </a:r>
              <a:r>
                <a:rPr lang="zh-CN" altLang="en-US" sz="1400" b="1" dirty="0">
                  <a:solidFill>
                    <a:srgbClr val="FF0000"/>
                  </a:solidFill>
                  <a:latin typeface="微软雅黑" panose="020B0503020204020204" pitchFamily="34" charset="-122"/>
                </a:rPr>
                <a:t>存储区</a:t>
              </a:r>
              <a:r>
                <a:rPr lang="zh-CN" altLang="en-US" sz="1400" dirty="0">
                  <a:latin typeface="微软雅黑" panose="020B0503020204020204" pitchFamily="34" charset="-122"/>
                </a:rPr>
                <a:t>的</a:t>
              </a:r>
              <a:endParaRPr lang="en-US" altLang="zh-CN" sz="1400" dirty="0">
                <a:latin typeface="微软雅黑" panose="020B0503020204020204" pitchFamily="34" charset="-122"/>
              </a:endParaRPr>
            </a:p>
          </p:txBody>
        </p:sp>
        <p:sp>
          <p:nvSpPr>
            <p:cNvPr id="39944" name="矩形 9"/>
            <p:cNvSpPr/>
            <p:nvPr/>
          </p:nvSpPr>
          <p:spPr>
            <a:xfrm>
              <a:off x="484796" y="3271159"/>
              <a:ext cx="3391876" cy="2037169"/>
            </a:xfrm>
            <a:prstGeom prst="rect">
              <a:avLst/>
            </a:prstGeom>
            <a:noFill/>
            <a:ln w="9525">
              <a:noFill/>
            </a:ln>
          </p:spPr>
          <p:txBody>
            <a:bodyPr>
              <a:spAutoFit/>
            </a:bodyPr>
            <a:lstStyle/>
            <a:p>
              <a:pPr>
                <a:lnSpc>
                  <a:spcPct val="114000"/>
                </a:lnSpc>
              </a:pPr>
              <a:r>
                <a:rPr lang="zh-CN" altLang="en-US" sz="1400" dirty="0">
                  <a:latin typeface="微软雅黑" panose="020B0503020204020204" pitchFamily="34" charset="-122"/>
                </a:rPr>
                <a:t>基于</a:t>
              </a:r>
              <a:r>
                <a:rPr lang="zh-CN" altLang="en-US" sz="1400" dirty="0">
                  <a:solidFill>
                    <a:srgbClr val="FF0000"/>
                  </a:solidFill>
                </a:rPr>
                <a:t>共享</a:t>
              </a:r>
              <a:r>
                <a:rPr lang="zh-CN" altLang="en-US" sz="1400" dirty="0">
                  <a:solidFill>
                    <a:srgbClr val="FF0000"/>
                  </a:solidFill>
                  <a:latin typeface="微软雅黑" panose="020B0503020204020204" pitchFamily="34" charset="-122"/>
                </a:rPr>
                <a:t>数据结构的</a:t>
              </a:r>
              <a:r>
                <a:rPr lang="zh-CN" altLang="en-US" sz="1400" dirty="0">
                  <a:solidFill>
                    <a:srgbClr val="FF0000"/>
                  </a:solidFill>
                </a:rPr>
                <a:t>通讯方式</a:t>
              </a:r>
              <a:r>
                <a:rPr lang="zh-CN" altLang="en-US" sz="1400" dirty="0">
                  <a:solidFill>
                    <a:srgbClr val="FF0000"/>
                  </a:solidFill>
                  <a:latin typeface="微软雅黑" panose="020B0503020204020204" pitchFamily="34" charset="-122"/>
                </a:rPr>
                <a:t>：</a:t>
              </a:r>
              <a:r>
                <a:rPr lang="zh-CN" altLang="en-US" sz="1400" dirty="0">
                  <a:latin typeface="微软雅黑" panose="020B0503020204020204" pitchFamily="34" charset="-122"/>
                </a:rPr>
                <a:t>比如共享空间中只能放一个长度为</a:t>
              </a:r>
              <a:r>
                <a:rPr lang="en-US" altLang="zh-CN" sz="1400" dirty="0">
                  <a:latin typeface="微软雅黑" panose="020B0503020204020204" pitchFamily="34" charset="-122"/>
                </a:rPr>
                <a:t>10</a:t>
              </a:r>
              <a:r>
                <a:rPr lang="zh-CN" altLang="en-US" sz="1400" dirty="0">
                  <a:latin typeface="微软雅黑" panose="020B0503020204020204" pitchFamily="34" charset="-122"/>
                </a:rPr>
                <a:t>的数组。该方式速度慢。限制多，是一种</a:t>
              </a:r>
              <a:r>
                <a:rPr lang="zh-CN" altLang="en-US" sz="1400" b="1" dirty="0">
                  <a:solidFill>
                    <a:srgbClr val="FF0000"/>
                  </a:solidFill>
                  <a:latin typeface="微软雅黑" panose="020B0503020204020204" pitchFamily="34" charset="-122"/>
                </a:rPr>
                <a:t>低级</a:t>
              </a:r>
              <a:r>
                <a:rPr lang="zh-CN" altLang="en-US" sz="1400" dirty="0">
                  <a:latin typeface="微软雅黑" panose="020B0503020204020204" pitchFamily="34" charset="-122"/>
                </a:rPr>
                <a:t>通信方式</a:t>
              </a:r>
              <a:endParaRPr lang="en-US" altLang="zh-CN" sz="1400" dirty="0">
                <a:latin typeface="微软雅黑" panose="020B0503020204020204" pitchFamily="34" charset="-122"/>
              </a:endParaRPr>
            </a:p>
            <a:p>
              <a:pPr>
                <a:lnSpc>
                  <a:spcPct val="114000"/>
                </a:lnSpc>
              </a:pPr>
              <a:endParaRPr lang="en-US" altLang="zh-CN" sz="1400" dirty="0">
                <a:latin typeface="微软雅黑" panose="020B0503020204020204" pitchFamily="34" charset="-122"/>
              </a:endParaRPr>
            </a:p>
            <a:p>
              <a:pPr>
                <a:lnSpc>
                  <a:spcPct val="114000"/>
                </a:lnSpc>
              </a:pPr>
              <a:r>
                <a:rPr lang="zh-CN" altLang="en-US" sz="1400" dirty="0">
                  <a:latin typeface="微软雅黑" panose="020B0503020204020204" pitchFamily="34" charset="-122"/>
                </a:rPr>
                <a:t>基于</a:t>
              </a:r>
              <a:r>
                <a:rPr lang="zh-CN" altLang="en-US" sz="1400" dirty="0">
                  <a:solidFill>
                    <a:srgbClr val="FF0000"/>
                  </a:solidFill>
                  <a:latin typeface="微软雅黑" panose="020B0503020204020204" pitchFamily="34" charset="-122"/>
                </a:rPr>
                <a:t>共享存储区的</a:t>
              </a:r>
              <a:r>
                <a:rPr lang="zh-CN" altLang="en-US" sz="1400" dirty="0">
                  <a:solidFill>
                    <a:srgbClr val="FF0000"/>
                  </a:solidFill>
                </a:rPr>
                <a:t>通讯方式</a:t>
              </a:r>
              <a:r>
                <a:rPr lang="zh-CN" altLang="en-US" sz="1400" dirty="0">
                  <a:solidFill>
                    <a:srgbClr val="FF0000"/>
                  </a:solidFill>
                  <a:latin typeface="微软雅黑" panose="020B0503020204020204" pitchFamily="34" charset="-122"/>
                </a:rPr>
                <a:t>：</a:t>
              </a:r>
              <a:r>
                <a:rPr lang="zh-CN" altLang="en-US" sz="1400" dirty="0">
                  <a:latin typeface="微软雅黑" panose="020B0503020204020204" pitchFamily="34" charset="-122"/>
                </a:rPr>
                <a:t>在内存中画出一块共享存储区，数据的形式、存放位置由进程控制而不是操作系统。相比之下，这种共享方式速度更快，是一种</a:t>
              </a:r>
              <a:r>
                <a:rPr lang="zh-CN" altLang="en-US" sz="1400" b="1" dirty="0">
                  <a:solidFill>
                    <a:srgbClr val="FF0000"/>
                  </a:solidFill>
                  <a:latin typeface="微软雅黑" panose="020B0503020204020204" pitchFamily="34" charset="-122"/>
                </a:rPr>
                <a:t>高级</a:t>
              </a:r>
              <a:r>
                <a:rPr lang="zh-CN" altLang="en-US" sz="1400" dirty="0">
                  <a:latin typeface="微软雅黑" panose="020B0503020204020204" pitchFamily="34" charset="-122"/>
                </a:rPr>
                <a:t>通信方式。</a:t>
              </a:r>
            </a:p>
          </p:txBody>
        </p:sp>
      </p:grpSp>
      <p:sp>
        <p:nvSpPr>
          <p:cNvPr id="21"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进程通信：共享空间</a:t>
            </a:r>
          </a:p>
        </p:txBody>
      </p:sp>
      <p:pic>
        <p:nvPicPr>
          <p:cNvPr id="39941" name="图片 1"/>
          <p:cNvPicPr>
            <a:picLocks noChangeAspect="1"/>
          </p:cNvPicPr>
          <p:nvPr/>
        </p:nvPicPr>
        <p:blipFill>
          <a:blip r:embed="rId3"/>
          <a:stretch>
            <a:fillRect/>
          </a:stretch>
        </p:blipFill>
        <p:spPr>
          <a:xfrm>
            <a:off x="0" y="971550"/>
            <a:ext cx="4400550" cy="3829050"/>
          </a:xfrm>
          <a:prstGeom prst="rect">
            <a:avLst/>
          </a:prstGeom>
          <a:noFill/>
          <a:ln w="9525">
            <a:noFill/>
          </a:ln>
        </p:spPr>
      </p:pic>
      <p:sp>
        <p:nvSpPr>
          <p:cNvPr id="3" name="文本框 2">
            <a:extLst>
              <a:ext uri="{FF2B5EF4-FFF2-40B4-BE49-F238E27FC236}">
                <a16:creationId xmlns:a16="http://schemas.microsoft.com/office/drawing/2014/main" id="{BC84F3DF-1C40-4F98-8339-6D62DAB731B5}"/>
              </a:ext>
            </a:extLst>
          </p:cNvPr>
          <p:cNvSpPr txBox="1"/>
          <p:nvPr/>
        </p:nvSpPr>
        <p:spPr>
          <a:xfrm>
            <a:off x="3048000" y="2981591"/>
            <a:ext cx="1905002" cy="1200329"/>
          </a:xfrm>
          <a:prstGeom prst="rect">
            <a:avLst/>
          </a:prstGeom>
          <a:noFill/>
        </p:spPr>
        <p:txBody>
          <a:bodyPr wrap="square" rtlCol="0">
            <a:spAutoFit/>
          </a:bodyPr>
          <a:lstStyle/>
          <a:p>
            <a:r>
              <a:rPr lang="en-US" altLang="zh-CN" sz="1200" dirty="0"/>
              <a:t>OS</a:t>
            </a:r>
            <a:r>
              <a:rPr lang="zh-CN" altLang="en-US" sz="1200" dirty="0"/>
              <a:t>仅提供共享缓冲区，程序员负责同步，效率低</a:t>
            </a:r>
            <a:endParaRPr lang="en-US" altLang="zh-CN" sz="1200" dirty="0"/>
          </a:p>
          <a:p>
            <a:endParaRPr lang="en-US" altLang="zh-CN" sz="1200" dirty="0"/>
          </a:p>
          <a:p>
            <a:endParaRPr lang="en-US" altLang="zh-CN" sz="1200" dirty="0"/>
          </a:p>
          <a:p>
            <a:r>
              <a:rPr lang="zh-CN" altLang="en-US" sz="1200" dirty="0"/>
              <a:t>先申请再附加、</a:t>
            </a:r>
            <a:endParaRPr lang="en-US" altLang="zh-CN" sz="1200" dirty="0"/>
          </a:p>
          <a:p>
            <a:r>
              <a:rPr lang="zh-CN" altLang="en-US" sz="1200" dirty="0"/>
              <a:t>后使用，最后归还</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进程通信：同步与互斥</a:t>
            </a:r>
          </a:p>
        </p:txBody>
      </p:sp>
      <p:sp>
        <p:nvSpPr>
          <p:cNvPr id="35" name="ïṧḷïḋè"/>
          <p:cNvSpPr/>
          <p:nvPr/>
        </p:nvSpPr>
        <p:spPr>
          <a:xfrm>
            <a:off x="4971653" y="3972317"/>
            <a:ext cx="2772038" cy="311327"/>
          </a:xfrm>
          <a:prstGeom prst="rect">
            <a:avLst/>
          </a:prstGeom>
          <a:noFill/>
          <a:ln>
            <a:noFill/>
          </a:ln>
        </p:spPr>
        <p:txBody>
          <a:bodyPr wrap="square" lIns="68580" tIns="34290" rIns="68580" bIns="34290" anchor="ctr" anchorCtr="0">
            <a:noAutofit/>
          </a:bodyPr>
          <a:lstStyle/>
          <a:p>
            <a:r>
              <a:rPr lang="zh-CN" altLang="en-US" sz="1400">
                <a:sym typeface="+mn-ea"/>
              </a:rPr>
              <a:t>进程互斥：进程 A 和进程 B 不能在同一时刻执行</a:t>
            </a:r>
            <a:endParaRPr lang="zh-CN" altLang="en-US" sz="1400"/>
          </a:p>
          <a:p>
            <a:endParaRPr lang="zh-CN" altLang="en-US" sz="1400" dirty="0">
              <a:solidFill>
                <a:srgbClr val="FF0000"/>
              </a:solidFill>
            </a:endParaRPr>
          </a:p>
        </p:txBody>
      </p:sp>
      <p:sp>
        <p:nvSpPr>
          <p:cNvPr id="43" name="íṥḻîḓe"/>
          <p:cNvSpPr/>
          <p:nvPr/>
        </p:nvSpPr>
        <p:spPr>
          <a:xfrm>
            <a:off x="4419655" y="3943386"/>
            <a:ext cx="470900" cy="470900"/>
          </a:xfrm>
          <a:prstGeom prst="ellipse">
            <a:avLst/>
          </a:prstGeom>
          <a:solidFill>
            <a:srgbClr val="4472C4"/>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4" name="îşļiḓè"/>
          <p:cNvSpPr/>
          <p:nvPr/>
        </p:nvSpPr>
        <p:spPr>
          <a:xfrm>
            <a:off x="228637" y="4636019"/>
            <a:ext cx="470900" cy="470900"/>
          </a:xfrm>
          <a:prstGeom prst="ellipse">
            <a:avLst/>
          </a:prstGeom>
          <a:solidFill>
            <a:srgbClr val="4472C4"/>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6" name="íSlíḋe"/>
          <p:cNvSpPr/>
          <p:nvPr/>
        </p:nvSpPr>
        <p:spPr>
          <a:xfrm>
            <a:off x="380852" y="4781577"/>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47" name="ïśḷïḓe"/>
          <p:cNvSpPr/>
          <p:nvPr/>
        </p:nvSpPr>
        <p:spPr>
          <a:xfrm>
            <a:off x="380984" y="3289826"/>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pic>
        <p:nvPicPr>
          <p:cNvPr id="100" name="图片 99"/>
          <p:cNvPicPr/>
          <p:nvPr/>
        </p:nvPicPr>
        <p:blipFill>
          <a:blip r:embed="rId2"/>
          <a:stretch>
            <a:fillRect/>
          </a:stretch>
        </p:blipFill>
        <p:spPr>
          <a:xfrm>
            <a:off x="76200" y="895350"/>
            <a:ext cx="4100195" cy="3615055"/>
          </a:xfrm>
          <a:prstGeom prst="rect">
            <a:avLst/>
          </a:prstGeom>
          <a:noFill/>
          <a:ln w="9525">
            <a:solidFill>
              <a:schemeClr val="accent1"/>
            </a:solidFill>
          </a:ln>
        </p:spPr>
      </p:pic>
      <p:pic>
        <p:nvPicPr>
          <p:cNvPr id="101" name="图片 100"/>
          <p:cNvPicPr/>
          <p:nvPr/>
        </p:nvPicPr>
        <p:blipFill>
          <a:blip r:embed="rId3"/>
          <a:stretch>
            <a:fillRect/>
          </a:stretch>
        </p:blipFill>
        <p:spPr>
          <a:xfrm>
            <a:off x="4343400" y="1733550"/>
            <a:ext cx="4744720" cy="1945005"/>
          </a:xfrm>
          <a:prstGeom prst="rect">
            <a:avLst/>
          </a:prstGeom>
          <a:noFill/>
          <a:ln w="9525">
            <a:solidFill>
              <a:schemeClr val="accent1"/>
            </a:solidFill>
          </a:ln>
        </p:spPr>
      </p:pic>
      <p:sp>
        <p:nvSpPr>
          <p:cNvPr id="6" name="文本框 5"/>
          <p:cNvSpPr txBox="1"/>
          <p:nvPr/>
        </p:nvSpPr>
        <p:spPr>
          <a:xfrm>
            <a:off x="718185" y="4705350"/>
            <a:ext cx="3358515" cy="521970"/>
          </a:xfrm>
          <a:prstGeom prst="rect">
            <a:avLst/>
          </a:prstGeom>
          <a:noFill/>
        </p:spPr>
        <p:txBody>
          <a:bodyPr wrap="square" rtlCol="0" anchor="t">
            <a:spAutoFit/>
          </a:bodyPr>
          <a:lstStyle/>
          <a:p>
            <a:r>
              <a:rPr lang="zh-CN" altLang="en-US" sz="1400"/>
              <a:t>进程同步：进程 A 应在进程 B 之前执行</a:t>
            </a:r>
          </a:p>
          <a:p>
            <a:endParaRPr lang="zh-CN" altLang="en-US" sz="1400"/>
          </a:p>
        </p:txBody>
      </p:sp>
      <p:sp>
        <p:nvSpPr>
          <p:cNvPr id="20" name="ïśḷïḓe"/>
          <p:cNvSpPr/>
          <p:nvPr/>
        </p:nvSpPr>
        <p:spPr>
          <a:xfrm>
            <a:off x="4571984" y="4072781"/>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3" name="文本框 2"/>
          <p:cNvSpPr txBox="1"/>
          <p:nvPr/>
        </p:nvSpPr>
        <p:spPr>
          <a:xfrm>
            <a:off x="4343400" y="742950"/>
            <a:ext cx="4572000" cy="706755"/>
          </a:xfrm>
          <a:prstGeom prst="rect">
            <a:avLst/>
          </a:prstGeom>
          <a:noFill/>
        </p:spPr>
        <p:txBody>
          <a:bodyPr wrap="square" rtlCol="0" anchor="t">
            <a:spAutoFit/>
          </a:bodyPr>
          <a:lstStyle/>
          <a:p>
            <a:r>
              <a:rPr lang="zh-CN" altLang="en-US" sz="2000"/>
              <a:t>「P 操作」：申请占用一个资源</a:t>
            </a:r>
          </a:p>
          <a:p>
            <a:r>
              <a:rPr lang="zh-CN" altLang="en-US" sz="2000"/>
              <a:t>「V 操作」：释放一个资源</a:t>
            </a:r>
          </a:p>
        </p:txBody>
      </p:sp>
      <p:sp>
        <p:nvSpPr>
          <p:cNvPr id="13" name="文本框 12">
            <a:extLst>
              <a:ext uri="{FF2B5EF4-FFF2-40B4-BE49-F238E27FC236}">
                <a16:creationId xmlns:a16="http://schemas.microsoft.com/office/drawing/2014/main" id="{B3EA2426-9118-4DC8-9053-2817B96AF781}"/>
              </a:ext>
            </a:extLst>
          </p:cNvPr>
          <p:cNvSpPr txBox="1"/>
          <p:nvPr/>
        </p:nvSpPr>
        <p:spPr>
          <a:xfrm>
            <a:off x="4571984" y="4581522"/>
            <a:ext cx="2236510" cy="400110"/>
          </a:xfrm>
          <a:prstGeom prst="rect">
            <a:avLst/>
          </a:prstGeom>
          <a:noFill/>
        </p:spPr>
        <p:txBody>
          <a:bodyPr wrap="none" rtlCol="0">
            <a:spAutoFit/>
          </a:bodyPr>
          <a:lstStyle/>
          <a:p>
            <a:r>
              <a:rPr lang="zh-CN" altLang="en-US" sz="2000" dirty="0">
                <a:solidFill>
                  <a:srgbClr val="FF0000"/>
                </a:solidFill>
              </a:rPr>
              <a:t>互斥访问临界资源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1998" name="组合 19"/>
            <p:cNvGrpSpPr/>
            <p:nvPr/>
          </p:nvGrpSpPr>
          <p:grpSpPr>
            <a:xfrm>
              <a:off x="5391037" y="2387517"/>
              <a:ext cx="5885281" cy="3636192"/>
              <a:chOff x="5449234" y="1883461"/>
              <a:chExt cx="5885281" cy="3636192"/>
            </a:xfrm>
          </p:grpSpPr>
          <p:sp>
            <p:nvSpPr>
              <p:cNvPr id="41995" name="矩形 3"/>
              <p:cNvSpPr>
                <a:spLocks noChangeArrowheads="1"/>
              </p:cNvSpPr>
              <p:nvPr/>
            </p:nvSpPr>
            <p:spPr bwMode="auto">
              <a:xfrm>
                <a:off x="5664577" y="2022848"/>
                <a:ext cx="5525625" cy="249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14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生产者消费者问题</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（英语：</a:t>
                </a:r>
                <a:r>
                  <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Producer-consumer problem</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），也称有限缓冲问题（英语：</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Bounded-buffer problem</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一个多线程同步问题的经典案例。该问题描述了所谓的“生产者”和“消费者”在实际运行时会发生的问题。生产者的主要作用是生成一定量的数据放到缓冲区中，然后重复此过程。与此同时，消费者也在缓冲区消耗这些数据。该问题的关键就是要保证生产者不会在缓冲区满时加入数据，消费者也不会在缓冲区中空时小缓冲区的两个消耗数据。（互斥）</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0" fontAlgn="base" latinLnBrk="0" hangingPunct="0">
                  <a:lnSpc>
                    <a:spcPct val="114000"/>
                  </a:lnSpc>
                  <a:spcBef>
                    <a:spcPct val="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缓冲区</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大小固定</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0" fontAlgn="base" latinLnBrk="0" hangingPunct="0">
                  <a:lnSpc>
                    <a:spcPct val="114000"/>
                  </a:lnSpc>
                  <a:spcBef>
                    <a:spcPct val="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在缓冲区为</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空时</a:t>
                </a: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，消费者</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不能</a:t>
                </a: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再进行</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消费</a:t>
                </a:r>
              </a:p>
              <a:p>
                <a:pPr marL="285750" marR="0" lvl="0" indent="-285750" algn="just" defTabSz="914400" rtl="0" eaLnBrk="0" fontAlgn="base" latinLnBrk="0" hangingPunct="0">
                  <a:lnSpc>
                    <a:spcPct val="114000"/>
                  </a:lnSpc>
                  <a:spcBef>
                    <a:spcPct val="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在缓冲区为</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满时</a:t>
                </a: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，生产者</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不能</a:t>
                </a:r>
                <a:r>
                  <a:rPr kumimoji="0" lang="zh-CN" altLang="en-US" sz="16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再进行</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生产</a:t>
                </a:r>
              </a:p>
            </p:txBody>
          </p:sp>
          <p:sp>
            <p:nvSpPr>
              <p:cNvPr id="34"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1999"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2000"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42001"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生产者消费者问题初探</a:t>
            </a:r>
          </a:p>
        </p:txBody>
      </p:sp>
      <p:sp>
        <p:nvSpPr>
          <p:cNvPr id="4198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a:endParaRPr lang="zh-CN" altLang="en-US" sz="2400" b="1" dirty="0">
              <a:solidFill>
                <a:srgbClr val="FFFFFF"/>
              </a:solidFill>
              <a:latin typeface="微软雅黑" panose="020B0503020204020204" pitchFamily="34" charset="-122"/>
            </a:endParaRPr>
          </a:p>
        </p:txBody>
      </p:sp>
      <p:sp>
        <p:nvSpPr>
          <p:cNvPr id="2" name="矩形 1"/>
          <p:cNvSpPr/>
          <p:nvPr/>
        </p:nvSpPr>
        <p:spPr>
          <a:xfrm>
            <a:off x="3660775" y="4043363"/>
            <a:ext cx="2057400"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cs"/>
              </a:rPr>
              <a:t>有限大小的缓冲区</a:t>
            </a:r>
          </a:p>
        </p:txBody>
      </p:sp>
      <p:sp>
        <p:nvSpPr>
          <p:cNvPr id="3" name="椭圆 2"/>
          <p:cNvSpPr/>
          <p:nvPr/>
        </p:nvSpPr>
        <p:spPr>
          <a:xfrm>
            <a:off x="741363" y="4016375"/>
            <a:ext cx="2057400" cy="685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生产者</a:t>
            </a:r>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发送信息进程</a:t>
            </a:r>
          </a:p>
        </p:txBody>
      </p:sp>
      <p:sp>
        <p:nvSpPr>
          <p:cNvPr id="15" name="椭圆 14"/>
          <p:cNvSpPr/>
          <p:nvPr/>
        </p:nvSpPr>
        <p:spPr>
          <a:xfrm>
            <a:off x="6615113" y="3997325"/>
            <a:ext cx="2057400" cy="685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消费者</a:t>
            </a:r>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接受信息进程</a:t>
            </a:r>
          </a:p>
        </p:txBody>
      </p:sp>
      <p:cxnSp>
        <p:nvCxnSpPr>
          <p:cNvPr id="5" name="直接箭头连接符 4"/>
          <p:cNvCxnSpPr>
            <a:stCxn id="15" idx="2"/>
            <a:endCxn id="2" idx="3"/>
          </p:cNvCxnSpPr>
          <p:nvPr/>
        </p:nvCxnSpPr>
        <p:spPr>
          <a:xfrm flipH="1">
            <a:off x="5718175" y="4340225"/>
            <a:ext cx="896938" cy="7938"/>
          </a:xfrm>
          <a:prstGeom prst="straightConnector1">
            <a:avLst/>
          </a:prstGeom>
          <a:ln w="38100">
            <a:solidFill>
              <a:schemeClr val="accent4">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993" name="文本框 5"/>
          <p:cNvSpPr txBox="1"/>
          <p:nvPr/>
        </p:nvSpPr>
        <p:spPr>
          <a:xfrm>
            <a:off x="5791200" y="3997325"/>
            <a:ext cx="1066800" cy="307975"/>
          </a:xfrm>
          <a:prstGeom prst="rect">
            <a:avLst/>
          </a:prstGeom>
          <a:noFill/>
          <a:ln w="9525">
            <a:noFill/>
          </a:ln>
        </p:spPr>
        <p:txBody>
          <a:bodyPr>
            <a:spAutoFit/>
          </a:bodyPr>
          <a:lstStyle/>
          <a:p>
            <a:r>
              <a:rPr lang="zh-CN" altLang="en-US" sz="1400" dirty="0">
                <a:latin typeface="微软雅黑" panose="020B0503020204020204" pitchFamily="34" charset="-122"/>
              </a:rPr>
              <a:t>消费产品</a:t>
            </a:r>
          </a:p>
        </p:txBody>
      </p:sp>
      <p:sp>
        <p:nvSpPr>
          <p:cNvPr id="41994" name="文本框 18"/>
          <p:cNvSpPr txBox="1"/>
          <p:nvPr/>
        </p:nvSpPr>
        <p:spPr>
          <a:xfrm>
            <a:off x="5795963" y="4395788"/>
            <a:ext cx="1066800" cy="307975"/>
          </a:xfrm>
          <a:prstGeom prst="rect">
            <a:avLst/>
          </a:prstGeom>
          <a:noFill/>
          <a:ln w="9525">
            <a:noFill/>
          </a:ln>
        </p:spPr>
        <p:txBody>
          <a:bodyPr>
            <a:spAutoFit/>
          </a:bodyPr>
          <a:lstStyle/>
          <a:p>
            <a:r>
              <a:rPr lang="zh-CN" altLang="en-US" sz="1400" dirty="0">
                <a:latin typeface="微软雅黑" panose="020B0503020204020204" pitchFamily="34" charset="-122"/>
              </a:rPr>
              <a:t>接收信息</a:t>
            </a:r>
          </a:p>
        </p:txBody>
      </p:sp>
      <p:cxnSp>
        <p:nvCxnSpPr>
          <p:cNvPr id="8" name="直接箭头连接符 7"/>
          <p:cNvCxnSpPr>
            <a:stCxn id="3" idx="6"/>
            <a:endCxn id="2" idx="1"/>
          </p:cNvCxnSpPr>
          <p:nvPr/>
        </p:nvCxnSpPr>
        <p:spPr>
          <a:xfrm flipV="1">
            <a:off x="2798763" y="4348163"/>
            <a:ext cx="862013" cy="11113"/>
          </a:xfrm>
          <a:prstGeom prst="straightConnector1">
            <a:avLst/>
          </a:prstGeom>
          <a:ln w="38100">
            <a:solidFill>
              <a:schemeClr val="accent4">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996" name="文本框 21"/>
          <p:cNvSpPr txBox="1"/>
          <p:nvPr/>
        </p:nvSpPr>
        <p:spPr>
          <a:xfrm>
            <a:off x="2747963" y="4027488"/>
            <a:ext cx="1066800" cy="307975"/>
          </a:xfrm>
          <a:prstGeom prst="rect">
            <a:avLst/>
          </a:prstGeom>
          <a:noFill/>
          <a:ln w="9525">
            <a:noFill/>
          </a:ln>
        </p:spPr>
        <p:txBody>
          <a:bodyPr>
            <a:spAutoFit/>
          </a:bodyPr>
          <a:lstStyle/>
          <a:p>
            <a:r>
              <a:rPr lang="zh-CN" altLang="en-US" sz="1400" dirty="0">
                <a:latin typeface="微软雅黑" panose="020B0503020204020204" pitchFamily="34" charset="-122"/>
              </a:rPr>
              <a:t>生产产品</a:t>
            </a:r>
          </a:p>
        </p:txBody>
      </p:sp>
      <p:sp>
        <p:nvSpPr>
          <p:cNvPr id="41997" name="文本框 22"/>
          <p:cNvSpPr txBox="1"/>
          <p:nvPr/>
        </p:nvSpPr>
        <p:spPr>
          <a:xfrm>
            <a:off x="2747963" y="4384675"/>
            <a:ext cx="1066800" cy="307975"/>
          </a:xfrm>
          <a:prstGeom prst="rect">
            <a:avLst/>
          </a:prstGeom>
          <a:noFill/>
          <a:ln w="9525">
            <a:noFill/>
          </a:ln>
        </p:spPr>
        <p:txBody>
          <a:bodyPr>
            <a:spAutoFit/>
          </a:bodyPr>
          <a:lstStyle/>
          <a:p>
            <a:r>
              <a:rPr lang="zh-CN" altLang="en-US" sz="1400" dirty="0">
                <a:latin typeface="微软雅黑" panose="020B0503020204020204" pitchFamily="34" charset="-122"/>
              </a:rPr>
              <a:t>发送信息</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生产者消费者问题初探</a:t>
            </a:r>
          </a:p>
        </p:txBody>
      </p:sp>
      <p:grpSp>
        <p:nvGrpSpPr>
          <p:cNvPr id="44035" name="组合 2"/>
          <p:cNvGrpSpPr/>
          <p:nvPr/>
        </p:nvGrpSpPr>
        <p:grpSpPr>
          <a:xfrm>
            <a:off x="2743200" y="1752600"/>
            <a:ext cx="3797300" cy="838200"/>
            <a:chOff x="2286000" y="1758412"/>
            <a:chExt cx="3797085" cy="838200"/>
          </a:xfrm>
        </p:grpSpPr>
        <p:sp>
          <p:nvSpPr>
            <p:cNvPr id="2" name="矩形 1"/>
            <p:cNvSpPr/>
            <p:nvPr/>
          </p:nvSpPr>
          <p:spPr>
            <a:xfrm>
              <a:off x="2286000" y="1758412"/>
              <a:ext cx="761957" cy="838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3043195" y="1758412"/>
              <a:ext cx="761957" cy="838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3805152" y="1758412"/>
              <a:ext cx="761957" cy="838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4562346" y="1758412"/>
              <a:ext cx="761957" cy="838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5321128" y="1758412"/>
              <a:ext cx="761957" cy="838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 name="椭圆 3"/>
          <p:cNvSpPr/>
          <p:nvPr/>
        </p:nvSpPr>
        <p:spPr>
          <a:xfrm>
            <a:off x="384175" y="1725613"/>
            <a:ext cx="16002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生产者</a:t>
            </a:r>
          </a:p>
        </p:txBody>
      </p:sp>
      <p:sp>
        <p:nvSpPr>
          <p:cNvPr id="19" name="椭圆 18"/>
          <p:cNvSpPr/>
          <p:nvPr/>
        </p:nvSpPr>
        <p:spPr>
          <a:xfrm>
            <a:off x="7294563" y="1714500"/>
            <a:ext cx="16002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消费者</a:t>
            </a:r>
          </a:p>
        </p:txBody>
      </p:sp>
      <p:cxnSp>
        <p:nvCxnSpPr>
          <p:cNvPr id="6" name="直接箭头连接符 5"/>
          <p:cNvCxnSpPr>
            <a:stCxn id="4" idx="6"/>
            <a:endCxn id="2" idx="1"/>
          </p:cNvCxnSpPr>
          <p:nvPr/>
        </p:nvCxnSpPr>
        <p:spPr>
          <a:xfrm flipV="1">
            <a:off x="1984375" y="2171700"/>
            <a:ext cx="758825" cy="11113"/>
          </a:xfrm>
          <a:prstGeom prst="straightConnector1">
            <a:avLst/>
          </a:prstGeom>
          <a:ln w="381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9" idx="2"/>
            <a:endCxn id="16" idx="3"/>
          </p:cNvCxnSpPr>
          <p:nvPr/>
        </p:nvCxnSpPr>
        <p:spPr>
          <a:xfrm flipH="1">
            <a:off x="6540500" y="2171700"/>
            <a:ext cx="754063" cy="0"/>
          </a:xfrm>
          <a:prstGeom prst="straightConnector1">
            <a:avLst/>
          </a:prstGeom>
          <a:ln w="381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064" name="文本框 9"/>
          <p:cNvSpPr txBox="1"/>
          <p:nvPr/>
        </p:nvSpPr>
        <p:spPr>
          <a:xfrm>
            <a:off x="71438" y="3821113"/>
            <a:ext cx="3890962" cy="1168400"/>
          </a:xfrm>
          <a:prstGeom prst="rect">
            <a:avLst/>
          </a:prstGeom>
          <a:noFill/>
          <a:ln w="9525">
            <a:noFill/>
          </a:ln>
        </p:spPr>
        <p:txBody>
          <a:bodyPr>
            <a:spAutoFit/>
          </a:bodyPr>
          <a:lstStyle/>
          <a:p>
            <a:r>
              <a:rPr lang="zh-CN" altLang="en-US" sz="1400" dirty="0">
                <a:solidFill>
                  <a:srgbClr val="000000"/>
                </a:solidFill>
                <a:latin typeface="微软雅黑" panose="020B0503020204020204" pitchFamily="34" charset="-122"/>
              </a:rPr>
              <a:t>用于表示新生产的产品可以放的位置，默认为</a:t>
            </a:r>
            <a:r>
              <a:rPr lang="en-US" altLang="zh-CN" sz="1400" dirty="0">
                <a:solidFill>
                  <a:srgbClr val="000000"/>
                </a:solidFill>
                <a:latin typeface="微软雅黑" panose="020B0503020204020204" pitchFamily="34" charset="-122"/>
              </a:rPr>
              <a:t>0</a:t>
            </a:r>
            <a:r>
              <a:rPr lang="zh-CN" altLang="en-US" sz="1400" dirty="0">
                <a:solidFill>
                  <a:srgbClr val="000000"/>
                </a:solidFill>
                <a:latin typeface="微软雅黑" panose="020B0503020204020204" pitchFamily="34" charset="-122"/>
              </a:rPr>
              <a:t>生产者生产一个产品即将新生产的产品存放在</a:t>
            </a:r>
            <a:r>
              <a:rPr lang="en-US" altLang="zh-CN" sz="1400" dirty="0">
                <a:solidFill>
                  <a:srgbClr val="000000"/>
                </a:solidFill>
                <a:latin typeface="微软雅黑" panose="020B0503020204020204" pitchFamily="34" charset="-122"/>
              </a:rPr>
              <a:t>buffer[in]</a:t>
            </a:r>
            <a:r>
              <a:rPr lang="zh-CN" altLang="en-US" sz="1400" dirty="0">
                <a:solidFill>
                  <a:srgbClr val="000000"/>
                </a:solidFill>
                <a:latin typeface="微软雅黑" panose="020B0503020204020204" pitchFamily="34" charset="-122"/>
              </a:rPr>
              <a:t>位置，然后</a:t>
            </a:r>
            <a:r>
              <a:rPr lang="en-US" altLang="zh-CN" sz="1400" dirty="0">
                <a:solidFill>
                  <a:srgbClr val="000000"/>
                </a:solidFill>
                <a:latin typeface="微软雅黑" panose="020B0503020204020204" pitchFamily="34" charset="-122"/>
              </a:rPr>
              <a:t>in++</a:t>
            </a:r>
            <a:r>
              <a:rPr lang="zh-CN" altLang="en-US" sz="1400" dirty="0">
                <a:solidFill>
                  <a:srgbClr val="000000"/>
                </a:solidFill>
                <a:latin typeface="微软雅黑" panose="020B0503020204020204" pitchFamily="34" charset="-122"/>
              </a:rPr>
              <a:t>（会溢出，所以用</a:t>
            </a:r>
            <a:r>
              <a:rPr lang="en-US" altLang="zh-CN" sz="1400" dirty="0">
                <a:solidFill>
                  <a:srgbClr val="000000"/>
                </a:solidFill>
                <a:latin typeface="微软雅黑" panose="020B0503020204020204" pitchFamily="34" charset="-122"/>
              </a:rPr>
              <a:t>in=(in+1) mod N</a:t>
            </a:r>
            <a:r>
              <a:rPr lang="zh-CN" altLang="en-US" sz="1400" dirty="0">
                <a:solidFill>
                  <a:srgbClr val="000000"/>
                </a:solidFill>
                <a:latin typeface="微软雅黑" panose="020B0503020204020204" pitchFamily="34" charset="-122"/>
              </a:rPr>
              <a:t>）</a:t>
            </a:r>
            <a:endParaRPr lang="en-US" altLang="zh-CN" sz="1400" dirty="0">
              <a:solidFill>
                <a:srgbClr val="000000"/>
              </a:solidFill>
              <a:latin typeface="微软雅黑" panose="020B0503020204020204" pitchFamily="34" charset="-122"/>
            </a:endParaRPr>
          </a:p>
          <a:p>
            <a:endParaRPr lang="zh-CN" altLang="en-US" sz="1400" dirty="0">
              <a:solidFill>
                <a:srgbClr val="000000"/>
              </a:solidFill>
              <a:latin typeface="微软雅黑" panose="020B0503020204020204" pitchFamily="34" charset="-122"/>
            </a:endParaRPr>
          </a:p>
        </p:txBody>
      </p:sp>
      <p:cxnSp>
        <p:nvCxnSpPr>
          <p:cNvPr id="17" name="直接箭头连接符 16"/>
          <p:cNvCxnSpPr>
            <a:endCxn id="2" idx="2"/>
          </p:cNvCxnSpPr>
          <p:nvPr/>
        </p:nvCxnSpPr>
        <p:spPr>
          <a:xfrm flipV="1">
            <a:off x="2057400" y="2590800"/>
            <a:ext cx="1066800" cy="819150"/>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左大括号 17"/>
          <p:cNvSpPr/>
          <p:nvPr/>
        </p:nvSpPr>
        <p:spPr>
          <a:xfrm rot="5400000">
            <a:off x="4529138" y="-266700"/>
            <a:ext cx="323850" cy="3219450"/>
          </a:xfrm>
          <a:prstGeom prst="leftBrace">
            <a:avLst>
              <a:gd name="adj1" fmla="val 0"/>
              <a:gd name="adj2" fmla="val 50000"/>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4043" name="文本框 19"/>
          <p:cNvSpPr txBox="1"/>
          <p:nvPr/>
        </p:nvSpPr>
        <p:spPr>
          <a:xfrm>
            <a:off x="3733800" y="688975"/>
            <a:ext cx="2438400" cy="400050"/>
          </a:xfrm>
          <a:prstGeom prst="rect">
            <a:avLst/>
          </a:prstGeom>
          <a:noFill/>
          <a:ln w="9525">
            <a:noFill/>
          </a:ln>
        </p:spPr>
        <p:txBody>
          <a:bodyPr>
            <a:spAutoFit/>
          </a:bodyPr>
          <a:lstStyle/>
          <a:p>
            <a:r>
              <a:rPr lang="en-US" altLang="zh-CN" sz="2000" dirty="0">
                <a:latin typeface="微软雅黑" panose="020B0503020204020204" pitchFamily="34" charset="-122"/>
              </a:rPr>
              <a:t>Buffer</a:t>
            </a:r>
            <a:r>
              <a:rPr lang="zh-CN" altLang="en-US" sz="2000" dirty="0">
                <a:latin typeface="微软雅黑" panose="020B0503020204020204" pitchFamily="34" charset="-122"/>
              </a:rPr>
              <a:t>大小为</a:t>
            </a:r>
            <a:r>
              <a:rPr lang="en-US" altLang="zh-CN" sz="2000" dirty="0">
                <a:latin typeface="微软雅黑" panose="020B0503020204020204" pitchFamily="34" charset="-122"/>
              </a:rPr>
              <a:t>N</a:t>
            </a:r>
            <a:endParaRPr lang="zh-CN" altLang="en-US" sz="2000" dirty="0">
              <a:latin typeface="微软雅黑" panose="020B0503020204020204" pitchFamily="34" charset="-122"/>
            </a:endParaRPr>
          </a:p>
        </p:txBody>
      </p:sp>
      <p:sp>
        <p:nvSpPr>
          <p:cNvPr id="45068" name="文本框 29"/>
          <p:cNvSpPr txBox="1"/>
          <p:nvPr/>
        </p:nvSpPr>
        <p:spPr>
          <a:xfrm>
            <a:off x="5552440" y="3790950"/>
            <a:ext cx="3558540" cy="1383665"/>
          </a:xfrm>
          <a:prstGeom prst="rect">
            <a:avLst/>
          </a:prstGeom>
          <a:noFill/>
          <a:ln w="9525">
            <a:noFill/>
          </a:ln>
        </p:spPr>
        <p:txBody>
          <a:bodyPr wrap="square">
            <a:spAutoFit/>
          </a:bodyPr>
          <a:lstStyle/>
          <a:p>
            <a:r>
              <a:rPr lang="zh-CN" altLang="en-US" sz="1400" dirty="0">
                <a:solidFill>
                  <a:srgbClr val="000000"/>
                </a:solidFill>
                <a:latin typeface="微软雅黑" panose="020B0503020204020204" pitchFamily="34" charset="-122"/>
              </a:rPr>
              <a:t>用于表示要消费的产品存放的当前位置，默认为</a:t>
            </a:r>
            <a:r>
              <a:rPr lang="en-US" altLang="zh-CN" sz="1400" dirty="0">
                <a:solidFill>
                  <a:srgbClr val="000000"/>
                </a:solidFill>
                <a:latin typeface="微软雅黑" panose="020B0503020204020204" pitchFamily="34" charset="-122"/>
              </a:rPr>
              <a:t>0</a:t>
            </a:r>
            <a:r>
              <a:rPr lang="zh-CN" altLang="en-US" sz="1400" dirty="0">
                <a:solidFill>
                  <a:srgbClr val="000000"/>
                </a:solidFill>
                <a:latin typeface="微软雅黑" panose="020B0503020204020204" pitchFamily="34" charset="-122"/>
              </a:rPr>
              <a:t>。消费者消费一个产品即将</a:t>
            </a:r>
            <a:r>
              <a:rPr lang="en-US" altLang="zh-CN" sz="1400" dirty="0">
                <a:solidFill>
                  <a:srgbClr val="000000"/>
                </a:solidFill>
                <a:latin typeface="微软雅黑" panose="020B0503020204020204" pitchFamily="34" charset="-122"/>
              </a:rPr>
              <a:t>buffer[out]</a:t>
            </a:r>
            <a:r>
              <a:rPr lang="zh-CN" altLang="en-US" sz="1400" dirty="0">
                <a:solidFill>
                  <a:srgbClr val="000000"/>
                </a:solidFill>
                <a:latin typeface="微软雅黑" panose="020B0503020204020204" pitchFamily="34" charset="-122"/>
              </a:rPr>
              <a:t>的产品从队列中取出，然后</a:t>
            </a:r>
            <a:r>
              <a:rPr lang="en-US" altLang="zh-CN" sz="1400" dirty="0">
                <a:solidFill>
                  <a:srgbClr val="000000"/>
                </a:solidFill>
                <a:latin typeface="微软雅黑" panose="020B0503020204020204" pitchFamily="34" charset="-122"/>
              </a:rPr>
              <a:t>out++</a:t>
            </a:r>
            <a:r>
              <a:rPr lang="zh-CN" altLang="en-US" sz="1400" dirty="0">
                <a:solidFill>
                  <a:srgbClr val="000000"/>
                </a:solidFill>
                <a:latin typeface="微软雅黑" panose="020B0503020204020204" pitchFamily="34" charset="-122"/>
              </a:rPr>
              <a:t>（会溢出，所以用</a:t>
            </a:r>
            <a:r>
              <a:rPr lang="en-US" altLang="zh-CN" sz="1400" dirty="0">
                <a:solidFill>
                  <a:srgbClr val="000000"/>
                </a:solidFill>
                <a:latin typeface="微软雅黑" panose="020B0503020204020204" pitchFamily="34" charset="-122"/>
              </a:rPr>
              <a:t>out=(out+1) mod N</a:t>
            </a:r>
            <a:r>
              <a:rPr lang="zh-CN" altLang="en-US" sz="1400" dirty="0">
                <a:solidFill>
                  <a:srgbClr val="000000"/>
                </a:solidFill>
                <a:latin typeface="微软雅黑" panose="020B0503020204020204" pitchFamily="34" charset="-122"/>
              </a:rPr>
              <a:t>）</a:t>
            </a:r>
            <a:endParaRPr lang="en-US" altLang="zh-CN" sz="1400" dirty="0">
              <a:solidFill>
                <a:srgbClr val="000000"/>
              </a:solidFill>
              <a:latin typeface="微软雅黑" panose="020B0503020204020204" pitchFamily="34" charset="-122"/>
            </a:endParaRPr>
          </a:p>
          <a:p>
            <a:endParaRPr lang="zh-CN" altLang="en-US" sz="1400" dirty="0">
              <a:solidFill>
                <a:srgbClr val="000000"/>
              </a:solidFill>
              <a:latin typeface="微软雅黑" panose="020B0503020204020204" pitchFamily="34" charset="-122"/>
            </a:endParaRPr>
          </a:p>
        </p:txBody>
      </p:sp>
      <p:cxnSp>
        <p:nvCxnSpPr>
          <p:cNvPr id="23" name="直接箭头连接符 22"/>
          <p:cNvCxnSpPr>
            <a:endCxn id="2" idx="2"/>
          </p:cNvCxnSpPr>
          <p:nvPr/>
        </p:nvCxnSpPr>
        <p:spPr>
          <a:xfrm flipH="1" flipV="1">
            <a:off x="3124200" y="2590800"/>
            <a:ext cx="3997325" cy="819150"/>
          </a:xfrm>
          <a:prstGeom prst="straightConnector1">
            <a:avLst/>
          </a:prstGeom>
          <a:ln w="381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070" name="文本框 25"/>
          <p:cNvSpPr txBox="1"/>
          <p:nvPr/>
        </p:nvSpPr>
        <p:spPr>
          <a:xfrm>
            <a:off x="6794500" y="885825"/>
            <a:ext cx="2133600" cy="708025"/>
          </a:xfrm>
          <a:prstGeom prst="rect">
            <a:avLst/>
          </a:prstGeom>
          <a:noFill/>
          <a:ln w="9525">
            <a:noFill/>
          </a:ln>
        </p:spPr>
        <p:txBody>
          <a:bodyPr>
            <a:spAutoFit/>
          </a:bodyPr>
          <a:lstStyle/>
          <a:p>
            <a:r>
              <a:rPr lang="en-US" altLang="zh-CN" sz="2000" dirty="0">
                <a:latin typeface="微软雅黑" panose="020B0503020204020204" pitchFamily="34" charset="-122"/>
              </a:rPr>
              <a:t>in==out</a:t>
            </a:r>
            <a:r>
              <a:rPr lang="zh-CN" altLang="en-US" sz="2000" dirty="0">
                <a:latin typeface="微软雅黑" panose="020B0503020204020204" pitchFamily="34" charset="-122"/>
              </a:rPr>
              <a:t>时为空</a:t>
            </a:r>
            <a:endParaRPr lang="en-US" altLang="zh-CN" sz="2000" dirty="0">
              <a:latin typeface="微软雅黑" panose="020B0503020204020204" pitchFamily="34" charset="-122"/>
            </a:endParaRPr>
          </a:p>
          <a:p>
            <a:r>
              <a:rPr lang="zh-CN" altLang="en-US" sz="2000" dirty="0">
                <a:latin typeface="微软雅黑" panose="020B0503020204020204" pitchFamily="34" charset="-122"/>
              </a:rPr>
              <a:t>无法消费</a:t>
            </a:r>
          </a:p>
        </p:txBody>
      </p:sp>
      <p:sp>
        <p:nvSpPr>
          <p:cNvPr id="45071" name="文本框 35"/>
          <p:cNvSpPr txBox="1"/>
          <p:nvPr/>
        </p:nvSpPr>
        <p:spPr>
          <a:xfrm>
            <a:off x="366713" y="869950"/>
            <a:ext cx="2532062" cy="708025"/>
          </a:xfrm>
          <a:prstGeom prst="rect">
            <a:avLst/>
          </a:prstGeom>
          <a:noFill/>
          <a:ln w="9525">
            <a:noFill/>
          </a:ln>
        </p:spPr>
        <p:txBody>
          <a:bodyPr>
            <a:spAutoFit/>
          </a:bodyPr>
          <a:lstStyle/>
          <a:p>
            <a:r>
              <a:rPr lang="en-US" altLang="zh-CN" sz="2000" dirty="0">
                <a:latin typeface="微软雅黑" panose="020B0503020204020204" pitchFamily="34" charset="-122"/>
              </a:rPr>
              <a:t>(in+1)modN==out</a:t>
            </a:r>
          </a:p>
          <a:p>
            <a:r>
              <a:rPr lang="zh-CN" altLang="en-US" sz="2000" dirty="0">
                <a:latin typeface="微软雅黑" panose="020B0503020204020204" pitchFamily="34" charset="-122"/>
              </a:rPr>
              <a:t>时为满，无法生产</a:t>
            </a:r>
          </a:p>
        </p:txBody>
      </p:sp>
      <p:sp>
        <p:nvSpPr>
          <p:cNvPr id="28" name="矩形 27"/>
          <p:cNvSpPr/>
          <p:nvPr/>
        </p:nvSpPr>
        <p:spPr>
          <a:xfrm>
            <a:off x="1478789" y="3409950"/>
            <a:ext cx="1079142" cy="461665"/>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In</a:t>
            </a:r>
            <a:r>
              <a:rPr kumimoji="0" lang="zh-CN" altLang="en-US" sz="2400" b="0"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指针</a:t>
            </a:r>
          </a:p>
        </p:txBody>
      </p:sp>
      <p:sp>
        <p:nvSpPr>
          <p:cNvPr id="40" name="矩形 39"/>
          <p:cNvSpPr/>
          <p:nvPr/>
        </p:nvSpPr>
        <p:spPr>
          <a:xfrm>
            <a:off x="6644358" y="3384847"/>
            <a:ext cx="1300356" cy="461665"/>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out</a:t>
            </a:r>
            <a:r>
              <a:rPr kumimoji="0" lang="zh-CN" altLang="en-US" sz="2400" b="0"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指针</a:t>
            </a: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BBD69B17-0BFD-8458-9F73-7D4CB198B8AF}"/>
              </a:ext>
            </a:extLst>
          </p:cNvPr>
          <p:cNvGrpSpPr/>
          <p:nvPr/>
        </p:nvGrpSpPr>
        <p:grpSpPr>
          <a:xfrm>
            <a:off x="990600" y="1885950"/>
            <a:ext cx="3814908" cy="792346"/>
            <a:chOff x="2433526" y="1663842"/>
            <a:chExt cx="3814908" cy="792346"/>
          </a:xfrm>
        </p:grpSpPr>
        <p:sp>
          <p:nvSpPr>
            <p:cNvPr id="5" name="Rectangle 7">
              <a:extLst>
                <a:ext uri="{FF2B5EF4-FFF2-40B4-BE49-F238E27FC236}">
                  <a16:creationId xmlns:a16="http://schemas.microsoft.com/office/drawing/2014/main" id="{2B8990D0-F158-6B07-E5D1-B59C4E8FE411}"/>
                </a:ext>
              </a:extLst>
            </p:cNvPr>
            <p:cNvSpPr>
              <a:spLocks noChangeArrowheads="1"/>
            </p:cNvSpPr>
            <p:nvPr/>
          </p:nvSpPr>
          <p:spPr bwMode="auto">
            <a:xfrm>
              <a:off x="2433526" y="1663842"/>
              <a:ext cx="3814908" cy="792346"/>
            </a:xfrm>
            <a:prstGeom prst="rect">
              <a:avLst/>
            </a:prstGeom>
            <a:noFill/>
            <a:ln w="38100"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6" name="Line 8">
              <a:extLst>
                <a:ext uri="{FF2B5EF4-FFF2-40B4-BE49-F238E27FC236}">
                  <a16:creationId xmlns:a16="http://schemas.microsoft.com/office/drawing/2014/main" id="{6A58A8B7-BA6C-DEB0-0B05-582722A61615}"/>
                </a:ext>
              </a:extLst>
            </p:cNvPr>
            <p:cNvSpPr>
              <a:spLocks noChangeShapeType="1"/>
            </p:cNvSpPr>
            <p:nvPr/>
          </p:nvSpPr>
          <p:spPr bwMode="auto">
            <a:xfrm>
              <a:off x="3002541"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9">
              <a:extLst>
                <a:ext uri="{FF2B5EF4-FFF2-40B4-BE49-F238E27FC236}">
                  <a16:creationId xmlns:a16="http://schemas.microsoft.com/office/drawing/2014/main" id="{EA31D485-495E-C499-D0AE-20FD8BDDD687}"/>
                </a:ext>
              </a:extLst>
            </p:cNvPr>
            <p:cNvSpPr>
              <a:spLocks noChangeShapeType="1"/>
            </p:cNvSpPr>
            <p:nvPr/>
          </p:nvSpPr>
          <p:spPr bwMode="auto">
            <a:xfrm>
              <a:off x="4219304"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10">
              <a:extLst>
                <a:ext uri="{FF2B5EF4-FFF2-40B4-BE49-F238E27FC236}">
                  <a16:creationId xmlns:a16="http://schemas.microsoft.com/office/drawing/2014/main" id="{7C2ACE23-8DC1-CB4C-0EEB-AF777DFF6BA4}"/>
                </a:ext>
              </a:extLst>
            </p:cNvPr>
            <p:cNvSpPr>
              <a:spLocks noChangeShapeType="1"/>
            </p:cNvSpPr>
            <p:nvPr/>
          </p:nvSpPr>
          <p:spPr bwMode="auto">
            <a:xfrm>
              <a:off x="3652078"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Line 11">
              <a:extLst>
                <a:ext uri="{FF2B5EF4-FFF2-40B4-BE49-F238E27FC236}">
                  <a16:creationId xmlns:a16="http://schemas.microsoft.com/office/drawing/2014/main" id="{0C9807B8-C512-9A71-FD67-89FDC20A9753}"/>
                </a:ext>
              </a:extLst>
            </p:cNvPr>
            <p:cNvSpPr>
              <a:spLocks noChangeShapeType="1"/>
            </p:cNvSpPr>
            <p:nvPr/>
          </p:nvSpPr>
          <p:spPr bwMode="auto">
            <a:xfrm>
              <a:off x="5557726" y="1663842"/>
              <a:ext cx="0" cy="792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Text Box 12">
              <a:extLst>
                <a:ext uri="{FF2B5EF4-FFF2-40B4-BE49-F238E27FC236}">
                  <a16:creationId xmlns:a16="http://schemas.microsoft.com/office/drawing/2014/main" id="{A5F9BFC0-E233-7F67-7123-DB9E55FCD2DA}"/>
                </a:ext>
              </a:extLst>
            </p:cNvPr>
            <p:cNvSpPr txBox="1">
              <a:spLocks noChangeArrowheads="1"/>
            </p:cNvSpPr>
            <p:nvPr/>
          </p:nvSpPr>
          <p:spPr bwMode="auto">
            <a:xfrm>
              <a:off x="4788319" y="1808338"/>
              <a:ext cx="513545" cy="49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Clr>
                  <a:schemeClr val="bg1"/>
                </a:buClr>
                <a:buFont typeface="Wingdings" panose="05000000000000000000" pitchFamily="2" charset="2"/>
                <a:buNone/>
                <a:defRPr/>
              </a:pPr>
              <a:r>
                <a:rPr lang="en-US" altLang="zh-CN" sz="3300" b="1" dirty="0">
                  <a:solidFill>
                    <a:srgbClr val="008000"/>
                  </a:solidFill>
                  <a:effectLst>
                    <a:outerShdw blurRad="38100" dist="38100" dir="2700000" algn="tl">
                      <a:srgbClr val="C0C0C0"/>
                    </a:outerShdw>
                  </a:effectLst>
                  <a:latin typeface="Tahoma" panose="020B0604030504040204" pitchFamily="34" charset="0"/>
                </a:rPr>
                <a:t>…</a:t>
              </a:r>
              <a:endParaRPr lang="zh-CN" altLang="en-US" sz="3300" b="1" dirty="0">
                <a:solidFill>
                  <a:srgbClr val="008000"/>
                </a:solidFill>
                <a:effectLst>
                  <a:outerShdw blurRad="38100" dist="38100" dir="2700000" algn="tl">
                    <a:srgbClr val="C0C0C0"/>
                  </a:outerShdw>
                </a:effectLst>
                <a:latin typeface="Tahoma" panose="020B0604030504040204" pitchFamily="34" charset="0"/>
              </a:endParaRPr>
            </a:p>
          </p:txBody>
        </p:sp>
      </p:grpSp>
      <p:cxnSp>
        <p:nvCxnSpPr>
          <p:cNvPr id="30" name="直接箭头连接符 29">
            <a:extLst>
              <a:ext uri="{FF2B5EF4-FFF2-40B4-BE49-F238E27FC236}">
                <a16:creationId xmlns:a16="http://schemas.microsoft.com/office/drawing/2014/main" id="{E4737790-21CC-F337-507C-496DFA97F9BE}"/>
              </a:ext>
            </a:extLst>
          </p:cNvPr>
          <p:cNvCxnSpPr/>
          <p:nvPr/>
        </p:nvCxnSpPr>
        <p:spPr>
          <a:xfrm>
            <a:off x="1143000" y="971550"/>
            <a:ext cx="0" cy="914400"/>
          </a:xfrm>
          <a:prstGeom prst="straightConnector1">
            <a:avLst/>
          </a:prstGeom>
          <a:ln w="508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7A0FD4D-F701-2D1A-5389-011160B9A7EE}"/>
              </a:ext>
            </a:extLst>
          </p:cNvPr>
          <p:cNvCxnSpPr>
            <a:cxnSpLocks/>
          </p:cNvCxnSpPr>
          <p:nvPr/>
        </p:nvCxnSpPr>
        <p:spPr>
          <a:xfrm>
            <a:off x="1371600" y="971550"/>
            <a:ext cx="0" cy="914400"/>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D4C7523-79F4-63E0-075D-E5C338031822}"/>
              </a:ext>
            </a:extLst>
          </p:cNvPr>
          <p:cNvSpPr txBox="1"/>
          <p:nvPr/>
        </p:nvSpPr>
        <p:spPr>
          <a:xfrm>
            <a:off x="708255" y="1009590"/>
            <a:ext cx="412292" cy="400110"/>
          </a:xfrm>
          <a:prstGeom prst="rect">
            <a:avLst/>
          </a:prstGeom>
          <a:noFill/>
        </p:spPr>
        <p:txBody>
          <a:bodyPr wrap="none" rtlCol="0">
            <a:spAutoFit/>
          </a:bodyPr>
          <a:lstStyle/>
          <a:p>
            <a:r>
              <a:rPr lang="en-US" altLang="zh-CN" sz="2000" dirty="0"/>
              <a:t>in</a:t>
            </a:r>
            <a:endParaRPr lang="zh-CN" altLang="en-US" sz="2000" dirty="0"/>
          </a:p>
        </p:txBody>
      </p:sp>
      <p:sp>
        <p:nvSpPr>
          <p:cNvPr id="33" name="文本框 32">
            <a:extLst>
              <a:ext uri="{FF2B5EF4-FFF2-40B4-BE49-F238E27FC236}">
                <a16:creationId xmlns:a16="http://schemas.microsoft.com/office/drawing/2014/main" id="{011A9151-1B98-AC7F-3A81-E57FED816E4D}"/>
              </a:ext>
            </a:extLst>
          </p:cNvPr>
          <p:cNvSpPr txBox="1"/>
          <p:nvPr/>
        </p:nvSpPr>
        <p:spPr>
          <a:xfrm>
            <a:off x="1438987" y="971550"/>
            <a:ext cx="603050" cy="400110"/>
          </a:xfrm>
          <a:prstGeom prst="rect">
            <a:avLst/>
          </a:prstGeom>
          <a:noFill/>
        </p:spPr>
        <p:txBody>
          <a:bodyPr wrap="none" rtlCol="0">
            <a:spAutoFit/>
          </a:bodyPr>
          <a:lstStyle/>
          <a:p>
            <a:r>
              <a:rPr lang="en-US" altLang="zh-CN" sz="2000" dirty="0">
                <a:solidFill>
                  <a:srgbClr val="FF0000"/>
                </a:solidFill>
              </a:rPr>
              <a:t>out</a:t>
            </a:r>
            <a:endParaRPr lang="zh-CN" altLang="en-US" sz="2000" dirty="0">
              <a:solidFill>
                <a:srgbClr val="FF0000"/>
              </a:solidFill>
            </a:endParaRPr>
          </a:p>
        </p:txBody>
      </p:sp>
      <p:sp>
        <p:nvSpPr>
          <p:cNvPr id="34" name="Rectangle 32">
            <a:extLst>
              <a:ext uri="{FF2B5EF4-FFF2-40B4-BE49-F238E27FC236}">
                <a16:creationId xmlns:a16="http://schemas.microsoft.com/office/drawing/2014/main" id="{4373B5FE-0BDF-B005-5F8A-C5B78A630E49}"/>
              </a:ext>
            </a:extLst>
          </p:cNvPr>
          <p:cNvSpPr>
            <a:spLocks noChangeArrowheads="1"/>
          </p:cNvSpPr>
          <p:nvPr/>
        </p:nvSpPr>
        <p:spPr bwMode="auto">
          <a:xfrm>
            <a:off x="2042037" y="771313"/>
            <a:ext cx="4038600" cy="90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每添加一个数，</a:t>
            </a:r>
            <a:r>
              <a:rPr lang="en-US" altLang="zh-CN" sz="2000" dirty="0">
                <a:solidFill>
                  <a:srgbClr val="000000"/>
                </a:solidFill>
                <a:latin typeface="楷体" pitchFamily="49" charset="-122"/>
                <a:ea typeface="+mn-ea"/>
              </a:rPr>
              <a:t>in = in+1</a:t>
            </a:r>
            <a:r>
              <a:rPr lang="zh-CN" altLang="en-US" sz="2000" dirty="0">
                <a:solidFill>
                  <a:srgbClr val="000000"/>
                </a:solidFill>
                <a:latin typeface="楷体" pitchFamily="49" charset="-122"/>
                <a:ea typeface="+mn-ea"/>
              </a:rPr>
              <a:t>；</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每删除一个数，</a:t>
            </a:r>
            <a:r>
              <a:rPr lang="en-US" altLang="zh-CN" sz="2000" dirty="0">
                <a:solidFill>
                  <a:srgbClr val="000000"/>
                </a:solidFill>
                <a:latin typeface="楷体" pitchFamily="49" charset="-122"/>
                <a:ea typeface="+mn-ea"/>
              </a:rPr>
              <a:t>out = out+1</a:t>
            </a:r>
            <a:r>
              <a:rPr lang="zh-CN" altLang="en-US" sz="2000" dirty="0">
                <a:solidFill>
                  <a:srgbClr val="000000"/>
                </a:solidFill>
                <a:latin typeface="楷体" pitchFamily="49" charset="-122"/>
                <a:ea typeface="+mn-ea"/>
              </a:rPr>
              <a:t>；</a:t>
            </a:r>
          </a:p>
        </p:txBody>
      </p:sp>
      <p:sp>
        <p:nvSpPr>
          <p:cNvPr id="35" name="文本框 34">
            <a:extLst>
              <a:ext uri="{FF2B5EF4-FFF2-40B4-BE49-F238E27FC236}">
                <a16:creationId xmlns:a16="http://schemas.microsoft.com/office/drawing/2014/main" id="{96D4A6FE-3694-9DFF-A84C-4DD90AE38E0C}"/>
              </a:ext>
            </a:extLst>
          </p:cNvPr>
          <p:cNvSpPr txBox="1"/>
          <p:nvPr/>
        </p:nvSpPr>
        <p:spPr>
          <a:xfrm>
            <a:off x="1122385" y="2128927"/>
            <a:ext cx="335348" cy="400110"/>
          </a:xfrm>
          <a:prstGeom prst="rect">
            <a:avLst/>
          </a:prstGeom>
          <a:noFill/>
        </p:spPr>
        <p:txBody>
          <a:bodyPr wrap="none" rtlCol="0">
            <a:spAutoFit/>
          </a:bodyPr>
          <a:lstStyle/>
          <a:p>
            <a:r>
              <a:rPr lang="en-US" altLang="zh-CN" sz="2000" dirty="0"/>
              <a:t>0</a:t>
            </a:r>
            <a:endParaRPr lang="zh-CN" altLang="en-US" sz="2000" dirty="0"/>
          </a:p>
        </p:txBody>
      </p:sp>
      <p:sp>
        <p:nvSpPr>
          <p:cNvPr id="36" name="文本框 35">
            <a:extLst>
              <a:ext uri="{FF2B5EF4-FFF2-40B4-BE49-F238E27FC236}">
                <a16:creationId xmlns:a16="http://schemas.microsoft.com/office/drawing/2014/main" id="{716379C0-A5C6-7878-C679-7243886FF92B}"/>
              </a:ext>
            </a:extLst>
          </p:cNvPr>
          <p:cNvSpPr txBox="1"/>
          <p:nvPr/>
        </p:nvSpPr>
        <p:spPr>
          <a:xfrm>
            <a:off x="1716710" y="2128927"/>
            <a:ext cx="335348" cy="400110"/>
          </a:xfrm>
          <a:prstGeom prst="rect">
            <a:avLst/>
          </a:prstGeom>
          <a:noFill/>
        </p:spPr>
        <p:txBody>
          <a:bodyPr wrap="none" rtlCol="0">
            <a:spAutoFit/>
          </a:bodyPr>
          <a:lstStyle/>
          <a:p>
            <a:r>
              <a:rPr lang="en-US" altLang="zh-CN" sz="2000" dirty="0"/>
              <a:t>1</a:t>
            </a:r>
            <a:endParaRPr lang="zh-CN" altLang="en-US" sz="2000" dirty="0"/>
          </a:p>
        </p:txBody>
      </p:sp>
      <p:sp>
        <p:nvSpPr>
          <p:cNvPr id="37" name="文本框 36">
            <a:extLst>
              <a:ext uri="{FF2B5EF4-FFF2-40B4-BE49-F238E27FC236}">
                <a16:creationId xmlns:a16="http://schemas.microsoft.com/office/drawing/2014/main" id="{CF6C79CB-6044-B700-92F3-B6ED1178AC3D}"/>
              </a:ext>
            </a:extLst>
          </p:cNvPr>
          <p:cNvSpPr txBox="1"/>
          <p:nvPr/>
        </p:nvSpPr>
        <p:spPr>
          <a:xfrm>
            <a:off x="2324197" y="2128927"/>
            <a:ext cx="335348" cy="400110"/>
          </a:xfrm>
          <a:prstGeom prst="rect">
            <a:avLst/>
          </a:prstGeom>
          <a:noFill/>
        </p:spPr>
        <p:txBody>
          <a:bodyPr wrap="none" rtlCol="0">
            <a:spAutoFit/>
          </a:bodyPr>
          <a:lstStyle/>
          <a:p>
            <a:r>
              <a:rPr lang="en-US" altLang="zh-CN" sz="2000" dirty="0"/>
              <a:t>2</a:t>
            </a:r>
            <a:endParaRPr lang="zh-CN" altLang="en-US" sz="2000" dirty="0"/>
          </a:p>
        </p:txBody>
      </p:sp>
      <p:sp>
        <p:nvSpPr>
          <p:cNvPr id="38" name="文本框 37">
            <a:extLst>
              <a:ext uri="{FF2B5EF4-FFF2-40B4-BE49-F238E27FC236}">
                <a16:creationId xmlns:a16="http://schemas.microsoft.com/office/drawing/2014/main" id="{7C0E9AE5-E113-23D1-08A7-E377E33C48B0}"/>
              </a:ext>
            </a:extLst>
          </p:cNvPr>
          <p:cNvSpPr txBox="1"/>
          <p:nvPr/>
        </p:nvSpPr>
        <p:spPr>
          <a:xfrm>
            <a:off x="4146004" y="2128927"/>
            <a:ext cx="604653" cy="400110"/>
          </a:xfrm>
          <a:prstGeom prst="rect">
            <a:avLst/>
          </a:prstGeom>
          <a:noFill/>
        </p:spPr>
        <p:txBody>
          <a:bodyPr wrap="none" rtlCol="0">
            <a:spAutoFit/>
          </a:bodyPr>
          <a:lstStyle/>
          <a:p>
            <a:r>
              <a:rPr lang="en-US" altLang="zh-CN" sz="2000" dirty="0"/>
              <a:t>n-1</a:t>
            </a:r>
            <a:endParaRPr lang="zh-CN" altLang="en-US" sz="2000" dirty="0"/>
          </a:p>
        </p:txBody>
      </p:sp>
      <p:sp>
        <p:nvSpPr>
          <p:cNvPr id="40" name="右大括号 39">
            <a:extLst>
              <a:ext uri="{FF2B5EF4-FFF2-40B4-BE49-F238E27FC236}">
                <a16:creationId xmlns:a16="http://schemas.microsoft.com/office/drawing/2014/main" id="{7F97CE09-CAD0-CE9D-9FA2-10F3DF70BA48}"/>
              </a:ext>
            </a:extLst>
          </p:cNvPr>
          <p:cNvSpPr/>
          <p:nvPr/>
        </p:nvSpPr>
        <p:spPr>
          <a:xfrm rot="5400000">
            <a:off x="2831897" y="1021456"/>
            <a:ext cx="132313" cy="3886198"/>
          </a:xfrm>
          <a:prstGeom prst="rightBrac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B15F701-AF6E-AC1D-B4B7-545539AEBFDD}"/>
              </a:ext>
            </a:extLst>
          </p:cNvPr>
          <p:cNvSpPr txBox="1"/>
          <p:nvPr/>
        </p:nvSpPr>
        <p:spPr>
          <a:xfrm>
            <a:off x="2330547" y="3208679"/>
            <a:ext cx="1112805" cy="400110"/>
          </a:xfrm>
          <a:prstGeom prst="rect">
            <a:avLst/>
          </a:prstGeom>
          <a:noFill/>
        </p:spPr>
        <p:txBody>
          <a:bodyPr wrap="none" rtlCol="0">
            <a:spAutoFit/>
          </a:bodyPr>
          <a:lstStyle/>
          <a:p>
            <a:r>
              <a:rPr lang="zh-CN" altLang="en-US" sz="2000" dirty="0">
                <a:solidFill>
                  <a:schemeClr val="tx1">
                    <a:lumMod val="50000"/>
                  </a:schemeClr>
                </a:solidFill>
              </a:rPr>
              <a:t>共有</a:t>
            </a:r>
            <a:r>
              <a:rPr lang="en-US" altLang="zh-CN" sz="2000" dirty="0">
                <a:solidFill>
                  <a:schemeClr val="tx1">
                    <a:lumMod val="50000"/>
                  </a:schemeClr>
                </a:solidFill>
              </a:rPr>
              <a:t>n</a:t>
            </a:r>
            <a:r>
              <a:rPr lang="zh-CN" altLang="en-US" sz="2000" dirty="0">
                <a:solidFill>
                  <a:schemeClr val="tx1">
                    <a:lumMod val="50000"/>
                  </a:schemeClr>
                </a:solidFill>
              </a:rPr>
              <a:t>个</a:t>
            </a:r>
          </a:p>
        </p:txBody>
      </p:sp>
      <p:sp>
        <p:nvSpPr>
          <p:cNvPr id="42" name="Rectangle 32">
            <a:extLst>
              <a:ext uri="{FF2B5EF4-FFF2-40B4-BE49-F238E27FC236}">
                <a16:creationId xmlns:a16="http://schemas.microsoft.com/office/drawing/2014/main" id="{5F1AE269-6F8D-17FE-90FC-1B47414D9B74}"/>
              </a:ext>
            </a:extLst>
          </p:cNvPr>
          <p:cNvSpPr>
            <a:spLocks noChangeArrowheads="1"/>
          </p:cNvSpPr>
          <p:nvPr/>
        </p:nvSpPr>
        <p:spPr bwMode="auto">
          <a:xfrm>
            <a:off x="472571" y="3733801"/>
            <a:ext cx="3108829" cy="134876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8290">
              <a:lnSpc>
                <a:spcPts val="3000"/>
              </a:lnSpc>
              <a:spcBef>
                <a:spcPct val="20000"/>
              </a:spcBef>
              <a:buClr>
                <a:schemeClr val="folHlink"/>
              </a:buClr>
              <a:buSzPct val="60000"/>
              <a:buFont typeface="Wingdings" panose="05000000000000000000" pitchFamily="2" charset="2"/>
              <a:buNone/>
            </a:pPr>
            <a:r>
              <a:rPr lang="zh-CN" altLang="en-US" sz="2000" dirty="0">
                <a:solidFill>
                  <a:srgbClr val="000000"/>
                </a:solidFill>
                <a:latin typeface="楷体" pitchFamily="49" charset="-122"/>
                <a:ea typeface="+mn-ea"/>
              </a:rPr>
              <a:t>形成一个环：</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in = (in+1) % n</a:t>
            </a:r>
            <a:r>
              <a:rPr lang="zh-CN" altLang="en-US" sz="2000" dirty="0">
                <a:solidFill>
                  <a:srgbClr val="000000"/>
                </a:solidFill>
                <a:latin typeface="楷体" pitchFamily="49" charset="-122"/>
                <a:ea typeface="+mn-ea"/>
              </a:rPr>
              <a:t>；</a:t>
            </a:r>
            <a:endParaRPr lang="en-US" altLang="zh-CN" sz="2000" dirty="0">
              <a:solidFill>
                <a:srgbClr val="000000"/>
              </a:solidFill>
              <a:latin typeface="楷体" pitchFamily="49" charset="-122"/>
              <a:ea typeface="+mn-ea"/>
            </a:endParaRPr>
          </a:p>
          <a:p>
            <a:pPr marL="288290">
              <a:lnSpc>
                <a:spcPts val="3000"/>
              </a:lnSpc>
              <a:spcBef>
                <a:spcPct val="2000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out = (out+1) % n</a:t>
            </a:r>
            <a:r>
              <a:rPr lang="zh-CN" altLang="en-US" sz="2000" dirty="0">
                <a:solidFill>
                  <a:srgbClr val="000000"/>
                </a:solidFill>
                <a:latin typeface="楷体" pitchFamily="49" charset="-122"/>
                <a:ea typeface="+mn-ea"/>
              </a:rPr>
              <a:t>；</a:t>
            </a:r>
          </a:p>
        </p:txBody>
      </p:sp>
      <p:grpSp>
        <p:nvGrpSpPr>
          <p:cNvPr id="78" name="组合 77">
            <a:extLst>
              <a:ext uri="{FF2B5EF4-FFF2-40B4-BE49-F238E27FC236}">
                <a16:creationId xmlns:a16="http://schemas.microsoft.com/office/drawing/2014/main" id="{F9C3B995-3DB5-0313-BAC9-D2F3999B66A8}"/>
              </a:ext>
            </a:extLst>
          </p:cNvPr>
          <p:cNvGrpSpPr/>
          <p:nvPr/>
        </p:nvGrpSpPr>
        <p:grpSpPr>
          <a:xfrm>
            <a:off x="6159058" y="939800"/>
            <a:ext cx="2520000" cy="2520000"/>
            <a:chOff x="6141474" y="1152555"/>
            <a:chExt cx="2520000" cy="2520000"/>
          </a:xfrm>
        </p:grpSpPr>
        <p:grpSp>
          <p:nvGrpSpPr>
            <p:cNvPr id="67" name="组合 66">
              <a:extLst>
                <a:ext uri="{FF2B5EF4-FFF2-40B4-BE49-F238E27FC236}">
                  <a16:creationId xmlns:a16="http://schemas.microsoft.com/office/drawing/2014/main" id="{1CDF833D-6016-FE37-49A9-62B1D41DA52B}"/>
                </a:ext>
              </a:extLst>
            </p:cNvPr>
            <p:cNvGrpSpPr/>
            <p:nvPr/>
          </p:nvGrpSpPr>
          <p:grpSpPr>
            <a:xfrm>
              <a:off x="6141474" y="1152555"/>
              <a:ext cx="2520000" cy="2520000"/>
              <a:chOff x="6141474" y="1152555"/>
              <a:chExt cx="2520000" cy="2520000"/>
            </a:xfrm>
          </p:grpSpPr>
          <p:sp>
            <p:nvSpPr>
              <p:cNvPr id="43" name="椭圆 42">
                <a:extLst>
                  <a:ext uri="{FF2B5EF4-FFF2-40B4-BE49-F238E27FC236}">
                    <a16:creationId xmlns:a16="http://schemas.microsoft.com/office/drawing/2014/main" id="{5248DF44-5200-E02B-4E7C-5320EB3D1317}"/>
                  </a:ext>
                </a:extLst>
              </p:cNvPr>
              <p:cNvSpPr>
                <a:spLocks noChangeAspect="1"/>
              </p:cNvSpPr>
              <p:nvPr/>
            </p:nvSpPr>
            <p:spPr>
              <a:xfrm>
                <a:off x="6141474" y="1152555"/>
                <a:ext cx="2520000" cy="25200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F10E9966-CEBC-75E2-C579-1BC570C0347E}"/>
                  </a:ext>
                </a:extLst>
              </p:cNvPr>
              <p:cNvCxnSpPr>
                <a:cxnSpLocks/>
              </p:cNvCxnSpPr>
              <p:nvPr/>
            </p:nvCxnSpPr>
            <p:spPr>
              <a:xfrm>
                <a:off x="6177119" y="2211891"/>
                <a:ext cx="2451692" cy="466405"/>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EE178AE-9AC1-FCC9-6919-CBA85705E6C0}"/>
                  </a:ext>
                </a:extLst>
              </p:cNvPr>
              <p:cNvCxnSpPr>
                <a:cxnSpLocks/>
              </p:cNvCxnSpPr>
              <p:nvPr/>
            </p:nvCxnSpPr>
            <p:spPr>
              <a:xfrm>
                <a:off x="6934848" y="1276350"/>
                <a:ext cx="939488" cy="2332439"/>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287CBE7-ADB1-105A-4AD3-AF14DC45CAED}"/>
                  </a:ext>
                </a:extLst>
              </p:cNvPr>
              <p:cNvCxnSpPr>
                <a:stCxn id="43" idx="3"/>
                <a:endCxn id="43" idx="7"/>
              </p:cNvCxnSpPr>
              <p:nvPr/>
            </p:nvCxnSpPr>
            <p:spPr>
              <a:xfrm flipV="1">
                <a:off x="6510519" y="1521600"/>
                <a:ext cx="1781910" cy="1781910"/>
              </a:xfrm>
              <a:prstGeom prst="line">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BFF366A3-4C27-1469-3218-CA9D0757CC24}"/>
                  </a:ext>
                </a:extLst>
              </p:cNvPr>
              <p:cNvSpPr>
                <a:spLocks noChangeAspect="1"/>
              </p:cNvSpPr>
              <p:nvPr/>
            </p:nvSpPr>
            <p:spPr>
              <a:xfrm>
                <a:off x="6690643" y="1667447"/>
                <a:ext cx="1443707" cy="1443707"/>
              </a:xfrm>
              <a:prstGeom prst="ellipse">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93CF8F8C-642B-15C3-B748-980866AFBEA4}"/>
                </a:ext>
              </a:extLst>
            </p:cNvPr>
            <p:cNvSpPr txBox="1"/>
            <p:nvPr/>
          </p:nvSpPr>
          <p:spPr>
            <a:xfrm>
              <a:off x="7467599" y="1239062"/>
              <a:ext cx="45719" cy="400110"/>
            </a:xfrm>
            <a:prstGeom prst="rect">
              <a:avLst/>
            </a:prstGeom>
            <a:noFill/>
          </p:spPr>
          <p:txBody>
            <a:bodyPr wrap="square" rtlCol="0">
              <a:spAutoFit/>
            </a:bodyPr>
            <a:lstStyle/>
            <a:p>
              <a:r>
                <a:rPr lang="en-US" altLang="zh-CN" sz="2000" dirty="0"/>
                <a:t>0</a:t>
              </a:r>
              <a:endParaRPr lang="zh-CN" altLang="en-US" sz="2000" dirty="0"/>
            </a:p>
          </p:txBody>
        </p:sp>
        <p:sp>
          <p:nvSpPr>
            <p:cNvPr id="71" name="文本框 70">
              <a:extLst>
                <a:ext uri="{FF2B5EF4-FFF2-40B4-BE49-F238E27FC236}">
                  <a16:creationId xmlns:a16="http://schemas.microsoft.com/office/drawing/2014/main" id="{BFEB89E7-3077-6B9E-3DB3-AE131C542963}"/>
                </a:ext>
              </a:extLst>
            </p:cNvPr>
            <p:cNvSpPr txBox="1"/>
            <p:nvPr/>
          </p:nvSpPr>
          <p:spPr>
            <a:xfrm>
              <a:off x="8253609" y="2042459"/>
              <a:ext cx="305070" cy="400110"/>
            </a:xfrm>
            <a:prstGeom prst="rect">
              <a:avLst/>
            </a:prstGeom>
            <a:noFill/>
          </p:spPr>
          <p:txBody>
            <a:bodyPr wrap="square" rtlCol="0">
              <a:spAutoFit/>
            </a:bodyPr>
            <a:lstStyle/>
            <a:p>
              <a:r>
                <a:rPr lang="en-US" altLang="zh-CN" sz="2000" dirty="0"/>
                <a:t>1</a:t>
              </a:r>
              <a:endParaRPr lang="zh-CN" altLang="en-US" sz="2000" dirty="0"/>
            </a:p>
          </p:txBody>
        </p:sp>
        <p:sp>
          <p:nvSpPr>
            <p:cNvPr id="72" name="文本框 71">
              <a:extLst>
                <a:ext uri="{FF2B5EF4-FFF2-40B4-BE49-F238E27FC236}">
                  <a16:creationId xmlns:a16="http://schemas.microsoft.com/office/drawing/2014/main" id="{51ECF3C2-D7A4-2010-2F66-8FFD59F5E5C1}"/>
                </a:ext>
              </a:extLst>
            </p:cNvPr>
            <p:cNvSpPr txBox="1"/>
            <p:nvPr/>
          </p:nvSpPr>
          <p:spPr>
            <a:xfrm>
              <a:off x="8005249" y="2863684"/>
              <a:ext cx="305070" cy="400110"/>
            </a:xfrm>
            <a:prstGeom prst="rect">
              <a:avLst/>
            </a:prstGeom>
            <a:noFill/>
          </p:spPr>
          <p:txBody>
            <a:bodyPr wrap="square" rtlCol="0">
              <a:spAutoFit/>
            </a:bodyPr>
            <a:lstStyle/>
            <a:p>
              <a:r>
                <a:rPr lang="en-US" altLang="zh-CN" sz="2000" dirty="0"/>
                <a:t>2</a:t>
              </a:r>
              <a:endParaRPr lang="zh-CN" altLang="en-US" sz="2000" dirty="0"/>
            </a:p>
          </p:txBody>
        </p:sp>
        <p:sp>
          <p:nvSpPr>
            <p:cNvPr id="73" name="文本框 72">
              <a:extLst>
                <a:ext uri="{FF2B5EF4-FFF2-40B4-BE49-F238E27FC236}">
                  <a16:creationId xmlns:a16="http://schemas.microsoft.com/office/drawing/2014/main" id="{E490E3A8-0123-867A-285C-FBF809FFD425}"/>
                </a:ext>
              </a:extLst>
            </p:cNvPr>
            <p:cNvSpPr txBox="1"/>
            <p:nvPr/>
          </p:nvSpPr>
          <p:spPr>
            <a:xfrm>
              <a:off x="7050019" y="3161264"/>
              <a:ext cx="305070" cy="400110"/>
            </a:xfrm>
            <a:prstGeom prst="rect">
              <a:avLst/>
            </a:prstGeom>
            <a:noFill/>
          </p:spPr>
          <p:txBody>
            <a:bodyPr wrap="square" rtlCol="0">
              <a:spAutoFit/>
            </a:bodyPr>
            <a:lstStyle/>
            <a:p>
              <a:r>
                <a:rPr lang="en-US" altLang="zh-CN" sz="2000" dirty="0"/>
                <a:t>3</a:t>
              </a:r>
              <a:endParaRPr lang="zh-CN" altLang="en-US" sz="2000" dirty="0"/>
            </a:p>
          </p:txBody>
        </p:sp>
        <p:sp>
          <p:nvSpPr>
            <p:cNvPr id="74" name="文本框 73">
              <a:extLst>
                <a:ext uri="{FF2B5EF4-FFF2-40B4-BE49-F238E27FC236}">
                  <a16:creationId xmlns:a16="http://schemas.microsoft.com/office/drawing/2014/main" id="{812DA874-AAE3-8FE5-39EB-A1376365E131}"/>
                </a:ext>
              </a:extLst>
            </p:cNvPr>
            <p:cNvSpPr txBox="1"/>
            <p:nvPr/>
          </p:nvSpPr>
          <p:spPr>
            <a:xfrm>
              <a:off x="6289081" y="2529916"/>
              <a:ext cx="305070" cy="400110"/>
            </a:xfrm>
            <a:prstGeom prst="rect">
              <a:avLst/>
            </a:prstGeom>
            <a:noFill/>
          </p:spPr>
          <p:txBody>
            <a:bodyPr wrap="square" rtlCol="0">
              <a:spAutoFit/>
            </a:bodyPr>
            <a:lstStyle/>
            <a:p>
              <a:r>
                <a:rPr lang="en-US" altLang="zh-CN" sz="2000" dirty="0"/>
                <a:t>4</a:t>
              </a:r>
              <a:endParaRPr lang="zh-CN" altLang="en-US" sz="2000" dirty="0"/>
            </a:p>
          </p:txBody>
        </p:sp>
        <p:sp>
          <p:nvSpPr>
            <p:cNvPr id="75" name="文本框 74">
              <a:extLst>
                <a:ext uri="{FF2B5EF4-FFF2-40B4-BE49-F238E27FC236}">
                  <a16:creationId xmlns:a16="http://schemas.microsoft.com/office/drawing/2014/main" id="{1A6BB79A-97B7-E3E5-25A5-FB73DC021DAB}"/>
                </a:ext>
              </a:extLst>
            </p:cNvPr>
            <p:cNvSpPr txBox="1"/>
            <p:nvPr/>
          </p:nvSpPr>
          <p:spPr>
            <a:xfrm>
              <a:off x="6448046" y="1638352"/>
              <a:ext cx="305070" cy="400110"/>
            </a:xfrm>
            <a:prstGeom prst="rect">
              <a:avLst/>
            </a:prstGeom>
            <a:noFill/>
          </p:spPr>
          <p:txBody>
            <a:bodyPr wrap="square" rtlCol="0">
              <a:spAutoFit/>
            </a:bodyPr>
            <a:lstStyle/>
            <a:p>
              <a:r>
                <a:rPr lang="en-US" altLang="zh-CN" sz="2000" dirty="0"/>
                <a:t>5</a:t>
              </a:r>
              <a:endParaRPr lang="zh-CN" altLang="en-US" sz="2000" dirty="0"/>
            </a:p>
          </p:txBody>
        </p:sp>
      </p:grpSp>
      <p:sp>
        <p:nvSpPr>
          <p:cNvPr id="76" name="Rectangle 32">
            <a:extLst>
              <a:ext uri="{FF2B5EF4-FFF2-40B4-BE49-F238E27FC236}">
                <a16:creationId xmlns:a16="http://schemas.microsoft.com/office/drawing/2014/main" id="{0CC12F17-75B7-EEAC-1C98-2C3D90345A53}"/>
              </a:ext>
            </a:extLst>
          </p:cNvPr>
          <p:cNvSpPr>
            <a:spLocks noChangeArrowheads="1"/>
          </p:cNvSpPr>
          <p:nvPr/>
        </p:nvSpPr>
        <p:spPr bwMode="auto">
          <a:xfrm>
            <a:off x="3977344" y="3700658"/>
            <a:ext cx="2389462" cy="134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ts val="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(0 + 1) % 6 = 1</a:t>
            </a:r>
          </a:p>
          <a:p>
            <a:pPr>
              <a:spcBef>
                <a:spcPts val="0"/>
              </a:spcBef>
              <a:buClr>
                <a:schemeClr val="folHlink"/>
              </a:buClr>
              <a:buSzPct val="60000"/>
            </a:pPr>
            <a:r>
              <a:rPr lang="en-US" altLang="zh-CN" sz="2000" dirty="0">
                <a:solidFill>
                  <a:srgbClr val="000000"/>
                </a:solidFill>
                <a:latin typeface="楷体" pitchFamily="49" charset="-122"/>
              </a:rPr>
              <a:t>(1 + 1) % 6 = 2</a:t>
            </a:r>
          </a:p>
          <a:p>
            <a:pPr>
              <a:spcBef>
                <a:spcPts val="0"/>
              </a:spcBef>
              <a:buClr>
                <a:schemeClr val="folHlink"/>
              </a:buClr>
              <a:buSzPct val="60000"/>
            </a:pPr>
            <a:r>
              <a:rPr lang="en-US" altLang="zh-CN" sz="2000" dirty="0">
                <a:solidFill>
                  <a:srgbClr val="000000"/>
                </a:solidFill>
                <a:latin typeface="楷体" pitchFamily="49" charset="-122"/>
              </a:rPr>
              <a:t>(2 + 1) % 6 = 3</a:t>
            </a:r>
            <a:endParaRPr lang="zh-CN" altLang="en-US" sz="2000" dirty="0">
              <a:solidFill>
                <a:srgbClr val="000000"/>
              </a:solidFill>
              <a:latin typeface="楷体" pitchFamily="49" charset="-122"/>
            </a:endParaRPr>
          </a:p>
          <a:p>
            <a:pPr>
              <a:spcBef>
                <a:spcPts val="0"/>
              </a:spcBef>
              <a:buClr>
                <a:schemeClr val="folHlink"/>
              </a:buClr>
              <a:buSzPct val="60000"/>
            </a:pPr>
            <a:r>
              <a:rPr lang="en-US" altLang="zh-CN" sz="2000" dirty="0">
                <a:solidFill>
                  <a:srgbClr val="000000"/>
                </a:solidFill>
                <a:latin typeface="楷体" pitchFamily="49" charset="-122"/>
              </a:rPr>
              <a:t>(3 + 1) % 6 = 4</a:t>
            </a:r>
            <a:endParaRPr lang="zh-CN" altLang="en-US" sz="2000" dirty="0">
              <a:solidFill>
                <a:srgbClr val="000000"/>
              </a:solidFill>
              <a:latin typeface="楷体" pitchFamily="49" charset="-122"/>
            </a:endParaRPr>
          </a:p>
        </p:txBody>
      </p:sp>
      <p:sp>
        <p:nvSpPr>
          <p:cNvPr id="77" name="Rectangle 32">
            <a:extLst>
              <a:ext uri="{FF2B5EF4-FFF2-40B4-BE49-F238E27FC236}">
                <a16:creationId xmlns:a16="http://schemas.microsoft.com/office/drawing/2014/main" id="{C943EA06-03DB-F7CC-57CC-0A495045A105}"/>
              </a:ext>
            </a:extLst>
          </p:cNvPr>
          <p:cNvSpPr>
            <a:spLocks noChangeArrowheads="1"/>
          </p:cNvSpPr>
          <p:nvPr/>
        </p:nvSpPr>
        <p:spPr bwMode="auto">
          <a:xfrm>
            <a:off x="6336171" y="3679171"/>
            <a:ext cx="2389462" cy="134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96" tIns="54448" rIns="108896" bIns="5444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ts val="0"/>
              </a:spcBef>
              <a:buClr>
                <a:schemeClr val="folHlink"/>
              </a:buClr>
              <a:buSzPct val="60000"/>
              <a:buFont typeface="Wingdings" panose="05000000000000000000" pitchFamily="2" charset="2"/>
              <a:buNone/>
            </a:pPr>
            <a:r>
              <a:rPr lang="en-US" altLang="zh-CN" sz="2000" dirty="0">
                <a:solidFill>
                  <a:srgbClr val="000000"/>
                </a:solidFill>
                <a:latin typeface="楷体" pitchFamily="49" charset="-122"/>
                <a:ea typeface="+mn-ea"/>
              </a:rPr>
              <a:t>(4 + 1) % 6 = 5</a:t>
            </a:r>
          </a:p>
          <a:p>
            <a:pPr>
              <a:spcBef>
                <a:spcPts val="0"/>
              </a:spcBef>
              <a:buClr>
                <a:schemeClr val="folHlink"/>
              </a:buClr>
              <a:buSzPct val="60000"/>
            </a:pPr>
            <a:r>
              <a:rPr lang="en-US" altLang="zh-CN" sz="2000" dirty="0">
                <a:solidFill>
                  <a:srgbClr val="FF0000"/>
                </a:solidFill>
                <a:latin typeface="楷体" pitchFamily="49" charset="-122"/>
              </a:rPr>
              <a:t>(5 + 1) % 6 = 0</a:t>
            </a:r>
          </a:p>
          <a:p>
            <a:pPr>
              <a:spcBef>
                <a:spcPts val="0"/>
              </a:spcBef>
              <a:buClr>
                <a:schemeClr val="folHlink"/>
              </a:buClr>
              <a:buSzPct val="60000"/>
            </a:pPr>
            <a:r>
              <a:rPr lang="en-US" altLang="zh-CN" sz="2000" dirty="0">
                <a:solidFill>
                  <a:srgbClr val="000000"/>
                </a:solidFill>
                <a:latin typeface="楷体" pitchFamily="49" charset="-122"/>
              </a:rPr>
              <a:t>(0 + 1) % 6 = 1</a:t>
            </a:r>
            <a:endParaRPr lang="zh-CN" altLang="en-US" sz="2000" dirty="0">
              <a:solidFill>
                <a:srgbClr val="000000"/>
              </a:solidFill>
              <a:latin typeface="楷体" pitchFamily="49" charset="-122"/>
            </a:endParaRPr>
          </a:p>
          <a:p>
            <a:pPr>
              <a:spcBef>
                <a:spcPts val="0"/>
              </a:spcBef>
              <a:buClr>
                <a:schemeClr val="folHlink"/>
              </a:buClr>
              <a:buSzPct val="60000"/>
            </a:pPr>
            <a:r>
              <a:rPr lang="en-US" altLang="zh-CN" sz="2000" dirty="0">
                <a:solidFill>
                  <a:srgbClr val="000000"/>
                </a:solidFill>
                <a:latin typeface="楷体" pitchFamily="49" charset="-122"/>
              </a:rPr>
              <a:t>…</a:t>
            </a:r>
            <a:endParaRPr lang="zh-CN" altLang="en-US" sz="2000" dirty="0">
              <a:solidFill>
                <a:srgbClr val="000000"/>
              </a:solidFill>
              <a:latin typeface="楷体" pitchFamily="49" charset="-122"/>
            </a:endParaRPr>
          </a:p>
        </p:txBody>
      </p:sp>
      <p:sp>
        <p:nvSpPr>
          <p:cNvPr id="79" name="矩形 78">
            <a:extLst>
              <a:ext uri="{FF2B5EF4-FFF2-40B4-BE49-F238E27FC236}">
                <a16:creationId xmlns:a16="http://schemas.microsoft.com/office/drawing/2014/main" id="{C2197DD9-B1F7-0D9E-5A9D-766FBDCE4FD6}"/>
              </a:ext>
            </a:extLst>
          </p:cNvPr>
          <p:cNvSpPr/>
          <p:nvPr/>
        </p:nvSpPr>
        <p:spPr>
          <a:xfrm>
            <a:off x="727305" y="145140"/>
            <a:ext cx="2083062" cy="414020"/>
          </a:xfrm>
          <a:prstGeom prst="rect">
            <a:avLst/>
          </a:prstGeom>
        </p:spPr>
        <p:txBody>
          <a:bodyPr wrap="square">
            <a:spAutoFit/>
          </a:bodyPr>
          <a:lstStyle/>
          <a:p>
            <a:r>
              <a:rPr lang="zh-CN" altLang="en-US" sz="2100" b="1" dirty="0">
                <a:solidFill>
                  <a:srgbClr val="FF0000"/>
                </a:solidFill>
              </a:rPr>
              <a:t>取余成环</a:t>
            </a:r>
          </a:p>
        </p:txBody>
      </p:sp>
      <p:sp>
        <p:nvSpPr>
          <p:cNvPr id="80" name="箭头: 右 79">
            <a:extLst>
              <a:ext uri="{FF2B5EF4-FFF2-40B4-BE49-F238E27FC236}">
                <a16:creationId xmlns:a16="http://schemas.microsoft.com/office/drawing/2014/main" id="{F5F51890-0FA8-C0C0-5D21-707E80A2C154}"/>
              </a:ext>
            </a:extLst>
          </p:cNvPr>
          <p:cNvSpPr/>
          <p:nvPr/>
        </p:nvSpPr>
        <p:spPr>
          <a:xfrm>
            <a:off x="5069328" y="2025150"/>
            <a:ext cx="931224" cy="487457"/>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C9DE528-02C8-B801-B390-4CF53C9243D3}"/>
              </a:ext>
            </a:extLst>
          </p:cNvPr>
          <p:cNvSpPr txBox="1"/>
          <p:nvPr/>
        </p:nvSpPr>
        <p:spPr>
          <a:xfrm>
            <a:off x="4060983" y="3300548"/>
            <a:ext cx="1197764" cy="400110"/>
          </a:xfrm>
          <a:prstGeom prst="rect">
            <a:avLst/>
          </a:prstGeom>
          <a:noFill/>
        </p:spPr>
        <p:txBody>
          <a:bodyPr wrap="none" rtlCol="0">
            <a:spAutoFit/>
          </a:bodyPr>
          <a:lstStyle/>
          <a:p>
            <a:r>
              <a:rPr lang="zh-CN" altLang="en-US" sz="2000" dirty="0">
                <a:solidFill>
                  <a:srgbClr val="000000"/>
                </a:solidFill>
              </a:rPr>
              <a:t>设：</a:t>
            </a:r>
            <a:r>
              <a:rPr lang="en-US" altLang="zh-CN" sz="2000" dirty="0">
                <a:solidFill>
                  <a:srgbClr val="000000"/>
                </a:solidFill>
              </a:rPr>
              <a:t>n=6</a:t>
            </a:r>
            <a:endParaRPr lang="zh-CN" altLang="en-US" sz="2000" dirty="0">
              <a:solidFill>
                <a:srgbClr val="000000"/>
              </a:solidFill>
            </a:endParaRPr>
          </a:p>
        </p:txBody>
      </p:sp>
      <p:cxnSp>
        <p:nvCxnSpPr>
          <p:cNvPr id="4" name="直接箭头连接符 3">
            <a:extLst>
              <a:ext uri="{FF2B5EF4-FFF2-40B4-BE49-F238E27FC236}">
                <a16:creationId xmlns:a16="http://schemas.microsoft.com/office/drawing/2014/main" id="{904D0B4B-6D82-F87B-4443-6FC88A3CE0F0}"/>
              </a:ext>
            </a:extLst>
          </p:cNvPr>
          <p:cNvCxnSpPr/>
          <p:nvPr/>
        </p:nvCxnSpPr>
        <p:spPr>
          <a:xfrm flipH="1" flipV="1">
            <a:off x="6000552" y="3943350"/>
            <a:ext cx="465078" cy="53340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8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1000"/>
                                        <p:tgtEl>
                                          <p:spTgt spid="34"/>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linds(horizontal)">
                                      <p:cBhvr>
                                        <p:cTn id="11" dur="1000"/>
                                        <p:tgtEl>
                                          <p:spTgt spid="42"/>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linds(horizontal)">
                                      <p:cBhvr>
                                        <p:cTn id="15" dur="1000"/>
                                        <p:tgtEl>
                                          <p:spTgt spid="76"/>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blinds(horizontal)">
                                      <p:cBhvr>
                                        <p:cTn id="19"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animBg="1"/>
      <p:bldP spid="76" grpId="0"/>
      <p:bldP spid="7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52400" y="698500"/>
            <a:ext cx="3433763" cy="1060619"/>
            <a:chOff x="138498" y="3002146"/>
            <a:chExt cx="3433375" cy="1059058"/>
          </a:xfrm>
        </p:grpSpPr>
        <p:sp>
          <p:nvSpPr>
            <p:cNvPr id="20"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103" name="文本框 11"/>
            <p:cNvSpPr txBox="1"/>
            <p:nvPr/>
          </p:nvSpPr>
          <p:spPr>
            <a:xfrm>
              <a:off x="477437" y="3002146"/>
              <a:ext cx="2861459" cy="306254"/>
            </a:xfrm>
            <a:prstGeom prst="rect">
              <a:avLst/>
            </a:prstGeom>
            <a:noFill/>
            <a:ln w="9525">
              <a:noFill/>
            </a:ln>
          </p:spPr>
          <p:txBody>
            <a:bodyPr>
              <a:spAutoFit/>
            </a:bodyPr>
            <a:lstStyle/>
            <a:p>
              <a:r>
                <a:rPr lang="zh-CN" altLang="en-US" sz="1400" dirty="0">
                  <a:latin typeface="微软雅黑" panose="020B0503020204020204" pitchFamily="34" charset="-122"/>
                </a:rPr>
                <a:t>管道通信</a:t>
              </a:r>
              <a:r>
                <a:rPr lang="en-US" altLang="zh-CN" sz="1400" dirty="0">
                  <a:latin typeface="微软雅黑" panose="020B0503020204020204" pitchFamily="34" charset="-122"/>
                </a:rPr>
                <a:t> (</a:t>
              </a:r>
              <a:r>
                <a:rPr lang="zh-CN" altLang="en-US" sz="1400" dirty="0">
                  <a:latin typeface="微软雅黑" panose="020B0503020204020204" pitchFamily="34" charset="-122"/>
                </a:rPr>
                <a:t>共享文件模式</a:t>
              </a:r>
              <a:r>
                <a:rPr lang="en-US" altLang="zh-CN" sz="1400" dirty="0">
                  <a:latin typeface="微软雅黑" panose="020B0503020204020204" pitchFamily="34" charset="-122"/>
                </a:rPr>
                <a:t>)</a:t>
              </a:r>
            </a:p>
          </p:txBody>
        </p:sp>
        <p:sp>
          <p:nvSpPr>
            <p:cNvPr id="46104" name="矩形 9"/>
            <p:cNvSpPr/>
            <p:nvPr/>
          </p:nvSpPr>
          <p:spPr>
            <a:xfrm>
              <a:off x="484796" y="3271159"/>
              <a:ext cx="3087077" cy="79004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管道是指用于</a:t>
              </a:r>
              <a:r>
                <a:rPr lang="zh-CN" altLang="en-US" sz="1000" b="1" dirty="0">
                  <a:solidFill>
                    <a:srgbClr val="FF0000"/>
                  </a:solidFill>
                  <a:latin typeface="微软雅黑" panose="020B0503020204020204" pitchFamily="34" charset="-122"/>
                </a:rPr>
                <a:t>连接读写进程</a:t>
              </a:r>
              <a:r>
                <a:rPr lang="zh-CN" altLang="en-US" sz="1000" dirty="0">
                  <a:latin typeface="微软雅黑" panose="020B0503020204020204" pitchFamily="34" charset="-122"/>
                </a:rPr>
                <a:t>的一个</a:t>
              </a:r>
              <a:r>
                <a:rPr lang="zh-CN" altLang="en-US" sz="1000" b="1" dirty="0">
                  <a:solidFill>
                    <a:srgbClr val="FF0000"/>
                  </a:solidFill>
                  <a:latin typeface="微软雅黑" panose="020B0503020204020204" pitchFamily="34" charset="-122"/>
                </a:rPr>
                <a:t>共享文件</a:t>
              </a:r>
              <a:r>
                <a:rPr lang="zh-CN" altLang="en-US" sz="1000" dirty="0">
                  <a:latin typeface="微软雅黑" panose="020B0503020204020204" pitchFamily="34" charset="-122"/>
                </a:rPr>
                <a:t>，又名</a:t>
              </a:r>
              <a:r>
                <a:rPr lang="en-US" altLang="zh-CN" sz="1000" dirty="0">
                  <a:latin typeface="微软雅黑" panose="020B0503020204020204" pitchFamily="34" charset="-122"/>
                </a:rPr>
                <a:t>pipe</a:t>
              </a:r>
              <a:r>
                <a:rPr lang="zh-CN" altLang="en-US" sz="1000" dirty="0">
                  <a:latin typeface="微软雅黑" panose="020B0503020204020204" pitchFamily="34" charset="-122"/>
                </a:rPr>
                <a:t>文件。进程通信采用管道通信方式时，操作系统会在</a:t>
              </a:r>
              <a:r>
                <a:rPr lang="zh-CN" altLang="en-US" sz="1000" b="1" dirty="0">
                  <a:solidFill>
                    <a:srgbClr val="FF0000"/>
                  </a:solidFill>
                  <a:latin typeface="微软雅黑" panose="020B0503020204020204" pitchFamily="34" charset="-122"/>
                </a:rPr>
                <a:t>内存中开辟的一个大小固定的缓冲区</a:t>
              </a:r>
              <a:r>
                <a:rPr lang="zh-CN" altLang="en-US" sz="1000" dirty="0">
                  <a:latin typeface="微软雅黑" panose="020B0503020204020204" pitchFamily="34" charset="-122"/>
                </a:rPr>
                <a:t>，进程需要按照</a:t>
              </a:r>
              <a:r>
                <a:rPr lang="en-US" altLang="zh-CN" sz="1000" dirty="0">
                  <a:latin typeface="微软雅黑" panose="020B0503020204020204" pitchFamily="34" charset="-122"/>
                </a:rPr>
                <a:t>"</a:t>
              </a:r>
              <a:r>
                <a:rPr lang="zh-CN" altLang="en-US" sz="1000" b="1" dirty="0">
                  <a:solidFill>
                    <a:srgbClr val="FF0000"/>
                  </a:solidFill>
                  <a:latin typeface="微软雅黑" panose="020B0503020204020204" pitchFamily="34" charset="-122"/>
                </a:rPr>
                <a:t>管道的规则</a:t>
              </a:r>
              <a:r>
                <a:rPr lang="en-US" altLang="zh-CN" sz="1000" dirty="0">
                  <a:latin typeface="微软雅黑" panose="020B0503020204020204" pitchFamily="34" charset="-122"/>
                </a:rPr>
                <a:t>"</a:t>
              </a:r>
              <a:r>
                <a:rPr lang="zh-CN" altLang="en-US" sz="1000" dirty="0">
                  <a:latin typeface="微软雅黑" panose="020B0503020204020204" pitchFamily="34" charset="-122"/>
                </a:rPr>
                <a:t>进行通信。有以下特点：</a:t>
              </a:r>
            </a:p>
          </p:txBody>
        </p:sp>
      </p:grpSp>
      <p:grpSp>
        <p:nvGrpSpPr>
          <p:cNvPr id="23" name="Group 22"/>
          <p:cNvGrpSpPr/>
          <p:nvPr/>
        </p:nvGrpSpPr>
        <p:grpSpPr>
          <a:xfrm>
            <a:off x="171450" y="1741488"/>
            <a:ext cx="3876675" cy="1050925"/>
            <a:chOff x="138498" y="3002146"/>
            <a:chExt cx="3876671" cy="1050158"/>
          </a:xfrm>
        </p:grpSpPr>
        <p:sp>
          <p:nvSpPr>
            <p:cNvPr id="24" name="椭圆 10"/>
            <p:cNvSpPr/>
            <p:nvPr/>
          </p:nvSpPr>
          <p:spPr>
            <a:xfrm>
              <a:off x="138498" y="3267400"/>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100"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半双工方式</a:t>
              </a:r>
              <a:endParaRPr lang="en-US" altLang="zh-CN" sz="1400" dirty="0">
                <a:latin typeface="微软雅黑" panose="020B0503020204020204" pitchFamily="34" charset="-122"/>
              </a:endParaRPr>
            </a:p>
          </p:txBody>
        </p:sp>
        <p:sp>
          <p:nvSpPr>
            <p:cNvPr id="46101" name="矩形 9"/>
            <p:cNvSpPr/>
            <p:nvPr/>
          </p:nvSpPr>
          <p:spPr>
            <a:xfrm>
              <a:off x="484796" y="3271159"/>
              <a:ext cx="3191853" cy="78114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一条管道只能实现半双工通信，半双工通信即某一时间段内只能实现单向的数据传输。如果要实现双向同时通信，即某一时间段内实现双向的数据传输，则需要设置两条管道。</a:t>
              </a:r>
            </a:p>
          </p:txBody>
        </p:sp>
      </p:grpSp>
      <p:grpSp>
        <p:nvGrpSpPr>
          <p:cNvPr id="27" name="Group 26"/>
          <p:cNvGrpSpPr/>
          <p:nvPr/>
        </p:nvGrpSpPr>
        <p:grpSpPr>
          <a:xfrm>
            <a:off x="140653" y="4486275"/>
            <a:ext cx="3672205" cy="349032"/>
            <a:chOff x="138498" y="3267360"/>
            <a:chExt cx="3671789" cy="349384"/>
          </a:xfrm>
        </p:grpSpPr>
        <p:sp>
          <p:nvSpPr>
            <p:cNvPr id="28" name="椭圆 10"/>
            <p:cNvSpPr/>
            <p:nvPr/>
          </p:nvSpPr>
          <p:spPr>
            <a:xfrm>
              <a:off x="138498" y="3267360"/>
              <a:ext cx="349250" cy="3493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5</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098" name="矩形 9"/>
            <p:cNvSpPr/>
            <p:nvPr/>
          </p:nvSpPr>
          <p:spPr>
            <a:xfrm>
              <a:off x="484534" y="3271174"/>
              <a:ext cx="3325753" cy="254686"/>
            </a:xfrm>
            <a:prstGeom prst="rect">
              <a:avLst/>
            </a:prstGeom>
            <a:noFill/>
            <a:ln w="9525">
              <a:noFill/>
            </a:ln>
          </p:spPr>
          <p:txBody>
            <a:bodyPr wrap="square">
              <a:spAutoFit/>
            </a:bodyPr>
            <a:lstStyle/>
            <a:p>
              <a:pPr algn="just">
                <a:lnSpc>
                  <a:spcPct val="114000"/>
                </a:lnSpc>
              </a:pPr>
              <a:r>
                <a:rPr lang="zh-CN" altLang="en-US" sz="1000" dirty="0">
                  <a:latin typeface="微软雅黑" panose="020B0503020204020204" pitchFamily="34" charset="-122"/>
                </a:rPr>
                <a:t>如果</a:t>
              </a:r>
              <a:r>
                <a:rPr lang="zh-CN" altLang="en-US" sz="1000" b="1" dirty="0">
                  <a:solidFill>
                    <a:srgbClr val="FF0000"/>
                  </a:solidFill>
                  <a:latin typeface="微软雅黑" panose="020B0503020204020204" pitchFamily="34" charset="-122"/>
                </a:rPr>
                <a:t>没写满</a:t>
              </a:r>
              <a:r>
                <a:rPr lang="zh-CN" altLang="en-US" sz="1000" dirty="0">
                  <a:latin typeface="微软雅黑" panose="020B0503020204020204" pitchFamily="34" charset="-122"/>
                </a:rPr>
                <a:t>，就</a:t>
              </a:r>
              <a:r>
                <a:rPr lang="zh-CN" altLang="en-US" sz="1000" b="1" dirty="0">
                  <a:solidFill>
                    <a:srgbClr val="FF0000"/>
                  </a:solidFill>
                  <a:latin typeface="微软雅黑" panose="020B0503020204020204" pitchFamily="34" charset="-122"/>
                </a:rPr>
                <a:t>不允许读</a:t>
              </a:r>
              <a:r>
                <a:rPr lang="zh-CN" altLang="en-US" sz="1000" dirty="0">
                  <a:latin typeface="微软雅黑" panose="020B0503020204020204" pitchFamily="34" charset="-122"/>
                </a:rPr>
                <a:t>；如果</a:t>
              </a:r>
              <a:r>
                <a:rPr lang="zh-CN" altLang="en-US" sz="1000" b="1" dirty="0">
                  <a:solidFill>
                    <a:srgbClr val="FF0000"/>
                  </a:solidFill>
                  <a:latin typeface="微软雅黑" panose="020B0503020204020204" pitchFamily="34" charset="-122"/>
                </a:rPr>
                <a:t>没读空</a:t>
              </a:r>
              <a:r>
                <a:rPr lang="zh-CN" altLang="en-US" sz="1000" dirty="0">
                  <a:latin typeface="微软雅黑" panose="020B0503020204020204" pitchFamily="34" charset="-122"/>
                </a:rPr>
                <a:t>，就</a:t>
              </a:r>
              <a:r>
                <a:rPr lang="zh-CN" altLang="en-US" sz="1000" b="1" dirty="0">
                  <a:solidFill>
                    <a:srgbClr val="FF0000"/>
                  </a:solidFill>
                  <a:latin typeface="微软雅黑" panose="020B0503020204020204" pitchFamily="34" charset="-122"/>
                </a:rPr>
                <a:t>不允许写</a:t>
              </a:r>
              <a:r>
                <a:rPr lang="zh-CN" altLang="en-US" sz="1000" dirty="0">
                  <a:latin typeface="微软雅黑" panose="020B0503020204020204" pitchFamily="34" charset="-122"/>
                </a:rPr>
                <a:t>。</a:t>
              </a:r>
            </a:p>
          </p:txBody>
        </p:sp>
      </p:grpSp>
      <p:grpSp>
        <p:nvGrpSpPr>
          <p:cNvPr id="31" name="Group 30"/>
          <p:cNvGrpSpPr/>
          <p:nvPr/>
        </p:nvGrpSpPr>
        <p:grpSpPr>
          <a:xfrm>
            <a:off x="171450" y="3430588"/>
            <a:ext cx="3414713" cy="1050925"/>
            <a:chOff x="138498" y="3002145"/>
            <a:chExt cx="3414325" cy="1049946"/>
          </a:xfrm>
        </p:grpSpPr>
        <p:sp>
          <p:nvSpPr>
            <p:cNvPr id="32" name="椭圆 10"/>
            <p:cNvSpPr/>
            <p:nvPr/>
          </p:nvSpPr>
          <p:spPr>
            <a:xfrm>
              <a:off x="138498" y="3267327"/>
              <a:ext cx="349210" cy="3493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4</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095" name="文本框 11"/>
            <p:cNvSpPr txBox="1"/>
            <p:nvPr/>
          </p:nvSpPr>
          <p:spPr>
            <a:xfrm>
              <a:off x="477437" y="3002145"/>
              <a:ext cx="902708" cy="307858"/>
            </a:xfrm>
            <a:prstGeom prst="rect">
              <a:avLst/>
            </a:prstGeom>
            <a:noFill/>
            <a:ln w="9525">
              <a:noFill/>
            </a:ln>
          </p:spPr>
          <p:txBody>
            <a:bodyPr wrap="none">
              <a:spAutoFit/>
            </a:bodyPr>
            <a:lstStyle/>
            <a:p>
              <a:r>
                <a:rPr lang="zh-CN" altLang="en-US" sz="1400" b="1" dirty="0">
                  <a:solidFill>
                    <a:srgbClr val="FF0000"/>
                  </a:solidFill>
                  <a:latin typeface="微软雅黑" panose="020B0503020204020204" pitchFamily="34" charset="-122"/>
                </a:rPr>
                <a:t>阻塞访问</a:t>
              </a:r>
              <a:endParaRPr lang="en-US" altLang="zh-CN" sz="1400" b="1" dirty="0">
                <a:solidFill>
                  <a:srgbClr val="FF0000"/>
                </a:solidFill>
                <a:latin typeface="微软雅黑" panose="020B0503020204020204" pitchFamily="34" charset="-122"/>
              </a:endParaRPr>
            </a:p>
          </p:txBody>
        </p:sp>
        <p:sp>
          <p:nvSpPr>
            <p:cNvPr id="46096" name="矩形 9"/>
            <p:cNvSpPr/>
            <p:nvPr/>
          </p:nvSpPr>
          <p:spPr>
            <a:xfrm>
              <a:off x="484797" y="3271159"/>
              <a:ext cx="3068026" cy="780932"/>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数据会以字符流的形式写入管道，当管道写满时，写进程的</a:t>
              </a:r>
              <a:r>
                <a:rPr lang="en-US" altLang="zh-CN" sz="1000" dirty="0">
                  <a:latin typeface="微软雅黑" panose="020B0503020204020204" pitchFamily="34" charset="-122"/>
                </a:rPr>
                <a:t>write()</a:t>
              </a:r>
              <a:r>
                <a:rPr lang="zh-CN" altLang="en-US" sz="1000" dirty="0">
                  <a:latin typeface="微软雅黑" panose="020B0503020204020204" pitchFamily="34" charset="-122"/>
                </a:rPr>
                <a:t>系统调用将会被阻塞，直到读进程将数据取走；当读进程将数据全部取走后，管道变空，此时读进程的</a:t>
              </a:r>
              <a:r>
                <a:rPr lang="en-US" altLang="zh-CN" sz="1000" dirty="0">
                  <a:latin typeface="微软雅黑" panose="020B0503020204020204" pitchFamily="34" charset="-122"/>
                </a:rPr>
                <a:t>read()</a:t>
              </a:r>
              <a:r>
                <a:rPr lang="zh-CN" altLang="en-US" sz="1000" dirty="0">
                  <a:latin typeface="微软雅黑" panose="020B0503020204020204" pitchFamily="34" charset="-122"/>
                </a:rPr>
                <a:t>系统调用将被阻塞。</a:t>
              </a:r>
            </a:p>
          </p:txBody>
        </p:sp>
      </p:grpSp>
      <p:sp>
        <p:nvSpPr>
          <p:cNvPr id="35" name="文本框 2"/>
          <p:cNvSpPr txBox="1"/>
          <p:nvPr/>
        </p:nvSpPr>
        <p:spPr>
          <a:xfrm>
            <a:off x="914400" y="144463"/>
            <a:ext cx="37338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管道</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(pipe</a:t>
            </a:r>
            <a:r>
              <a:rPr lang="en-US" altLang="zh-CN" sz="2000" b="1" dirty="0">
                <a:solidFill>
                  <a:schemeClr val="bg1">
                    <a:lumMod val="50000"/>
                  </a:schemeClr>
                </a:solidFill>
              </a:rPr>
              <a:t>)</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通信</a:t>
            </a:r>
            <a:r>
              <a:rPr lang="zh-CN" altLang="en-US" sz="2000" b="1" dirty="0">
                <a:solidFill>
                  <a:schemeClr val="bg1">
                    <a:lumMod val="50000"/>
                  </a:schemeClr>
                </a:solidFill>
              </a:rPr>
              <a:t>系统</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46088" name="Picture 2" descr="å¨è¿éæå¥å¾çæè¿°"/>
          <p:cNvPicPr>
            <a:picLocks noChangeAspect="1"/>
          </p:cNvPicPr>
          <p:nvPr/>
        </p:nvPicPr>
        <p:blipFill>
          <a:blip r:embed="rId3"/>
          <a:stretch>
            <a:fillRect/>
          </a:stretch>
        </p:blipFill>
        <p:spPr>
          <a:xfrm>
            <a:off x="4070350" y="1109663"/>
            <a:ext cx="4992688" cy="917575"/>
          </a:xfrm>
          <a:prstGeom prst="rect">
            <a:avLst/>
          </a:prstGeom>
          <a:noFill/>
          <a:ln w="9525">
            <a:noFill/>
          </a:ln>
        </p:spPr>
      </p:pic>
      <p:pic>
        <p:nvPicPr>
          <p:cNvPr id="2" name="图片 1"/>
          <p:cNvPicPr>
            <a:picLocks noChangeAspect="1"/>
          </p:cNvPicPr>
          <p:nvPr/>
        </p:nvPicPr>
        <p:blipFill>
          <a:blip r:embed="rId4"/>
          <a:stretch>
            <a:fillRect/>
          </a:stretch>
        </p:blipFill>
        <p:spPr>
          <a:xfrm>
            <a:off x="3990975" y="2392363"/>
            <a:ext cx="5151438" cy="1695450"/>
          </a:xfrm>
          <a:prstGeom prst="rect">
            <a:avLst/>
          </a:prstGeom>
          <a:noFill/>
          <a:ln w="9525">
            <a:noFill/>
          </a:ln>
        </p:spPr>
      </p:pic>
      <p:grpSp>
        <p:nvGrpSpPr>
          <p:cNvPr id="25" name="Group 26"/>
          <p:cNvGrpSpPr/>
          <p:nvPr/>
        </p:nvGrpSpPr>
        <p:grpSpPr>
          <a:xfrm>
            <a:off x="171450" y="2808288"/>
            <a:ext cx="3562350" cy="710131"/>
            <a:chOff x="138498" y="3002145"/>
            <a:chExt cx="3562355" cy="710680"/>
          </a:xfrm>
        </p:grpSpPr>
        <p:sp>
          <p:nvSpPr>
            <p:cNvPr id="26" name="椭圆 10"/>
            <p:cNvSpPr/>
            <p:nvPr/>
          </p:nvSpPr>
          <p:spPr>
            <a:xfrm>
              <a:off x="138498" y="3267360"/>
              <a:ext cx="349250" cy="3493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092" name="文本框 11"/>
            <p:cNvSpPr txBox="1"/>
            <p:nvPr/>
          </p:nvSpPr>
          <p:spPr>
            <a:xfrm>
              <a:off x="477437" y="3002145"/>
              <a:ext cx="3223416" cy="307777"/>
            </a:xfrm>
            <a:prstGeom prst="rect">
              <a:avLst/>
            </a:prstGeom>
            <a:noFill/>
            <a:ln w="9525">
              <a:noFill/>
            </a:ln>
          </p:spPr>
          <p:txBody>
            <a:bodyPr>
              <a:spAutoFit/>
            </a:bodyPr>
            <a:lstStyle/>
            <a:p>
              <a:r>
                <a:rPr lang="zh-CN" altLang="en-US" sz="1400" b="1" dirty="0">
                  <a:solidFill>
                    <a:srgbClr val="FF0000"/>
                  </a:solidFill>
                  <a:latin typeface="微软雅黑" panose="020B0503020204020204" pitchFamily="34" charset="-122"/>
                </a:rPr>
                <a:t>互斥访问</a:t>
              </a:r>
              <a:endParaRPr lang="en-US" altLang="zh-CN" sz="1400" b="1" dirty="0">
                <a:solidFill>
                  <a:srgbClr val="FF0000"/>
                </a:solidFill>
                <a:latin typeface="微软雅黑" panose="020B0503020204020204" pitchFamily="34" charset="-122"/>
              </a:endParaRPr>
            </a:p>
          </p:txBody>
        </p:sp>
        <p:sp>
          <p:nvSpPr>
            <p:cNvPr id="46093" name="矩形 9"/>
            <p:cNvSpPr/>
            <p:nvPr/>
          </p:nvSpPr>
          <p:spPr>
            <a:xfrm>
              <a:off x="484797" y="3271159"/>
              <a:ext cx="3068026" cy="441666"/>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各个进程只能互斥的访问管道，即当一个进程在写的时候，另外一个进程不能读，反之亦然。</a:t>
              </a:r>
            </a:p>
          </p:txBody>
        </p:sp>
      </p:grpSp>
      <p:sp>
        <p:nvSpPr>
          <p:cNvPr id="3" name="文本框 2"/>
          <p:cNvSpPr txBox="1"/>
          <p:nvPr/>
        </p:nvSpPr>
        <p:spPr>
          <a:xfrm>
            <a:off x="4876800" y="1050925"/>
            <a:ext cx="4572000" cy="245110"/>
          </a:xfrm>
          <a:prstGeom prst="rect">
            <a:avLst/>
          </a:prstGeom>
          <a:noFill/>
        </p:spPr>
        <p:txBody>
          <a:bodyPr wrap="square" rtlCol="0" anchor="t">
            <a:spAutoFit/>
          </a:bodyPr>
          <a:lstStyle/>
          <a:p>
            <a:r>
              <a:rPr lang="en-US" altLang="zh-CN" sz="1000" b="1" dirty="0">
                <a:solidFill>
                  <a:srgbClr val="FF0000"/>
                </a:solidFill>
                <a:sym typeface="+mn-ea"/>
              </a:rPr>
              <a:t>write()</a:t>
            </a:r>
          </a:p>
        </p:txBody>
      </p:sp>
      <p:sp>
        <p:nvSpPr>
          <p:cNvPr id="4" name="文本框 3"/>
          <p:cNvSpPr txBox="1"/>
          <p:nvPr/>
        </p:nvSpPr>
        <p:spPr>
          <a:xfrm>
            <a:off x="7315200" y="1050925"/>
            <a:ext cx="4572000" cy="245110"/>
          </a:xfrm>
          <a:prstGeom prst="rect">
            <a:avLst/>
          </a:prstGeom>
          <a:noFill/>
        </p:spPr>
        <p:txBody>
          <a:bodyPr wrap="square" rtlCol="0" anchor="t">
            <a:spAutoFit/>
          </a:bodyPr>
          <a:lstStyle/>
          <a:p>
            <a:r>
              <a:rPr lang="en-US" altLang="zh-CN" sz="1000" b="1" dirty="0">
                <a:solidFill>
                  <a:srgbClr val="FF0000"/>
                </a:solidFill>
                <a:sym typeface="+mn-ea"/>
              </a:rPr>
              <a:t>read()</a:t>
            </a:r>
          </a:p>
        </p:txBody>
      </p:sp>
      <p:sp>
        <p:nvSpPr>
          <p:cNvPr id="5" name="文本框 4">
            <a:extLst>
              <a:ext uri="{FF2B5EF4-FFF2-40B4-BE49-F238E27FC236}">
                <a16:creationId xmlns:a16="http://schemas.microsoft.com/office/drawing/2014/main" id="{4391DBFD-DABC-EB51-D84C-F5853D7D0E0B}"/>
              </a:ext>
            </a:extLst>
          </p:cNvPr>
          <p:cNvSpPr txBox="1"/>
          <p:nvPr/>
        </p:nvSpPr>
        <p:spPr>
          <a:xfrm>
            <a:off x="4724400" y="4082198"/>
            <a:ext cx="2954655" cy="646331"/>
          </a:xfrm>
          <a:prstGeom prst="rect">
            <a:avLst/>
          </a:prstGeom>
          <a:noFill/>
        </p:spPr>
        <p:txBody>
          <a:bodyPr wrap="none" rtlCol="0">
            <a:spAutoFit/>
          </a:bodyPr>
          <a:lstStyle/>
          <a:p>
            <a:r>
              <a:rPr lang="zh-CN" altLang="en-US" b="1" dirty="0">
                <a:solidFill>
                  <a:srgbClr val="FF0000"/>
                </a:solidFill>
              </a:rPr>
              <a:t>管道具有单向性、互斥访问</a:t>
            </a:r>
            <a:endParaRPr lang="en-US" altLang="zh-CN" b="1" dirty="0">
              <a:solidFill>
                <a:srgbClr val="FF0000"/>
              </a:solidFill>
            </a:endParaRPr>
          </a:p>
          <a:p>
            <a:pPr algn="ctr"/>
            <a:r>
              <a:rPr lang="zh-CN" altLang="en-US" b="1" dirty="0">
                <a:solidFill>
                  <a:srgbClr val="FF0000"/>
                </a:solidFill>
              </a:rPr>
              <a:t>写满准读，读空准写</a:t>
            </a:r>
          </a:p>
        </p:txBody>
      </p:sp>
    </p:spTree>
    <p:extLst>
      <p:ext uri="{BB962C8B-B14F-4D97-AF65-F5344CB8AC3E}">
        <p14:creationId xmlns:p14="http://schemas.microsoft.com/office/powerpoint/2010/main" val="1210279066"/>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
          <p:cNvSpPr txBox="1"/>
          <p:nvPr/>
        </p:nvSpPr>
        <p:spPr>
          <a:xfrm>
            <a:off x="914400" y="144463"/>
            <a:ext cx="38100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管道通信</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(pipe)</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系统</a:t>
            </a:r>
          </a:p>
        </p:txBody>
      </p:sp>
      <p:pic>
        <p:nvPicPr>
          <p:cNvPr id="48131" name="图片 1"/>
          <p:cNvPicPr>
            <a:picLocks noChangeAspect="1"/>
          </p:cNvPicPr>
          <p:nvPr/>
        </p:nvPicPr>
        <p:blipFill>
          <a:blip r:embed="rId3"/>
          <a:stretch>
            <a:fillRect/>
          </a:stretch>
        </p:blipFill>
        <p:spPr>
          <a:xfrm>
            <a:off x="304800" y="666750"/>
            <a:ext cx="8274685" cy="3544570"/>
          </a:xfrm>
          <a:prstGeom prst="rect">
            <a:avLst/>
          </a:prstGeom>
          <a:noFill/>
          <a:ln w="9525">
            <a:noFill/>
          </a:ln>
        </p:spPr>
      </p:pic>
      <p:sp>
        <p:nvSpPr>
          <p:cNvPr id="2" name="文本框 1"/>
          <p:cNvSpPr txBox="1"/>
          <p:nvPr/>
        </p:nvSpPr>
        <p:spPr>
          <a:xfrm>
            <a:off x="152400" y="3943350"/>
            <a:ext cx="8785860" cy="1076325"/>
          </a:xfrm>
          <a:prstGeom prst="rect">
            <a:avLst/>
          </a:prstGeom>
          <a:noFill/>
        </p:spPr>
        <p:txBody>
          <a:bodyPr wrap="square" rtlCol="0" anchor="t">
            <a:spAutoFit/>
          </a:bodyPr>
          <a:lstStyle/>
          <a:p>
            <a:r>
              <a:rPr lang="zh-CN" altLang="en-US" sz="1600"/>
              <a:t>分类：</a:t>
            </a:r>
          </a:p>
          <a:p>
            <a:pPr>
              <a:lnSpc>
                <a:spcPts val="1920"/>
              </a:lnSpc>
            </a:pPr>
            <a:r>
              <a:rPr lang="zh-CN" altLang="en-US" sz="1600">
                <a:solidFill>
                  <a:srgbClr val="FF0000"/>
                </a:solidFill>
              </a:rPr>
              <a:t>匿名管道</a:t>
            </a:r>
            <a:r>
              <a:rPr lang="zh-CN" altLang="en-US" sz="1600"/>
              <a:t>：简单方便，局限于单向通信的工作方式，只能在创建它的进程及其子孙进程之间实现管道的共享</a:t>
            </a:r>
          </a:p>
          <a:p>
            <a:pPr>
              <a:lnSpc>
                <a:spcPts val="1920"/>
              </a:lnSpc>
            </a:pPr>
            <a:r>
              <a:rPr lang="zh-CN" altLang="en-US" sz="1600">
                <a:solidFill>
                  <a:srgbClr val="FF0000"/>
                </a:solidFill>
              </a:rPr>
              <a:t>命名管道</a:t>
            </a:r>
            <a:r>
              <a:rPr lang="zh-CN" altLang="en-US" sz="1600"/>
              <a:t>：管道有自己的名字和访问权限的限制，可以用于不相关进程间的通信</a:t>
            </a:r>
          </a:p>
        </p:txBody>
      </p:sp>
      <p:sp>
        <p:nvSpPr>
          <p:cNvPr id="3" name="文本框 2">
            <a:extLst>
              <a:ext uri="{FF2B5EF4-FFF2-40B4-BE49-F238E27FC236}">
                <a16:creationId xmlns:a16="http://schemas.microsoft.com/office/drawing/2014/main" id="{A332E36D-B96E-4E1F-ABDC-6D0B28DF6E1E}"/>
              </a:ext>
            </a:extLst>
          </p:cNvPr>
          <p:cNvSpPr txBox="1"/>
          <p:nvPr/>
        </p:nvSpPr>
        <p:spPr>
          <a:xfrm>
            <a:off x="8001000" y="2876550"/>
            <a:ext cx="697627" cy="400110"/>
          </a:xfrm>
          <a:prstGeom prst="rect">
            <a:avLst/>
          </a:prstGeom>
          <a:noFill/>
          <a:ln w="12700">
            <a:solidFill>
              <a:schemeClr val="tx1">
                <a:lumMod val="50000"/>
              </a:schemeClr>
            </a:solidFill>
          </a:ln>
        </p:spPr>
        <p:txBody>
          <a:bodyPr wrap="none" rtlCol="0">
            <a:spAutoFit/>
          </a:bodyPr>
          <a:lstStyle/>
          <a:p>
            <a:r>
              <a:rPr lang="zh-CN" altLang="en-US" sz="2000" b="1" dirty="0">
                <a:solidFill>
                  <a:srgbClr val="FF0000"/>
                </a:solidFill>
              </a:rPr>
              <a:t>阻塞</a:t>
            </a:r>
          </a:p>
        </p:txBody>
      </p:sp>
    </p:spTree>
    <p:extLst>
      <p:ext uri="{BB962C8B-B14F-4D97-AF65-F5344CB8AC3E}">
        <p14:creationId xmlns:p14="http://schemas.microsoft.com/office/powerpoint/2010/main" val="2247906712"/>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835828" y="1587312"/>
            <a:ext cx="4323153" cy="1673258"/>
          </a:xfrm>
          <a:prstGeom prst="rect">
            <a:avLst/>
          </a:prstGeom>
          <a:noFill/>
          <a:ln w="9525">
            <a:noFill/>
          </a:ln>
        </p:spPr>
      </p:pic>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50179" name="Group 18"/>
          <p:cNvGrpSpPr/>
          <p:nvPr/>
        </p:nvGrpSpPr>
        <p:grpSpPr>
          <a:xfrm>
            <a:off x="146050" y="882650"/>
            <a:ext cx="3433763" cy="1049338"/>
            <a:chOff x="138498" y="3002146"/>
            <a:chExt cx="3433375" cy="1049378"/>
          </a:xfrm>
        </p:grpSpPr>
        <p:sp>
          <p:nvSpPr>
            <p:cNvPr id="20"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93"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通信方式</a:t>
              </a:r>
              <a:endParaRPr lang="en-US" altLang="zh-CN" sz="1400" dirty="0">
                <a:latin typeface="微软雅黑" panose="020B0503020204020204" pitchFamily="34" charset="-122"/>
              </a:endParaRPr>
            </a:p>
          </p:txBody>
        </p:sp>
        <p:sp>
          <p:nvSpPr>
            <p:cNvPr id="50194" name="矩形 9"/>
            <p:cNvSpPr/>
            <p:nvPr/>
          </p:nvSpPr>
          <p:spPr>
            <a:xfrm>
              <a:off x="484796" y="3271159"/>
              <a:ext cx="3087077" cy="780365"/>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进程通信采用消息传递方式时，进程间的数据交换会以</a:t>
              </a:r>
              <a:r>
                <a:rPr lang="zh-CN" altLang="en-US" sz="1000" b="1" dirty="0">
                  <a:solidFill>
                    <a:srgbClr val="FF0000"/>
                  </a:solidFill>
                  <a:latin typeface="微软雅黑" panose="020B0503020204020204" pitchFamily="34" charset="-122"/>
                </a:rPr>
                <a:t>格式化的信息 </a:t>
              </a:r>
              <a:r>
                <a:rPr lang="en-US" altLang="zh-CN" sz="1000" dirty="0">
                  <a:latin typeface="微软雅黑" panose="020B0503020204020204" pitchFamily="34" charset="-122"/>
                </a:rPr>
                <a:t>(Message) </a:t>
              </a:r>
              <a:r>
                <a:rPr lang="zh-CN" altLang="en-US" sz="1000" dirty="0">
                  <a:latin typeface="微软雅黑" panose="020B0503020204020204" pitchFamily="34" charset="-122"/>
                </a:rPr>
                <a:t>为单位。进程通过操作系统提供的</a:t>
              </a:r>
              <a:r>
                <a:rPr lang="en-US" altLang="zh-CN" sz="1000" dirty="0">
                  <a:latin typeface="微软雅黑" panose="020B0503020204020204" pitchFamily="34" charset="-122"/>
                </a:rPr>
                <a:t>"</a:t>
              </a:r>
              <a:r>
                <a:rPr lang="zh-CN" altLang="en-US" sz="1000" b="1" dirty="0">
                  <a:solidFill>
                    <a:srgbClr val="FF0000"/>
                  </a:solidFill>
                  <a:latin typeface="微软雅黑" panose="020B0503020204020204" pitchFamily="34" charset="-122"/>
                </a:rPr>
                <a:t>发送消息</a:t>
              </a:r>
              <a:r>
                <a:rPr lang="en-US" altLang="zh-CN" sz="1000" b="1" dirty="0">
                  <a:solidFill>
                    <a:srgbClr val="FF0000"/>
                  </a:solidFill>
                  <a:latin typeface="微软雅黑" panose="020B0503020204020204" pitchFamily="34" charset="-122"/>
                </a:rPr>
                <a:t>/</a:t>
              </a:r>
              <a:r>
                <a:rPr lang="zh-CN" altLang="en-US" sz="1000" b="1" dirty="0">
                  <a:solidFill>
                    <a:srgbClr val="FF0000"/>
                  </a:solidFill>
                  <a:latin typeface="微软雅黑" panose="020B0503020204020204" pitchFamily="34" charset="-122"/>
                </a:rPr>
                <a:t>接受消息</a:t>
              </a:r>
              <a:r>
                <a:rPr lang="en-US" altLang="zh-CN" sz="1000" dirty="0">
                  <a:latin typeface="微软雅黑" panose="020B0503020204020204" pitchFamily="34" charset="-122"/>
                </a:rPr>
                <a:t>"</a:t>
              </a:r>
              <a:r>
                <a:rPr lang="zh-CN" altLang="en-US" sz="1000" dirty="0">
                  <a:latin typeface="微软雅黑" panose="020B0503020204020204" pitchFamily="34" charset="-122"/>
                </a:rPr>
                <a:t>两个</a:t>
              </a:r>
              <a:r>
                <a:rPr lang="zh-CN" altLang="en-US" sz="1000" b="1" dirty="0">
                  <a:solidFill>
                    <a:srgbClr val="FF0000"/>
                  </a:solidFill>
                  <a:latin typeface="微软雅黑" panose="020B0503020204020204" pitchFamily="34" charset="-122"/>
                </a:rPr>
                <a:t>原语</a:t>
              </a:r>
              <a:r>
                <a:rPr lang="zh-CN" altLang="en-US" sz="1000" dirty="0">
                  <a:latin typeface="微软雅黑" panose="020B0503020204020204" pitchFamily="34" charset="-122"/>
                </a:rPr>
                <a:t>进行数据交换。</a:t>
              </a:r>
            </a:p>
          </p:txBody>
        </p:sp>
      </p:grpSp>
      <p:grpSp>
        <p:nvGrpSpPr>
          <p:cNvPr id="23" name="Group 22"/>
          <p:cNvGrpSpPr/>
          <p:nvPr/>
        </p:nvGrpSpPr>
        <p:grpSpPr>
          <a:xfrm>
            <a:off x="158750" y="1995488"/>
            <a:ext cx="3876675" cy="1576387"/>
            <a:chOff x="138498" y="3002146"/>
            <a:chExt cx="3876671" cy="1576737"/>
          </a:xfrm>
        </p:grpSpPr>
        <p:sp>
          <p:nvSpPr>
            <p:cNvPr id="24" name="椭圆 10"/>
            <p:cNvSpPr/>
            <p:nvPr/>
          </p:nvSpPr>
          <p:spPr>
            <a:xfrm>
              <a:off x="138498" y="3267400"/>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90"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直接通信</a:t>
              </a:r>
              <a:endParaRPr lang="en-US" altLang="zh-CN" sz="1400" dirty="0">
                <a:latin typeface="微软雅黑" panose="020B0503020204020204" pitchFamily="34" charset="-122"/>
              </a:endParaRPr>
            </a:p>
          </p:txBody>
        </p:sp>
        <p:sp>
          <p:nvSpPr>
            <p:cNvPr id="50191" name="矩形 9"/>
            <p:cNvSpPr/>
            <p:nvPr/>
          </p:nvSpPr>
          <p:spPr>
            <a:xfrm>
              <a:off x="484796" y="3271159"/>
              <a:ext cx="3191853" cy="1307724"/>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进程通信采用消息传递的直接通信方式时，消息会直接</a:t>
              </a:r>
              <a:r>
                <a:rPr lang="zh-CN" altLang="en-US" sz="1000" b="1" dirty="0">
                  <a:solidFill>
                    <a:srgbClr val="FF0000"/>
                  </a:solidFill>
                  <a:latin typeface="微软雅黑" panose="020B0503020204020204" pitchFamily="34" charset="-122"/>
                </a:rPr>
                <a:t>挂到接收进程</a:t>
              </a:r>
              <a:r>
                <a:rPr lang="zh-CN" altLang="en-US" sz="1000" dirty="0">
                  <a:latin typeface="微软雅黑" panose="020B0503020204020204" pitchFamily="34" charset="-122"/>
                </a:rPr>
                <a:t>的</a:t>
              </a:r>
              <a:r>
                <a:rPr lang="zh-CN" altLang="en-US" sz="1000" b="1" dirty="0">
                  <a:solidFill>
                    <a:srgbClr val="FF0000"/>
                  </a:solidFill>
                  <a:latin typeface="微软雅黑" panose="020B0503020204020204" pitchFamily="34" charset="-122"/>
                </a:rPr>
                <a:t>消息缓冲队列</a:t>
              </a:r>
              <a:r>
                <a:rPr lang="zh-CN" altLang="en-US" sz="1000" dirty="0">
                  <a:latin typeface="微软雅黑" panose="020B0503020204020204" pitchFamily="34" charset="-122"/>
                </a:rPr>
                <a:t>上。</a:t>
              </a:r>
            </a:p>
            <a:p>
              <a:pPr algn="just">
                <a:lnSpc>
                  <a:spcPct val="114000"/>
                </a:lnSpc>
              </a:pPr>
              <a:r>
                <a:rPr lang="zh-CN" altLang="en-US" sz="1000" dirty="0">
                  <a:latin typeface="微软雅黑" panose="020B0503020204020204" pitchFamily="34" charset="-122"/>
                </a:rPr>
                <a:t>举个例子：假如，进程</a:t>
              </a:r>
              <a:r>
                <a:rPr lang="en-US" altLang="zh-CN" sz="1000" dirty="0">
                  <a:latin typeface="微软雅黑" panose="020B0503020204020204" pitchFamily="34" charset="-122"/>
                </a:rPr>
                <a:t>1</a:t>
              </a:r>
              <a:r>
                <a:rPr lang="zh-CN" altLang="en-US" sz="1000" dirty="0">
                  <a:latin typeface="微软雅黑" panose="020B0503020204020204" pitchFamily="34" charset="-122"/>
                </a:rPr>
                <a:t>给进程</a:t>
              </a:r>
              <a:r>
                <a:rPr lang="en-US" altLang="zh-CN" sz="1000" dirty="0">
                  <a:latin typeface="微软雅黑" panose="020B0503020204020204" pitchFamily="34" charset="-122"/>
                </a:rPr>
                <a:t>2</a:t>
              </a:r>
              <a:r>
                <a:rPr lang="zh-CN" altLang="en-US" sz="1000" dirty="0">
                  <a:latin typeface="微软雅黑" panose="020B0503020204020204" pitchFamily="34" charset="-122"/>
                </a:rPr>
                <a:t>发送了两个消息。那进程</a:t>
              </a:r>
              <a:r>
                <a:rPr lang="en-US" altLang="zh-CN" sz="1000" dirty="0">
                  <a:latin typeface="微软雅黑" panose="020B0503020204020204" pitchFamily="34" charset="-122"/>
                </a:rPr>
                <a:t>2</a:t>
              </a:r>
              <a:r>
                <a:rPr lang="zh-CN" altLang="en-US" sz="1000" dirty="0">
                  <a:latin typeface="微软雅黑" panose="020B0503020204020204" pitchFamily="34" charset="-122"/>
                </a:rPr>
                <a:t>的消息缓冲队列如图所示。这种方式类似于寄快递，你写明收件人后，快递公司会把快递送达收件人的手中。在这里，快递就是消息，收件人就是接收进程，快递公司就是操作系统。</a:t>
              </a:r>
            </a:p>
          </p:txBody>
        </p:sp>
      </p:grpSp>
      <p:sp>
        <p:nvSpPr>
          <p:cNvPr id="35"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消息传递</a:t>
            </a:r>
            <a:r>
              <a:rPr lang="zh-CN" altLang="en-US" sz="2000" b="1" dirty="0">
                <a:solidFill>
                  <a:schemeClr val="bg1">
                    <a:lumMod val="50000"/>
                  </a:schemeClr>
                </a:solidFill>
              </a:rPr>
              <a:t>系统</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grpSp>
        <p:nvGrpSpPr>
          <p:cNvPr id="25" name="Group 26"/>
          <p:cNvGrpSpPr/>
          <p:nvPr/>
        </p:nvGrpSpPr>
        <p:grpSpPr>
          <a:xfrm>
            <a:off x="180975" y="3525838"/>
            <a:ext cx="3562350" cy="1400175"/>
            <a:chOff x="138498" y="3002145"/>
            <a:chExt cx="3562355" cy="1401040"/>
          </a:xfrm>
        </p:grpSpPr>
        <p:sp>
          <p:nvSpPr>
            <p:cNvPr id="26" name="椭圆 10"/>
            <p:cNvSpPr/>
            <p:nvPr/>
          </p:nvSpPr>
          <p:spPr>
            <a:xfrm>
              <a:off x="138498" y="3267360"/>
              <a:ext cx="349250" cy="3493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0187"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间接通信</a:t>
              </a:r>
              <a:endParaRPr lang="en-US" altLang="zh-CN" sz="1400" dirty="0">
                <a:latin typeface="微软雅黑" panose="020B0503020204020204" pitchFamily="34" charset="-122"/>
              </a:endParaRPr>
            </a:p>
          </p:txBody>
        </p:sp>
        <p:sp>
          <p:nvSpPr>
            <p:cNvPr id="50188" name="矩形 9"/>
            <p:cNvSpPr/>
            <p:nvPr/>
          </p:nvSpPr>
          <p:spPr>
            <a:xfrm>
              <a:off x="484797" y="3271159"/>
              <a:ext cx="3068026" cy="1132026"/>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进程通信采用消息传递的直接通信方式时，发送进程会把消息发送到</a:t>
              </a:r>
              <a:r>
                <a:rPr lang="zh-CN" altLang="en-US" sz="1000" b="1" dirty="0">
                  <a:solidFill>
                    <a:srgbClr val="FF0000"/>
                  </a:solidFill>
                  <a:latin typeface="微软雅黑" panose="020B0503020204020204" pitchFamily="34" charset="-122"/>
                </a:rPr>
                <a:t>一个中间实体</a:t>
              </a:r>
              <a:r>
                <a:rPr lang="en-US" altLang="zh-CN" sz="1000" b="1" dirty="0">
                  <a:solidFill>
                    <a:srgbClr val="FF0000"/>
                  </a:solidFill>
                  <a:latin typeface="微软雅黑" panose="020B0503020204020204" pitchFamily="34" charset="-122"/>
                </a:rPr>
                <a:t>(</a:t>
              </a:r>
              <a:r>
                <a:rPr lang="zh-CN" altLang="en-US" sz="1000" b="1" dirty="0">
                  <a:solidFill>
                    <a:srgbClr val="FF0000"/>
                  </a:solidFill>
                  <a:latin typeface="微软雅黑" panose="020B0503020204020204" pitchFamily="34" charset="-122"/>
                </a:rPr>
                <a:t>信箱</a:t>
              </a:r>
              <a:r>
                <a:rPr lang="en-US" altLang="zh-CN" sz="1000" b="1" dirty="0">
                  <a:solidFill>
                    <a:srgbClr val="FF0000"/>
                  </a:solidFill>
                  <a:latin typeface="微软雅黑" panose="020B0503020204020204" pitchFamily="34" charset="-122"/>
                </a:rPr>
                <a:t>)</a:t>
              </a:r>
              <a:r>
                <a:rPr lang="zh-CN" altLang="en-US" sz="1000" dirty="0">
                  <a:latin typeface="微软雅黑" panose="020B0503020204020204" pitchFamily="34" charset="-122"/>
                </a:rPr>
                <a:t>中，而接收进程通过某些方法可以取得属于自己的消息，因此，这种方式也被称为</a:t>
              </a:r>
              <a:r>
                <a:rPr lang="en-US" altLang="zh-CN" sz="1000" dirty="0">
                  <a:latin typeface="微软雅黑" panose="020B0503020204020204" pitchFamily="34" charset="-122"/>
                </a:rPr>
                <a:t>"</a:t>
              </a:r>
              <a:r>
                <a:rPr lang="zh-CN" altLang="en-US" sz="1000" dirty="0">
                  <a:latin typeface="微软雅黑" panose="020B0503020204020204" pitchFamily="34" charset="-122"/>
                </a:rPr>
                <a:t>信箱通信方式</a:t>
              </a:r>
              <a:r>
                <a:rPr lang="en-US" altLang="zh-CN" sz="1000" dirty="0">
                  <a:latin typeface="微软雅黑" panose="020B0503020204020204" pitchFamily="34" charset="-122"/>
                </a:rPr>
                <a:t>"</a:t>
              </a:r>
              <a:r>
                <a:rPr lang="zh-CN" altLang="en-US" sz="1000" dirty="0">
                  <a:latin typeface="微软雅黑" panose="020B0503020204020204" pitchFamily="34" charset="-122"/>
                </a:rPr>
                <a:t>。这种方式类似于电子邮件系统，用户</a:t>
              </a:r>
              <a:r>
                <a:rPr lang="en-US" altLang="zh-CN" sz="1000" dirty="0">
                  <a:latin typeface="微软雅黑" panose="020B0503020204020204" pitchFamily="34" charset="-122"/>
                </a:rPr>
                <a:t>A</a:t>
              </a:r>
              <a:r>
                <a:rPr lang="zh-CN" altLang="en-US" sz="1000" dirty="0">
                  <a:latin typeface="微软雅黑" panose="020B0503020204020204" pitchFamily="34" charset="-122"/>
                </a:rPr>
                <a:t>给用户</a:t>
              </a:r>
              <a:r>
                <a:rPr lang="en-US" altLang="zh-CN" sz="1000" dirty="0">
                  <a:latin typeface="微软雅黑" panose="020B0503020204020204" pitchFamily="34" charset="-122"/>
                </a:rPr>
                <a:t>B</a:t>
              </a:r>
              <a:r>
                <a:rPr lang="zh-CN" altLang="en-US" sz="1000" dirty="0">
                  <a:latin typeface="微软雅黑" panose="020B0503020204020204" pitchFamily="34" charset="-122"/>
                </a:rPr>
                <a:t>发送的邮件会暂存于服务器的信箱中，该邮件会等待用户</a:t>
              </a:r>
              <a:r>
                <a:rPr lang="en-US" altLang="zh-CN" sz="1000" dirty="0">
                  <a:latin typeface="微软雅黑" panose="020B0503020204020204" pitchFamily="34" charset="-122"/>
                </a:rPr>
                <a:t>B</a:t>
              </a:r>
              <a:r>
                <a:rPr lang="zh-CN" altLang="en-US" sz="1000" dirty="0">
                  <a:latin typeface="微软雅黑" panose="020B0503020204020204" pitchFamily="34" charset="-122"/>
                </a:rPr>
                <a:t>的取出。</a:t>
              </a:r>
            </a:p>
          </p:txBody>
        </p:sp>
      </p:grpSp>
      <p:pic>
        <p:nvPicPr>
          <p:cNvPr id="3" name="图片 2"/>
          <p:cNvPicPr>
            <a:picLocks noChangeAspect="1"/>
          </p:cNvPicPr>
          <p:nvPr/>
        </p:nvPicPr>
        <p:blipFill>
          <a:blip r:embed="rId4"/>
          <a:stretch>
            <a:fillRect/>
          </a:stretch>
        </p:blipFill>
        <p:spPr>
          <a:xfrm>
            <a:off x="3810000" y="632919"/>
            <a:ext cx="2190750" cy="1404032"/>
          </a:xfrm>
          <a:prstGeom prst="rect">
            <a:avLst/>
          </a:prstGeom>
          <a:noFill/>
          <a:ln w="9525">
            <a:noFill/>
          </a:ln>
        </p:spPr>
      </p:pic>
      <p:sp>
        <p:nvSpPr>
          <p:cNvPr id="2" name="文本框 1">
            <a:extLst>
              <a:ext uri="{FF2B5EF4-FFF2-40B4-BE49-F238E27FC236}">
                <a16:creationId xmlns:a16="http://schemas.microsoft.com/office/drawing/2014/main" id="{3C4BA168-BA93-8D62-080E-046832D1ACD0}"/>
              </a:ext>
            </a:extLst>
          </p:cNvPr>
          <p:cNvSpPr txBox="1"/>
          <p:nvPr/>
        </p:nvSpPr>
        <p:spPr>
          <a:xfrm>
            <a:off x="6428532" y="1541820"/>
            <a:ext cx="2262158" cy="369332"/>
          </a:xfrm>
          <a:prstGeom prst="rect">
            <a:avLst/>
          </a:prstGeom>
          <a:solidFill>
            <a:schemeClr val="bg1"/>
          </a:solidFill>
        </p:spPr>
        <p:txBody>
          <a:bodyPr wrap="none" rtlCol="0">
            <a:spAutoFit/>
          </a:bodyPr>
          <a:lstStyle/>
          <a:p>
            <a:r>
              <a:rPr lang="zh-CN" altLang="en-US" b="1" dirty="0">
                <a:solidFill>
                  <a:srgbClr val="FF0000"/>
                </a:solidFill>
              </a:rPr>
              <a:t>进程的消息缓冲队列</a:t>
            </a:r>
          </a:p>
        </p:txBody>
      </p:sp>
      <p:grpSp>
        <p:nvGrpSpPr>
          <p:cNvPr id="9" name="组合 8">
            <a:extLst>
              <a:ext uri="{FF2B5EF4-FFF2-40B4-BE49-F238E27FC236}">
                <a16:creationId xmlns:a16="http://schemas.microsoft.com/office/drawing/2014/main" id="{23E1AC81-47F3-453E-A901-1A3E366D06AB}"/>
              </a:ext>
            </a:extLst>
          </p:cNvPr>
          <p:cNvGrpSpPr/>
          <p:nvPr/>
        </p:nvGrpSpPr>
        <p:grpSpPr>
          <a:xfrm>
            <a:off x="5455180" y="3106550"/>
            <a:ext cx="3618441" cy="2036233"/>
            <a:chOff x="5189088" y="3105150"/>
            <a:chExt cx="3618441" cy="2036233"/>
          </a:xfrm>
        </p:grpSpPr>
        <p:pic>
          <p:nvPicPr>
            <p:cNvPr id="5" name="图片 4"/>
            <p:cNvPicPr>
              <a:picLocks noChangeAspect="1"/>
            </p:cNvPicPr>
            <p:nvPr/>
          </p:nvPicPr>
          <p:blipFill>
            <a:blip r:embed="rId5"/>
            <a:stretch>
              <a:fillRect/>
            </a:stretch>
          </p:blipFill>
          <p:spPr>
            <a:xfrm>
              <a:off x="5189088" y="3105150"/>
              <a:ext cx="3618441" cy="2036233"/>
            </a:xfrm>
            <a:prstGeom prst="rect">
              <a:avLst/>
            </a:prstGeom>
            <a:noFill/>
            <a:ln w="9525">
              <a:noFill/>
            </a:ln>
          </p:spPr>
        </p:pic>
        <p:sp>
          <p:nvSpPr>
            <p:cNvPr id="7" name="文本框 6">
              <a:extLst>
                <a:ext uri="{FF2B5EF4-FFF2-40B4-BE49-F238E27FC236}">
                  <a16:creationId xmlns:a16="http://schemas.microsoft.com/office/drawing/2014/main" id="{56B0EDE1-9650-41CA-D692-2937586D3777}"/>
                </a:ext>
              </a:extLst>
            </p:cNvPr>
            <p:cNvSpPr txBox="1"/>
            <p:nvPr/>
          </p:nvSpPr>
          <p:spPr>
            <a:xfrm>
              <a:off x="6705600" y="4609131"/>
              <a:ext cx="1005403" cy="338554"/>
            </a:xfrm>
            <a:prstGeom prst="rect">
              <a:avLst/>
            </a:prstGeom>
            <a:solidFill>
              <a:schemeClr val="bg1"/>
            </a:solidFill>
          </p:spPr>
          <p:txBody>
            <a:bodyPr wrap="none" rtlCol="0">
              <a:spAutoFit/>
            </a:bodyPr>
            <a:lstStyle/>
            <a:p>
              <a:r>
                <a:rPr lang="zh-CN" altLang="en-US" sz="1600" b="1" dirty="0">
                  <a:solidFill>
                    <a:srgbClr val="FF0000"/>
                  </a:solidFill>
                </a:rPr>
                <a:t>中间实体</a:t>
              </a:r>
            </a:p>
          </p:txBody>
        </p:sp>
      </p:grpSp>
      <p:sp>
        <p:nvSpPr>
          <p:cNvPr id="8" name="文本框 7">
            <a:extLst>
              <a:ext uri="{FF2B5EF4-FFF2-40B4-BE49-F238E27FC236}">
                <a16:creationId xmlns:a16="http://schemas.microsoft.com/office/drawing/2014/main" id="{5BB82406-FF9C-4BEF-A816-1B6531747A7B}"/>
              </a:ext>
            </a:extLst>
          </p:cNvPr>
          <p:cNvSpPr txBox="1"/>
          <p:nvPr/>
        </p:nvSpPr>
        <p:spPr>
          <a:xfrm>
            <a:off x="830972" y="593814"/>
            <a:ext cx="1415772" cy="338554"/>
          </a:xfrm>
          <a:prstGeom prst="rect">
            <a:avLst/>
          </a:prstGeom>
          <a:noFill/>
          <a:ln w="12700">
            <a:solidFill>
              <a:schemeClr val="tx1">
                <a:lumMod val="50000"/>
              </a:schemeClr>
            </a:solidFill>
          </a:ln>
        </p:spPr>
        <p:txBody>
          <a:bodyPr wrap="none" rtlCol="0">
            <a:spAutoFit/>
          </a:bodyPr>
          <a:lstStyle/>
          <a:p>
            <a:r>
              <a:rPr lang="zh-CN" altLang="en-US" sz="1600" b="1" dirty="0">
                <a:solidFill>
                  <a:srgbClr val="FF0000"/>
                </a:solidFill>
              </a:rPr>
              <a:t>高级通信方式</a:t>
            </a:r>
          </a:p>
        </p:txBody>
      </p:sp>
      <p:sp>
        <p:nvSpPr>
          <p:cNvPr id="6" name="文本框 5">
            <a:extLst>
              <a:ext uri="{FF2B5EF4-FFF2-40B4-BE49-F238E27FC236}">
                <a16:creationId xmlns:a16="http://schemas.microsoft.com/office/drawing/2014/main" id="{DA0270EA-1F45-5361-A4A8-06FF44E61F1A}"/>
              </a:ext>
            </a:extLst>
          </p:cNvPr>
          <p:cNvSpPr txBox="1"/>
          <p:nvPr/>
        </p:nvSpPr>
        <p:spPr>
          <a:xfrm>
            <a:off x="3892843" y="2738741"/>
            <a:ext cx="1726755" cy="523220"/>
          </a:xfrm>
          <a:prstGeom prst="rect">
            <a:avLst/>
          </a:prstGeom>
          <a:noFill/>
        </p:spPr>
        <p:txBody>
          <a:bodyPr wrap="none" rtlCol="0">
            <a:spAutoFit/>
          </a:bodyPr>
          <a:lstStyle/>
          <a:p>
            <a:pPr algn="ctr"/>
            <a:r>
              <a:rPr lang="zh-CN" altLang="en-US" sz="1400" dirty="0">
                <a:solidFill>
                  <a:srgbClr val="FF0000"/>
                </a:solidFill>
              </a:rPr>
              <a:t>进程</a:t>
            </a:r>
            <a:r>
              <a:rPr lang="en-US" altLang="zh-CN" sz="1400" dirty="0">
                <a:solidFill>
                  <a:srgbClr val="FF0000"/>
                </a:solidFill>
              </a:rPr>
              <a:t>1</a:t>
            </a:r>
            <a:r>
              <a:rPr lang="zh-CN" altLang="en-US" sz="1400" dirty="0">
                <a:solidFill>
                  <a:srgbClr val="FF0000"/>
                </a:solidFill>
              </a:rPr>
              <a:t>发送消息到</a:t>
            </a:r>
            <a:endParaRPr lang="en-US" altLang="zh-CN" sz="1400" dirty="0">
              <a:solidFill>
                <a:srgbClr val="FF0000"/>
              </a:solidFill>
            </a:endParaRPr>
          </a:p>
          <a:p>
            <a:pPr algn="ctr"/>
            <a:r>
              <a:rPr lang="zh-CN" altLang="en-US" sz="1400" dirty="0">
                <a:solidFill>
                  <a:srgbClr val="FF0000"/>
                </a:solidFill>
              </a:rPr>
              <a:t>进程</a:t>
            </a:r>
            <a:r>
              <a:rPr lang="en-US" altLang="zh-CN" sz="1400" dirty="0">
                <a:solidFill>
                  <a:srgbClr val="FF0000"/>
                </a:solidFill>
              </a:rPr>
              <a:t>2</a:t>
            </a:r>
            <a:r>
              <a:rPr lang="zh-CN" altLang="en-US" sz="1400" dirty="0">
                <a:solidFill>
                  <a:srgbClr val="FF0000"/>
                </a:solidFill>
              </a:rPr>
              <a:t>的缓冲队列上</a:t>
            </a:r>
          </a:p>
        </p:txBody>
      </p:sp>
      <p:sp>
        <p:nvSpPr>
          <p:cNvPr id="27" name="文本框 26">
            <a:extLst>
              <a:ext uri="{FF2B5EF4-FFF2-40B4-BE49-F238E27FC236}">
                <a16:creationId xmlns:a16="http://schemas.microsoft.com/office/drawing/2014/main" id="{44891296-38B9-44BA-AEEB-5209B64730B2}"/>
              </a:ext>
            </a:extLst>
          </p:cNvPr>
          <p:cNvSpPr txBox="1"/>
          <p:nvPr/>
        </p:nvSpPr>
        <p:spPr>
          <a:xfrm>
            <a:off x="3429000" y="4672191"/>
            <a:ext cx="3108543" cy="461665"/>
          </a:xfrm>
          <a:prstGeom prst="rect">
            <a:avLst/>
          </a:prstGeom>
          <a:noFill/>
          <a:ln w="12700">
            <a:solidFill>
              <a:schemeClr val="tx1">
                <a:lumMod val="50000"/>
              </a:schemeClr>
            </a:solidFill>
          </a:ln>
        </p:spPr>
        <p:txBody>
          <a:bodyPr wrap="none" rtlCol="0">
            <a:spAutoFit/>
          </a:bodyPr>
          <a:lstStyle/>
          <a:p>
            <a:pPr algn="ctr"/>
            <a:r>
              <a:rPr lang="zh-CN" altLang="en-US" sz="1200" dirty="0">
                <a:solidFill>
                  <a:srgbClr val="FF0000"/>
                </a:solidFill>
              </a:rPr>
              <a:t>如微内核</a:t>
            </a:r>
            <a:r>
              <a:rPr lang="en-US" altLang="zh-CN" sz="1200" dirty="0">
                <a:solidFill>
                  <a:srgbClr val="FF0000"/>
                </a:solidFill>
              </a:rPr>
              <a:t>-</a:t>
            </a:r>
            <a:r>
              <a:rPr lang="zh-CN" altLang="en-US" sz="1200" dirty="0">
                <a:solidFill>
                  <a:srgbClr val="FF0000"/>
                </a:solidFill>
              </a:rPr>
              <a:t>服务器之间的通信</a:t>
            </a:r>
            <a:endParaRPr lang="en-US" altLang="zh-CN" sz="1200" dirty="0">
              <a:solidFill>
                <a:srgbClr val="FF0000"/>
              </a:solidFill>
            </a:endParaRPr>
          </a:p>
          <a:p>
            <a:pPr algn="ctr"/>
            <a:r>
              <a:rPr lang="zh-CN" altLang="en-US" sz="1200" dirty="0">
                <a:solidFill>
                  <a:srgbClr val="FF0000"/>
                </a:solidFill>
              </a:rPr>
              <a:t>适用于多处理机、分布式系统、计算机网络</a:t>
            </a:r>
          </a:p>
        </p:txBody>
      </p:sp>
    </p:spTree>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3434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lang="zh-CN" altLang="en-US" sz="2000" b="1" dirty="0">
                <a:solidFill>
                  <a:schemeClr val="bg1">
                    <a:lumMod val="50000"/>
                  </a:schemeClr>
                </a:solidFill>
                <a:sym typeface="+mn-ea"/>
              </a:rPr>
              <a:t>客户机</a:t>
            </a:r>
            <a:r>
              <a:rPr lang="en-US" altLang="zh-CN" sz="2000" b="1" dirty="0">
                <a:solidFill>
                  <a:schemeClr val="bg1">
                    <a:lumMod val="50000"/>
                  </a:schemeClr>
                </a:solidFill>
                <a:sym typeface="+mn-ea"/>
              </a:rPr>
              <a:t>-</a:t>
            </a:r>
            <a:r>
              <a:rPr lang="zh-CN" altLang="en-US" sz="2000" b="1" dirty="0">
                <a:solidFill>
                  <a:schemeClr val="bg1">
                    <a:lumMod val="50000"/>
                  </a:schemeClr>
                </a:solidFill>
                <a:sym typeface="+mn-ea"/>
              </a:rPr>
              <a:t>服务器系统</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838200" y="743641"/>
            <a:ext cx="6805930" cy="3932230"/>
          </a:xfrm>
          <a:prstGeom prst="rect">
            <a:avLst/>
          </a:prstGeom>
          <a:noFill/>
        </p:spPr>
        <p:txBody>
          <a:bodyPr wrap="square" rtlCol="0" anchor="t">
            <a:spAutoFit/>
          </a:bodyPr>
          <a:lstStyle/>
          <a:p>
            <a:pPr>
              <a:lnSpc>
                <a:spcPct val="150000"/>
              </a:lnSpc>
            </a:pPr>
            <a:r>
              <a:rPr lang="zh-CN" altLang="en-US" sz="1400" b="1" dirty="0">
                <a:solidFill>
                  <a:srgbClr val="FF0000"/>
                </a:solidFill>
              </a:rPr>
              <a:t>套接字</a:t>
            </a:r>
            <a:r>
              <a:rPr lang="en-US" altLang="zh-CN" sz="1400" b="1" dirty="0"/>
              <a:t>(socket)</a:t>
            </a:r>
            <a:endParaRPr lang="zh-CN" altLang="en-US" sz="1400" dirty="0"/>
          </a:p>
          <a:p>
            <a:pPr marL="285750" indent="-285750">
              <a:lnSpc>
                <a:spcPct val="150000"/>
              </a:lnSpc>
              <a:buFont typeface="Wingdings" panose="05000000000000000000" pitchFamily="2" charset="2"/>
              <a:buChar char="l"/>
            </a:pPr>
            <a:r>
              <a:rPr lang="zh-CN" altLang="en-US" sz="1400" dirty="0"/>
              <a:t>起源于</a:t>
            </a:r>
            <a:r>
              <a:rPr lang="en-US" altLang="zh-CN" sz="1400" dirty="0"/>
              <a:t>UNIX</a:t>
            </a:r>
            <a:r>
              <a:rPr lang="zh-CN" altLang="en-US" sz="1400" dirty="0"/>
              <a:t>系统</a:t>
            </a:r>
            <a:endParaRPr lang="en-US" altLang="zh-CN" sz="1400" dirty="0"/>
          </a:p>
          <a:p>
            <a:pPr marL="285750" indent="-285750">
              <a:lnSpc>
                <a:spcPct val="150000"/>
              </a:lnSpc>
              <a:buFont typeface="Wingdings" panose="05000000000000000000" pitchFamily="2" charset="2"/>
              <a:buChar char="l"/>
            </a:pPr>
            <a:r>
              <a:rPr lang="en-US" altLang="zh-CN" sz="1400" dirty="0"/>
              <a:t>UNIX</a:t>
            </a:r>
            <a:r>
              <a:rPr lang="zh-CN" altLang="en-US" sz="1400" dirty="0"/>
              <a:t>系统下的网络通信接口</a:t>
            </a:r>
            <a:endParaRPr lang="en-US" altLang="zh-CN" sz="1400" dirty="0"/>
          </a:p>
          <a:p>
            <a:pPr marL="285750" indent="-285750">
              <a:lnSpc>
                <a:spcPct val="150000"/>
              </a:lnSpc>
              <a:buFont typeface="Wingdings" panose="05000000000000000000" pitchFamily="2" charset="2"/>
              <a:buChar char="l"/>
            </a:pPr>
            <a:r>
              <a:rPr lang="zh-CN" altLang="en-US" sz="1400" dirty="0"/>
              <a:t>最初被设计用于进程间通信</a:t>
            </a:r>
            <a:endParaRPr lang="en-US" altLang="zh-CN" sz="1400" dirty="0"/>
          </a:p>
          <a:p>
            <a:pPr marL="285750" indent="-285750">
              <a:lnSpc>
                <a:spcPct val="150000"/>
              </a:lnSpc>
              <a:buFont typeface="Wingdings" panose="05000000000000000000" pitchFamily="2" charset="2"/>
              <a:buChar char="l"/>
            </a:pPr>
            <a:r>
              <a:rPr lang="zh-CN" altLang="en-US" sz="1400" dirty="0"/>
              <a:t>为</a:t>
            </a:r>
            <a:r>
              <a:rPr lang="en-US" altLang="zh-CN" sz="1400" dirty="0"/>
              <a:t>C/S</a:t>
            </a:r>
            <a:r>
              <a:rPr lang="zh-CN" altLang="en-US" sz="1400" dirty="0"/>
              <a:t>模型设计</a:t>
            </a:r>
            <a:endParaRPr lang="en-US" altLang="zh-CN" sz="1400" dirty="0"/>
          </a:p>
          <a:p>
            <a:pPr marL="285750" indent="-285750">
              <a:lnSpc>
                <a:spcPct val="150000"/>
              </a:lnSpc>
              <a:buFont typeface="Wingdings" panose="05000000000000000000" pitchFamily="2" charset="2"/>
              <a:buChar char="l"/>
            </a:pPr>
            <a:r>
              <a:rPr lang="zh-CN" altLang="en-US" sz="1400" dirty="0"/>
              <a:t>套接字是用于通信的数据结构，包含目的地址、端口号、传输协议，进程所在网络地址等</a:t>
            </a:r>
            <a:endParaRPr lang="en-US" altLang="zh-CN" sz="1400" dirty="0"/>
          </a:p>
          <a:p>
            <a:pPr marL="285750" indent="-285750">
              <a:lnSpc>
                <a:spcPct val="150000"/>
              </a:lnSpc>
              <a:buFont typeface="Wingdings" panose="05000000000000000000" pitchFamily="2" charset="2"/>
              <a:buChar char="l"/>
            </a:pPr>
            <a:r>
              <a:rPr lang="zh-CN" altLang="en-US" sz="1400" dirty="0"/>
              <a:t>多个系统调用：</a:t>
            </a:r>
            <a:r>
              <a:rPr lang="en-US" altLang="zh-CN" sz="1400" dirty="0"/>
              <a:t>listen, bind, connect, accept, read, write, close</a:t>
            </a:r>
            <a:endParaRPr lang="zh-CN" altLang="en-US" sz="1400" dirty="0"/>
          </a:p>
          <a:p>
            <a:pPr>
              <a:lnSpc>
                <a:spcPct val="150000"/>
              </a:lnSpc>
            </a:pPr>
            <a:r>
              <a:rPr lang="zh-CN" altLang="en-US" sz="1400" b="1" dirty="0">
                <a:solidFill>
                  <a:srgbClr val="FF0000"/>
                </a:solidFill>
              </a:rPr>
              <a:t>远程过程</a:t>
            </a:r>
            <a:r>
              <a:rPr lang="en-US" altLang="zh-CN" sz="1400" b="1" dirty="0">
                <a:solidFill>
                  <a:srgbClr val="FF0000"/>
                </a:solidFill>
              </a:rPr>
              <a:t>(</a:t>
            </a:r>
            <a:r>
              <a:rPr lang="zh-CN" altLang="en-US" sz="1400" b="1" dirty="0">
                <a:solidFill>
                  <a:srgbClr val="FF0000"/>
                </a:solidFill>
              </a:rPr>
              <a:t>函数</a:t>
            </a:r>
            <a:r>
              <a:rPr lang="en-US" altLang="zh-CN" sz="1400" b="1" dirty="0">
                <a:solidFill>
                  <a:srgbClr val="FF0000"/>
                </a:solidFill>
              </a:rPr>
              <a:t>)</a:t>
            </a:r>
            <a:r>
              <a:rPr lang="zh-CN" altLang="en-US" sz="1400" b="1" dirty="0">
                <a:solidFill>
                  <a:srgbClr val="FF0000"/>
                </a:solidFill>
              </a:rPr>
              <a:t>调用</a:t>
            </a:r>
            <a:r>
              <a:rPr lang="en-US" altLang="zh-CN" sz="1400" b="1" dirty="0"/>
              <a:t>(remote procedure call, RPC)</a:t>
            </a:r>
          </a:p>
          <a:p>
            <a:pPr marL="285750" indent="-285750">
              <a:lnSpc>
                <a:spcPct val="150000"/>
              </a:lnSpc>
              <a:buFont typeface="Wingdings" panose="05000000000000000000" pitchFamily="2" charset="2"/>
              <a:buChar char="l"/>
            </a:pPr>
            <a:r>
              <a:rPr lang="zh-CN" altLang="en-US" sz="1400" dirty="0"/>
              <a:t>是一个通信协议，适用于网络连接系统</a:t>
            </a:r>
            <a:endParaRPr lang="en-US" altLang="zh-CN" sz="1400" dirty="0"/>
          </a:p>
          <a:p>
            <a:pPr marL="285750" indent="-285750">
              <a:lnSpc>
                <a:spcPct val="150000"/>
              </a:lnSpc>
              <a:buFont typeface="Wingdings" panose="05000000000000000000" pitchFamily="2" charset="2"/>
              <a:buChar char="l"/>
            </a:pPr>
            <a:r>
              <a:rPr lang="zh-CN" altLang="en-US" sz="1400" dirty="0"/>
              <a:t>允许本地进程调用远程系统上的进程（和本机调用函数类似）</a:t>
            </a:r>
            <a:endParaRPr lang="en-US" altLang="zh-CN" sz="1400" dirty="0"/>
          </a:p>
          <a:p>
            <a:pPr marL="285750" indent="-285750">
              <a:lnSpc>
                <a:spcPct val="150000"/>
              </a:lnSpc>
              <a:buFont typeface="Wingdings" panose="05000000000000000000" pitchFamily="2" charset="2"/>
              <a:buChar char="l"/>
            </a:pPr>
            <a:r>
              <a:rPr lang="zh-CN" altLang="en-US" sz="1400" dirty="0"/>
              <a:t>本地和远程主机都需要运行</a:t>
            </a:r>
            <a:r>
              <a:rPr lang="zh-CN" altLang="en-US" sz="1400" b="1" dirty="0">
                <a:solidFill>
                  <a:srgbClr val="FF0000"/>
                </a:solidFill>
              </a:rPr>
              <a:t>网络守护进程</a:t>
            </a:r>
            <a:r>
              <a:rPr lang="zh-CN" altLang="en-US" sz="1400" dirty="0"/>
              <a:t>，通过其网络消息传递</a:t>
            </a:r>
          </a:p>
        </p:txBody>
      </p:sp>
    </p:spTree>
    <p:extLst>
      <p:ext uri="{BB962C8B-B14F-4D97-AF65-F5344CB8AC3E}">
        <p14:creationId xmlns:p14="http://schemas.microsoft.com/office/powerpoint/2010/main" val="102261752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5253038" y="1047750"/>
            <a:ext cx="3576637" cy="1325563"/>
            <a:chOff x="138498" y="3002145"/>
            <a:chExt cx="3575723" cy="1325009"/>
          </a:xfrm>
        </p:grpSpPr>
        <p:sp>
          <p:nvSpPr>
            <p:cNvPr id="105" name="椭圆 10"/>
            <p:cNvSpPr/>
            <p:nvPr/>
          </p:nvSpPr>
          <p:spPr>
            <a:xfrm>
              <a:off x="138498" y="3248105"/>
              <a:ext cx="349161" cy="3506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4042" name="文本框 11"/>
            <p:cNvSpPr txBox="1"/>
            <p:nvPr/>
          </p:nvSpPr>
          <p:spPr>
            <a:xfrm>
              <a:off x="477437" y="3002145"/>
              <a:ext cx="3236784" cy="307777"/>
            </a:xfrm>
            <a:prstGeom prst="rect">
              <a:avLst/>
            </a:prstGeom>
            <a:noFill/>
            <a:ln w="9525">
              <a:noFill/>
            </a:ln>
          </p:spPr>
          <p:txBody>
            <a:bodyPr wrap="none">
              <a:spAutoFit/>
            </a:bodyPr>
            <a:lstStyle/>
            <a:p>
              <a:r>
                <a:rPr lang="zh-CN" altLang="en-US" sz="1400" dirty="0">
                  <a:latin typeface="微软雅黑" panose="020B0503020204020204" pitchFamily="34" charset="-122"/>
                </a:rPr>
                <a:t>所示的前趋图中，存在着如下前趋关系</a:t>
              </a:r>
              <a:endParaRPr lang="en-US" altLang="zh-CN" sz="1400" dirty="0">
                <a:latin typeface="微软雅黑" panose="020B0503020204020204" pitchFamily="34" charset="-122"/>
              </a:endParaRPr>
            </a:p>
          </p:txBody>
        </p:sp>
        <p:sp>
          <p:nvSpPr>
            <p:cNvPr id="44043" name="矩形 9"/>
            <p:cNvSpPr/>
            <p:nvPr/>
          </p:nvSpPr>
          <p:spPr>
            <a:xfrm>
              <a:off x="484796" y="3271159"/>
              <a:ext cx="3087077" cy="1055995"/>
            </a:xfrm>
            <a:prstGeom prst="rect">
              <a:avLst/>
            </a:prstGeom>
            <a:noFill/>
            <a:ln w="9525">
              <a:noFill/>
            </a:ln>
          </p:spPr>
          <p:txBody>
            <a:bodyPr>
              <a:spAutoFit/>
            </a:bodyPr>
            <a:lstStyle/>
            <a:p>
              <a:pPr>
                <a:lnSpc>
                  <a:spcPct val="114000"/>
                </a:lnSpc>
              </a:pPr>
              <a:r>
                <a:rPr lang="en-US" altLang="zh-CN" sz="1400" dirty="0">
                  <a:latin typeface="微软雅黑" panose="020B0503020204020204" pitchFamily="34" charset="-122"/>
                </a:rPr>
                <a:t>P1→P2</a:t>
              </a:r>
              <a:r>
                <a:rPr lang="zh-CN" altLang="en-US" sz="1400" dirty="0">
                  <a:latin typeface="微软雅黑" panose="020B0503020204020204" pitchFamily="34" charset="-122"/>
                </a:rPr>
                <a:t>，</a:t>
              </a:r>
              <a:r>
                <a:rPr lang="en-US" altLang="zh-CN" sz="1400" dirty="0">
                  <a:latin typeface="微软雅黑" panose="020B0503020204020204" pitchFamily="34" charset="-122"/>
                </a:rPr>
                <a:t>P1→P3</a:t>
              </a:r>
              <a:r>
                <a:rPr lang="zh-CN" altLang="en-US" sz="1400" dirty="0">
                  <a:latin typeface="微软雅黑" panose="020B0503020204020204" pitchFamily="34" charset="-122"/>
                </a:rPr>
                <a:t>，</a:t>
              </a:r>
              <a:r>
                <a:rPr lang="en-US" altLang="zh-CN" sz="1400" dirty="0">
                  <a:latin typeface="微软雅黑" panose="020B0503020204020204" pitchFamily="34" charset="-122"/>
                </a:rPr>
                <a:t>P1→P4</a:t>
              </a:r>
              <a:r>
                <a:rPr lang="zh-CN" altLang="en-US" sz="1400" dirty="0">
                  <a:latin typeface="微软雅黑" panose="020B0503020204020204" pitchFamily="34" charset="-122"/>
                </a:rPr>
                <a:t>，</a:t>
              </a:r>
              <a:r>
                <a:rPr lang="en-US" altLang="zh-CN" sz="1400" dirty="0">
                  <a:latin typeface="微软雅黑" panose="020B0503020204020204" pitchFamily="34" charset="-122"/>
                </a:rPr>
                <a:t>P2→P5</a:t>
              </a:r>
              <a:r>
                <a:rPr lang="zh-CN" altLang="en-US" sz="1400" dirty="0">
                  <a:latin typeface="微软雅黑" panose="020B0503020204020204" pitchFamily="34" charset="-122"/>
                </a:rPr>
                <a:t>，</a:t>
              </a:r>
              <a:r>
                <a:rPr lang="en-US" altLang="zh-CN" sz="1400" dirty="0">
                  <a:latin typeface="微软雅黑" panose="020B0503020204020204" pitchFamily="34" charset="-122"/>
                </a:rPr>
                <a:t>P3→P5</a:t>
              </a:r>
              <a:r>
                <a:rPr lang="zh-CN" altLang="en-US" sz="1400" dirty="0">
                  <a:latin typeface="微软雅黑" panose="020B0503020204020204" pitchFamily="34" charset="-122"/>
                </a:rPr>
                <a:t>，</a:t>
              </a:r>
              <a:r>
                <a:rPr lang="en-US" altLang="zh-CN" sz="1400" dirty="0">
                  <a:latin typeface="微软雅黑" panose="020B0503020204020204" pitchFamily="34" charset="-122"/>
                </a:rPr>
                <a:t>P4→P6</a:t>
              </a:r>
              <a:r>
                <a:rPr lang="zh-CN" altLang="en-US" sz="1400" dirty="0">
                  <a:latin typeface="微软雅黑" panose="020B0503020204020204" pitchFamily="34" charset="-122"/>
                </a:rPr>
                <a:t>，</a:t>
              </a:r>
              <a:r>
                <a:rPr lang="en-US" altLang="zh-CN" sz="1400" dirty="0">
                  <a:latin typeface="微软雅黑" panose="020B0503020204020204" pitchFamily="34" charset="-122"/>
                </a:rPr>
                <a:t>P4→P7</a:t>
              </a:r>
              <a:r>
                <a:rPr lang="zh-CN" altLang="en-US" sz="1400" dirty="0">
                  <a:latin typeface="微软雅黑" panose="020B0503020204020204" pitchFamily="34" charset="-122"/>
                </a:rPr>
                <a:t>，</a:t>
              </a:r>
              <a:r>
                <a:rPr lang="en-US" altLang="zh-CN" sz="1400" dirty="0">
                  <a:latin typeface="微软雅黑" panose="020B0503020204020204" pitchFamily="34" charset="-122"/>
                </a:rPr>
                <a:t>P5→P8</a:t>
              </a:r>
              <a:r>
                <a:rPr lang="zh-CN" altLang="en-US" sz="1400" dirty="0">
                  <a:latin typeface="微软雅黑" panose="020B0503020204020204" pitchFamily="34" charset="-122"/>
                </a:rPr>
                <a:t>，</a:t>
              </a:r>
              <a:r>
                <a:rPr lang="en-US" altLang="zh-CN" sz="1400" dirty="0">
                  <a:latin typeface="微软雅黑" panose="020B0503020204020204" pitchFamily="34" charset="-122"/>
                </a:rPr>
                <a:t>P6→P8</a:t>
              </a:r>
              <a:r>
                <a:rPr lang="zh-CN" altLang="en-US" sz="1400" dirty="0">
                  <a:latin typeface="微软雅黑" panose="020B0503020204020204" pitchFamily="34" charset="-122"/>
                </a:rPr>
                <a:t>，</a:t>
              </a:r>
              <a:r>
                <a:rPr lang="en-US" altLang="zh-CN" sz="1400" dirty="0">
                  <a:latin typeface="微软雅黑" panose="020B0503020204020204" pitchFamily="34" charset="-122"/>
                </a:rPr>
                <a:t>P7→P9</a:t>
              </a:r>
              <a:r>
                <a:rPr lang="zh-CN" altLang="en-US" sz="1400" dirty="0">
                  <a:latin typeface="微软雅黑" panose="020B0503020204020204" pitchFamily="34" charset="-122"/>
                </a:rPr>
                <a:t>，</a:t>
              </a:r>
              <a:r>
                <a:rPr lang="en-US" altLang="zh-CN" sz="1400" dirty="0">
                  <a:latin typeface="微软雅黑" panose="020B0503020204020204" pitchFamily="34" charset="-122"/>
                </a:rPr>
                <a:t>P8→P9</a:t>
              </a:r>
              <a:endParaRPr lang="zh-CN" altLang="en-US" sz="1400" dirty="0">
                <a:latin typeface="微软雅黑" panose="020B0503020204020204" pitchFamily="34" charset="-122"/>
              </a:endParaRPr>
            </a:p>
          </p:txBody>
        </p:sp>
      </p:grpSp>
      <p:grpSp>
        <p:nvGrpSpPr>
          <p:cNvPr id="108" name="Group 107"/>
          <p:cNvGrpSpPr/>
          <p:nvPr/>
        </p:nvGrpSpPr>
        <p:grpSpPr>
          <a:xfrm>
            <a:off x="4953000" y="2876549"/>
            <a:ext cx="4038600" cy="1570701"/>
            <a:chOff x="138498" y="3002145"/>
            <a:chExt cx="3738174" cy="1570045"/>
          </a:xfrm>
        </p:grpSpPr>
        <p:sp>
          <p:nvSpPr>
            <p:cNvPr id="109" name="椭圆 10"/>
            <p:cNvSpPr/>
            <p:nvPr/>
          </p:nvSpPr>
          <p:spPr>
            <a:xfrm>
              <a:off x="138498" y="3267147"/>
              <a:ext cx="349214" cy="3506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4039" name="文本框 11"/>
            <p:cNvSpPr txBox="1"/>
            <p:nvPr/>
          </p:nvSpPr>
          <p:spPr>
            <a:xfrm>
              <a:off x="477437" y="3002145"/>
              <a:ext cx="2159566" cy="307777"/>
            </a:xfrm>
            <a:prstGeom prst="rect">
              <a:avLst/>
            </a:prstGeom>
            <a:noFill/>
            <a:ln w="9525">
              <a:noFill/>
            </a:ln>
          </p:spPr>
          <p:txBody>
            <a:bodyPr wrap="none">
              <a:spAutoFit/>
            </a:bodyPr>
            <a:lstStyle/>
            <a:p>
              <a:r>
                <a:rPr lang="zh-CN" altLang="en-US" sz="1400" dirty="0">
                  <a:latin typeface="微软雅黑" panose="020B0503020204020204" pitchFamily="34" charset="-122"/>
                </a:rPr>
                <a:t>该前驱关系也可以表示为</a:t>
              </a:r>
              <a:endParaRPr lang="en-US" altLang="zh-CN" sz="1400" dirty="0">
                <a:latin typeface="微软雅黑" panose="020B0503020204020204" pitchFamily="34" charset="-122"/>
              </a:endParaRPr>
            </a:p>
          </p:txBody>
        </p:sp>
        <p:sp>
          <p:nvSpPr>
            <p:cNvPr id="44040" name="矩形 9"/>
            <p:cNvSpPr/>
            <p:nvPr/>
          </p:nvSpPr>
          <p:spPr>
            <a:xfrm>
              <a:off x="484796" y="3271159"/>
              <a:ext cx="3391876" cy="1301031"/>
            </a:xfrm>
            <a:prstGeom prst="rect">
              <a:avLst/>
            </a:prstGeom>
            <a:noFill/>
            <a:ln w="9525">
              <a:noFill/>
            </a:ln>
          </p:spPr>
          <p:txBody>
            <a:bodyPr>
              <a:spAutoFit/>
            </a:bodyPr>
            <a:lstStyle/>
            <a:p>
              <a:pPr>
                <a:lnSpc>
                  <a:spcPct val="114000"/>
                </a:lnSpc>
              </a:pPr>
              <a:r>
                <a:rPr lang="zh-CN" altLang="en-US" sz="1400" dirty="0">
                  <a:latin typeface="微软雅黑" panose="020B0503020204020204" pitchFamily="34" charset="-122"/>
                </a:rPr>
                <a:t>　</a:t>
              </a:r>
              <a:r>
                <a:rPr lang="en-US" altLang="zh-CN" sz="1400" dirty="0">
                  <a:latin typeface="微软雅黑" panose="020B0503020204020204" pitchFamily="34" charset="-122"/>
                </a:rPr>
                <a:t>P={P1, P2, P3, P4, P5, P6, P7, P8, P9}</a:t>
              </a:r>
              <a:br>
                <a:rPr lang="en-US" altLang="zh-CN" sz="1400" dirty="0">
                  <a:latin typeface="微软雅黑" panose="020B0503020204020204" pitchFamily="34" charset="-122"/>
                </a:rPr>
              </a:br>
              <a:r>
                <a:rPr lang="zh-CN" altLang="en-US" sz="1400" dirty="0">
                  <a:latin typeface="微软雅黑" panose="020B0503020204020204" pitchFamily="34" charset="-122"/>
                </a:rPr>
                <a:t>　  </a:t>
              </a:r>
              <a:r>
                <a:rPr lang="en-US" altLang="zh-CN" sz="1400" dirty="0">
                  <a:latin typeface="微软雅黑" panose="020B0503020204020204" pitchFamily="34" charset="-122"/>
                </a:rPr>
                <a:t>={(P1, P2), (P1, P3), (P1, P4), (P2, P5), (P3, P5), (P4, P6), (P4, P7), (P5, P8), (P6, P8), (P7, P9), (P8, P9)}</a:t>
              </a:r>
              <a:endParaRPr lang="zh-CN" altLang="en-US" sz="1400" dirty="0">
                <a:latin typeface="微软雅黑" panose="020B0503020204020204" pitchFamily="34" charset="-122"/>
              </a:endParaRPr>
            </a:p>
          </p:txBody>
        </p:sp>
      </p:grpSp>
      <p:sp>
        <p:nvSpPr>
          <p:cNvPr id="21"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程序执行：前驱图</a:t>
            </a:r>
          </a:p>
        </p:txBody>
      </p:sp>
      <p:pic>
        <p:nvPicPr>
          <p:cNvPr id="44037" name="图片 19"/>
          <p:cNvPicPr>
            <a:picLocks noChangeAspect="1"/>
          </p:cNvPicPr>
          <p:nvPr/>
        </p:nvPicPr>
        <p:blipFill>
          <a:blip r:embed="rId3"/>
          <a:stretch>
            <a:fillRect/>
          </a:stretch>
        </p:blipFill>
        <p:spPr>
          <a:xfrm>
            <a:off x="617538" y="1400175"/>
            <a:ext cx="3813175" cy="2611438"/>
          </a:xfrm>
          <a:prstGeom prst="rect">
            <a:avLst/>
          </a:prstGeom>
          <a:noFill/>
          <a:ln w="9525">
            <a:noFill/>
          </a:ln>
        </p:spPr>
      </p:pic>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
          <p:cNvSpPr txBox="1"/>
          <p:nvPr/>
        </p:nvSpPr>
        <p:spPr>
          <a:xfrm>
            <a:off x="914400" y="144463"/>
            <a:ext cx="43434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消息传递通信实现方式</a:t>
            </a:r>
          </a:p>
        </p:txBody>
      </p:sp>
      <p:sp>
        <p:nvSpPr>
          <p:cNvPr id="2" name="文本框 1"/>
          <p:cNvSpPr txBox="1"/>
          <p:nvPr/>
        </p:nvSpPr>
        <p:spPr>
          <a:xfrm>
            <a:off x="457200" y="971550"/>
            <a:ext cx="6805930" cy="3932230"/>
          </a:xfrm>
          <a:prstGeom prst="rect">
            <a:avLst/>
          </a:prstGeom>
          <a:noFill/>
        </p:spPr>
        <p:txBody>
          <a:bodyPr wrap="square" rtlCol="0" anchor="t">
            <a:spAutoFit/>
          </a:bodyPr>
          <a:lstStyle/>
          <a:p>
            <a:pPr>
              <a:lnSpc>
                <a:spcPct val="150000"/>
              </a:lnSpc>
            </a:pPr>
            <a:r>
              <a:rPr lang="zh-CN" altLang="en-US" sz="1400" b="1" dirty="0">
                <a:solidFill>
                  <a:srgbClr val="FF0000"/>
                </a:solidFill>
              </a:rPr>
              <a:t>直接消息传递系统</a:t>
            </a:r>
            <a:r>
              <a:rPr lang="zh-CN" altLang="en-US" sz="1400" dirty="0"/>
              <a:t>：点到点的发送</a:t>
            </a:r>
          </a:p>
          <a:p>
            <a:pPr>
              <a:lnSpc>
                <a:spcPct val="150000"/>
              </a:lnSpc>
            </a:pPr>
            <a:r>
              <a:rPr lang="en-US" altLang="zh-CN" sz="1400" dirty="0">
                <a:solidFill>
                  <a:srgbClr val="FF0000"/>
                </a:solidFill>
              </a:rPr>
              <a:t>s</a:t>
            </a:r>
            <a:r>
              <a:rPr lang="zh-CN" altLang="en-US" sz="1400" dirty="0">
                <a:solidFill>
                  <a:srgbClr val="FF0000"/>
                </a:solidFill>
              </a:rPr>
              <a:t>end (</a:t>
            </a:r>
            <a:r>
              <a:rPr lang="en-US" altLang="zh-CN" sz="1400" dirty="0">
                <a:solidFill>
                  <a:srgbClr val="FF0000"/>
                </a:solidFill>
              </a:rPr>
              <a:t>receiver</a:t>
            </a:r>
            <a:r>
              <a:rPr lang="zh-CN" altLang="en-US" sz="1400" dirty="0">
                <a:solidFill>
                  <a:srgbClr val="FF0000"/>
                </a:solidFill>
              </a:rPr>
              <a:t>, </a:t>
            </a:r>
            <a:r>
              <a:rPr lang="en-US" altLang="zh-CN" sz="1400" dirty="0">
                <a:solidFill>
                  <a:srgbClr val="FF0000"/>
                </a:solidFill>
              </a:rPr>
              <a:t>m</a:t>
            </a:r>
            <a:r>
              <a:rPr lang="zh-CN" altLang="en-US" sz="1400" dirty="0">
                <a:solidFill>
                  <a:srgbClr val="FF0000"/>
                </a:solidFill>
              </a:rPr>
              <a:t>essage)；</a:t>
            </a:r>
          </a:p>
          <a:p>
            <a:pPr>
              <a:lnSpc>
                <a:spcPct val="150000"/>
              </a:lnSpc>
            </a:pPr>
            <a:r>
              <a:rPr lang="en-US" altLang="zh-CN" sz="1400" dirty="0">
                <a:solidFill>
                  <a:srgbClr val="FF0000"/>
                </a:solidFill>
              </a:rPr>
              <a:t>r</a:t>
            </a:r>
            <a:r>
              <a:rPr lang="zh-CN" altLang="en-US" sz="1400" dirty="0">
                <a:solidFill>
                  <a:srgbClr val="FF0000"/>
                </a:solidFill>
              </a:rPr>
              <a:t>eceive (</a:t>
            </a:r>
            <a:r>
              <a:rPr lang="en-US" altLang="zh-CN" sz="1400" dirty="0">
                <a:solidFill>
                  <a:srgbClr val="FF0000"/>
                </a:solidFill>
              </a:rPr>
              <a:t>sender</a:t>
            </a:r>
            <a:r>
              <a:rPr lang="zh-CN" altLang="en-US" sz="1400" dirty="0">
                <a:solidFill>
                  <a:srgbClr val="FF0000"/>
                </a:solidFill>
              </a:rPr>
              <a:t>, </a:t>
            </a:r>
            <a:r>
              <a:rPr lang="en-US" altLang="zh-CN" sz="1400" dirty="0">
                <a:solidFill>
                  <a:srgbClr val="FF0000"/>
                </a:solidFill>
              </a:rPr>
              <a:t>m</a:t>
            </a:r>
            <a:r>
              <a:rPr lang="zh-CN" altLang="en-US" sz="1400" dirty="0">
                <a:solidFill>
                  <a:srgbClr val="FF0000"/>
                </a:solidFill>
              </a:rPr>
              <a:t>essage)；</a:t>
            </a:r>
            <a:endParaRPr lang="zh-CN" altLang="en-US" sz="1400" dirty="0"/>
          </a:p>
          <a:p>
            <a:pPr>
              <a:lnSpc>
                <a:spcPct val="150000"/>
              </a:lnSpc>
            </a:pPr>
            <a:r>
              <a:rPr lang="zh-CN" altLang="en-US" sz="1400" dirty="0"/>
              <a:t>基本思想：进程在发送和接收消息时直接指明接收者或发送者进程ID。</a:t>
            </a:r>
          </a:p>
          <a:p>
            <a:pPr>
              <a:lnSpc>
                <a:spcPct val="150000"/>
              </a:lnSpc>
            </a:pPr>
            <a:r>
              <a:rPr lang="zh-CN" altLang="en-US" sz="1400" dirty="0"/>
              <a:t>缺点：必须指定接收进程ID。</a:t>
            </a:r>
          </a:p>
          <a:p>
            <a:pPr>
              <a:lnSpc>
                <a:spcPct val="150000"/>
              </a:lnSpc>
            </a:pPr>
            <a:endParaRPr lang="zh-CN" altLang="en-US" sz="1400" dirty="0"/>
          </a:p>
          <a:p>
            <a:pPr>
              <a:lnSpc>
                <a:spcPct val="150000"/>
              </a:lnSpc>
            </a:pPr>
            <a:r>
              <a:rPr lang="zh-CN" altLang="en-US" sz="1400" b="1" dirty="0">
                <a:solidFill>
                  <a:srgbClr val="FF0000"/>
                </a:solidFill>
              </a:rPr>
              <a:t>间接消息传递系统</a:t>
            </a:r>
            <a:r>
              <a:rPr lang="zh-CN" altLang="en-US" sz="1400" dirty="0"/>
              <a:t>：以信箱为媒介进行传递，可以广播</a:t>
            </a:r>
          </a:p>
          <a:p>
            <a:pPr>
              <a:lnSpc>
                <a:spcPct val="150000"/>
              </a:lnSpc>
            </a:pPr>
            <a:r>
              <a:rPr lang="en-US" altLang="zh-CN" sz="1400" dirty="0">
                <a:solidFill>
                  <a:srgbClr val="FF0000"/>
                </a:solidFill>
              </a:rPr>
              <a:t>s</a:t>
            </a:r>
            <a:r>
              <a:rPr lang="zh-CN" altLang="en-US" sz="1400" dirty="0">
                <a:solidFill>
                  <a:srgbClr val="FF0000"/>
                </a:solidFill>
              </a:rPr>
              <a:t>end (</a:t>
            </a:r>
            <a:r>
              <a:rPr lang="en-US" altLang="zh-CN" sz="1400" dirty="0">
                <a:solidFill>
                  <a:srgbClr val="FF0000"/>
                </a:solidFill>
              </a:rPr>
              <a:t>m</a:t>
            </a:r>
            <a:r>
              <a:rPr lang="zh-CN" altLang="en-US" sz="1400" dirty="0">
                <a:solidFill>
                  <a:srgbClr val="FF0000"/>
                </a:solidFill>
              </a:rPr>
              <a:t>ailBox, </a:t>
            </a:r>
            <a:r>
              <a:rPr lang="en-US" altLang="zh-CN" sz="1400" dirty="0">
                <a:solidFill>
                  <a:srgbClr val="FF0000"/>
                </a:solidFill>
              </a:rPr>
              <a:t>m</a:t>
            </a:r>
            <a:r>
              <a:rPr lang="zh-CN" altLang="en-US" sz="1400" dirty="0">
                <a:solidFill>
                  <a:srgbClr val="FF0000"/>
                </a:solidFill>
              </a:rPr>
              <a:t>essage)；</a:t>
            </a:r>
          </a:p>
          <a:p>
            <a:pPr>
              <a:lnSpc>
                <a:spcPct val="150000"/>
              </a:lnSpc>
            </a:pPr>
            <a:r>
              <a:rPr lang="en-US" altLang="zh-CN" sz="1400" dirty="0">
                <a:solidFill>
                  <a:srgbClr val="FF0000"/>
                </a:solidFill>
              </a:rPr>
              <a:t>r</a:t>
            </a:r>
            <a:r>
              <a:rPr lang="zh-CN" altLang="en-US" sz="1400" dirty="0">
                <a:solidFill>
                  <a:srgbClr val="FF0000"/>
                </a:solidFill>
              </a:rPr>
              <a:t>eceive (</a:t>
            </a:r>
            <a:r>
              <a:rPr lang="en-US" altLang="zh-CN" sz="1400" dirty="0">
                <a:solidFill>
                  <a:srgbClr val="FF0000"/>
                </a:solidFill>
              </a:rPr>
              <a:t>m</a:t>
            </a:r>
            <a:r>
              <a:rPr lang="zh-CN" altLang="en-US" sz="1400" dirty="0">
                <a:solidFill>
                  <a:srgbClr val="FF0000"/>
                </a:solidFill>
              </a:rPr>
              <a:t>ailBox, </a:t>
            </a:r>
            <a:r>
              <a:rPr lang="en-US" altLang="zh-CN" sz="1400" dirty="0">
                <a:solidFill>
                  <a:srgbClr val="FF0000"/>
                </a:solidFill>
              </a:rPr>
              <a:t>m</a:t>
            </a:r>
            <a:r>
              <a:rPr lang="zh-CN" altLang="en-US" sz="1400" dirty="0">
                <a:solidFill>
                  <a:srgbClr val="FF0000"/>
                </a:solidFill>
              </a:rPr>
              <a:t>essage)；</a:t>
            </a:r>
          </a:p>
          <a:p>
            <a:pPr>
              <a:lnSpc>
                <a:spcPct val="150000"/>
              </a:lnSpc>
            </a:pPr>
            <a:r>
              <a:rPr lang="zh-CN" altLang="en-US" sz="1400" dirty="0"/>
              <a:t>间接通信方式（信箱命名法）</a:t>
            </a:r>
          </a:p>
          <a:p>
            <a:pPr>
              <a:lnSpc>
                <a:spcPct val="150000"/>
              </a:lnSpc>
            </a:pPr>
            <a:r>
              <a:rPr lang="zh-CN" altLang="en-US" sz="1400" dirty="0"/>
              <a:t>基本思想：系统为每个信箱设一个消息队列，消息发送和接收都指向该消息队列。</a:t>
            </a:r>
          </a:p>
          <a:p>
            <a:pPr>
              <a:lnSpc>
                <a:spcPct val="150000"/>
              </a:lnSpc>
            </a:pPr>
            <a:r>
              <a:rPr lang="zh-CN" altLang="en-US" sz="1400" dirty="0"/>
              <a:t>缺点：必须有一个通讯双方共享的一个逻辑消息队列</a:t>
            </a:r>
          </a:p>
        </p:txBody>
      </p:sp>
      <p:sp>
        <p:nvSpPr>
          <p:cNvPr id="5" name="文本框 4">
            <a:extLst>
              <a:ext uri="{FF2B5EF4-FFF2-40B4-BE49-F238E27FC236}">
                <a16:creationId xmlns:a16="http://schemas.microsoft.com/office/drawing/2014/main" id="{9972EA3A-964A-495D-8C5B-D35F9A4CE33D}"/>
              </a:ext>
            </a:extLst>
          </p:cNvPr>
          <p:cNvSpPr txBox="1"/>
          <p:nvPr/>
        </p:nvSpPr>
        <p:spPr>
          <a:xfrm>
            <a:off x="6019800" y="1276350"/>
            <a:ext cx="3048000" cy="890693"/>
          </a:xfrm>
          <a:prstGeom prst="rect">
            <a:avLst/>
          </a:prstGeom>
          <a:noFill/>
        </p:spPr>
        <p:txBody>
          <a:bodyPr wrap="square">
            <a:spAutoFit/>
          </a:bodyPr>
          <a:lstStyle/>
          <a:p>
            <a:pPr>
              <a:lnSpc>
                <a:spcPct val="150000"/>
              </a:lnSpc>
            </a:pPr>
            <a:r>
              <a:rPr lang="en-US" altLang="zh-CN" sz="1200" dirty="0">
                <a:solidFill>
                  <a:srgbClr val="FF0000"/>
                </a:solidFill>
              </a:rPr>
              <a:t>s</a:t>
            </a:r>
            <a:r>
              <a:rPr lang="zh-CN" altLang="en-US" sz="1200" dirty="0">
                <a:solidFill>
                  <a:srgbClr val="FF0000"/>
                </a:solidFill>
              </a:rPr>
              <a:t>end (</a:t>
            </a:r>
            <a:r>
              <a:rPr lang="en-US" altLang="zh-CN" sz="1200" dirty="0">
                <a:solidFill>
                  <a:srgbClr val="FF0000"/>
                </a:solidFill>
              </a:rPr>
              <a:t>P</a:t>
            </a:r>
            <a:r>
              <a:rPr lang="zh-CN" altLang="en-US" sz="1200" dirty="0">
                <a:solidFill>
                  <a:srgbClr val="FF0000"/>
                </a:solidFill>
              </a:rPr>
              <a:t>, </a:t>
            </a:r>
            <a:r>
              <a:rPr lang="en-US" altLang="zh-CN" sz="1200" dirty="0">
                <a:solidFill>
                  <a:srgbClr val="FF0000"/>
                </a:solidFill>
              </a:rPr>
              <a:t>m</a:t>
            </a:r>
            <a:r>
              <a:rPr lang="zh-CN" altLang="en-US" sz="1200" dirty="0">
                <a:solidFill>
                  <a:srgbClr val="FF0000"/>
                </a:solidFill>
              </a:rPr>
              <a:t>essage)；发送</a:t>
            </a:r>
            <a:r>
              <a:rPr lang="en-US" altLang="zh-CN" sz="1200" dirty="0">
                <a:solidFill>
                  <a:srgbClr val="FF0000"/>
                </a:solidFill>
              </a:rPr>
              <a:t>1</a:t>
            </a:r>
            <a:r>
              <a:rPr lang="zh-CN" altLang="en-US" sz="1200" dirty="0">
                <a:solidFill>
                  <a:srgbClr val="FF0000"/>
                </a:solidFill>
              </a:rPr>
              <a:t>个消息给进程</a:t>
            </a:r>
            <a:r>
              <a:rPr lang="en-US" altLang="zh-CN" sz="1200" dirty="0">
                <a:solidFill>
                  <a:srgbClr val="FF0000"/>
                </a:solidFill>
              </a:rPr>
              <a:t>P</a:t>
            </a:r>
            <a:endParaRPr lang="zh-CN" altLang="en-US" sz="1200" dirty="0">
              <a:solidFill>
                <a:srgbClr val="FF0000"/>
              </a:solidFill>
            </a:endParaRPr>
          </a:p>
          <a:p>
            <a:pPr>
              <a:lnSpc>
                <a:spcPct val="150000"/>
              </a:lnSpc>
            </a:pPr>
            <a:r>
              <a:rPr lang="en-US" altLang="zh-CN" sz="1200" dirty="0">
                <a:solidFill>
                  <a:srgbClr val="FF0000"/>
                </a:solidFill>
              </a:rPr>
              <a:t>r</a:t>
            </a:r>
            <a:r>
              <a:rPr lang="zh-CN" altLang="en-US" sz="1200" dirty="0">
                <a:solidFill>
                  <a:srgbClr val="FF0000"/>
                </a:solidFill>
              </a:rPr>
              <a:t>eceive (</a:t>
            </a:r>
            <a:r>
              <a:rPr lang="en-US" altLang="zh-CN" sz="1200" dirty="0">
                <a:solidFill>
                  <a:srgbClr val="FF0000"/>
                </a:solidFill>
              </a:rPr>
              <a:t>id</a:t>
            </a:r>
            <a:r>
              <a:rPr lang="zh-CN" altLang="en-US" sz="1200" dirty="0">
                <a:solidFill>
                  <a:srgbClr val="FF0000"/>
                </a:solidFill>
              </a:rPr>
              <a:t>, </a:t>
            </a:r>
            <a:r>
              <a:rPr lang="en-US" altLang="zh-CN" sz="1200" dirty="0">
                <a:solidFill>
                  <a:srgbClr val="FF0000"/>
                </a:solidFill>
              </a:rPr>
              <a:t>m</a:t>
            </a:r>
            <a:r>
              <a:rPr lang="zh-CN" altLang="en-US" sz="1200" dirty="0">
                <a:solidFill>
                  <a:srgbClr val="FF0000"/>
                </a:solidFill>
              </a:rPr>
              <a:t>essage)；接收发送方</a:t>
            </a:r>
            <a:r>
              <a:rPr lang="en-US" altLang="zh-CN" sz="1200" dirty="0">
                <a:solidFill>
                  <a:srgbClr val="FF0000"/>
                </a:solidFill>
              </a:rPr>
              <a:t>id</a:t>
            </a:r>
            <a:r>
              <a:rPr lang="zh-CN" altLang="en-US" sz="1200" dirty="0">
                <a:solidFill>
                  <a:srgbClr val="FF0000"/>
                </a:solidFill>
              </a:rPr>
              <a:t>发来的消息</a:t>
            </a:r>
            <a:endParaRPr lang="zh-CN" altLang="en-US" sz="1200" dirty="0"/>
          </a:p>
        </p:txBody>
      </p:sp>
      <p:sp>
        <p:nvSpPr>
          <p:cNvPr id="4" name="文本框 3">
            <a:extLst>
              <a:ext uri="{FF2B5EF4-FFF2-40B4-BE49-F238E27FC236}">
                <a16:creationId xmlns:a16="http://schemas.microsoft.com/office/drawing/2014/main" id="{6C990DC2-F749-400F-83C8-6AEC93DB23CA}"/>
              </a:ext>
            </a:extLst>
          </p:cNvPr>
          <p:cNvSpPr txBox="1"/>
          <p:nvPr/>
        </p:nvSpPr>
        <p:spPr>
          <a:xfrm>
            <a:off x="2902446" y="1504950"/>
            <a:ext cx="1261884" cy="307777"/>
          </a:xfrm>
          <a:prstGeom prst="rect">
            <a:avLst/>
          </a:prstGeom>
          <a:noFill/>
          <a:ln w="12700">
            <a:solidFill>
              <a:schemeClr val="tx1">
                <a:lumMod val="50000"/>
              </a:schemeClr>
            </a:solidFill>
          </a:ln>
        </p:spPr>
        <p:txBody>
          <a:bodyPr wrap="none" rtlCol="0">
            <a:spAutoFit/>
          </a:bodyPr>
          <a:lstStyle/>
          <a:p>
            <a:r>
              <a:rPr lang="zh-CN" altLang="en-US" sz="1400" dirty="0">
                <a:solidFill>
                  <a:srgbClr val="FF0000"/>
                </a:solidFill>
              </a:rPr>
              <a:t>对称寻址方式</a:t>
            </a:r>
          </a:p>
        </p:txBody>
      </p:sp>
      <p:sp>
        <p:nvSpPr>
          <p:cNvPr id="7" name="文本框 6">
            <a:extLst>
              <a:ext uri="{FF2B5EF4-FFF2-40B4-BE49-F238E27FC236}">
                <a16:creationId xmlns:a16="http://schemas.microsoft.com/office/drawing/2014/main" id="{7C82A395-4AA4-4018-91AD-6980665D14EC}"/>
              </a:ext>
            </a:extLst>
          </p:cNvPr>
          <p:cNvSpPr txBox="1"/>
          <p:nvPr/>
        </p:nvSpPr>
        <p:spPr>
          <a:xfrm>
            <a:off x="6096000" y="971550"/>
            <a:ext cx="1475084" cy="307777"/>
          </a:xfrm>
          <a:prstGeom prst="rect">
            <a:avLst/>
          </a:prstGeom>
          <a:noFill/>
          <a:ln w="12700">
            <a:solidFill>
              <a:schemeClr val="tx1">
                <a:lumMod val="50000"/>
              </a:schemeClr>
            </a:solidFill>
          </a:ln>
        </p:spPr>
        <p:txBody>
          <a:bodyPr wrap="none" rtlCol="0">
            <a:spAutoFit/>
          </a:bodyPr>
          <a:lstStyle/>
          <a:p>
            <a:r>
              <a:rPr lang="zh-CN" altLang="en-US" sz="1400" dirty="0">
                <a:solidFill>
                  <a:srgbClr val="FF0000"/>
                </a:solidFill>
              </a:rPr>
              <a:t>非对称寻址方式</a:t>
            </a:r>
          </a:p>
        </p:txBody>
      </p:sp>
      <p:sp>
        <p:nvSpPr>
          <p:cNvPr id="9" name="文本框 8">
            <a:extLst>
              <a:ext uri="{FF2B5EF4-FFF2-40B4-BE49-F238E27FC236}">
                <a16:creationId xmlns:a16="http://schemas.microsoft.com/office/drawing/2014/main" id="{B80FF274-36A2-4A28-B0DE-99FDB61B3823}"/>
              </a:ext>
            </a:extLst>
          </p:cNvPr>
          <p:cNvSpPr txBox="1"/>
          <p:nvPr/>
        </p:nvSpPr>
        <p:spPr>
          <a:xfrm>
            <a:off x="6706473" y="3963656"/>
            <a:ext cx="902811" cy="307777"/>
          </a:xfrm>
          <a:prstGeom prst="rect">
            <a:avLst/>
          </a:prstGeom>
          <a:noFill/>
          <a:ln w="12700">
            <a:noFill/>
          </a:ln>
        </p:spPr>
        <p:txBody>
          <a:bodyPr wrap="none" rtlCol="0">
            <a:spAutoFit/>
          </a:bodyPr>
          <a:lstStyle/>
          <a:p>
            <a:r>
              <a:rPr lang="zh-CN" altLang="en-US" sz="1400" dirty="0"/>
              <a:t>同步方式</a:t>
            </a:r>
          </a:p>
        </p:txBody>
      </p:sp>
    </p:spTree>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7">
            <a:extLst>
              <a:ext uri="{FF2B5EF4-FFF2-40B4-BE49-F238E27FC236}">
                <a16:creationId xmlns:a16="http://schemas.microsoft.com/office/drawing/2014/main" id="{A000C2A9-04B5-4AE2-A3F9-73A73D876CF3}"/>
              </a:ext>
            </a:extLst>
          </p:cNvPr>
          <p:cNvGraphicFramePr>
            <a:graphicFrameLocks noGrp="1"/>
          </p:cNvGraphicFramePr>
          <p:nvPr>
            <p:extLst>
              <p:ext uri="{D42A27DB-BD31-4B8C-83A1-F6EECF244321}">
                <p14:modId xmlns:p14="http://schemas.microsoft.com/office/powerpoint/2010/main" val="198790359"/>
              </p:ext>
            </p:extLst>
          </p:nvPr>
        </p:nvGraphicFramePr>
        <p:xfrm>
          <a:off x="1524000" y="1504950"/>
          <a:ext cx="3219450" cy="1498600"/>
        </p:xfrm>
        <a:graphic>
          <a:graphicData uri="http://schemas.openxmlformats.org/drawingml/2006/table">
            <a:tbl>
              <a:tblPr firstRow="1" bandRow="1">
                <a:tableStyleId>{5C22544A-7EE6-4342-B048-85BDC9FD1C3A}</a:tableStyleId>
              </a:tblPr>
              <a:tblGrid>
                <a:gridCol w="1609725">
                  <a:extLst>
                    <a:ext uri="{9D8B030D-6E8A-4147-A177-3AD203B41FA5}">
                      <a16:colId xmlns:a16="http://schemas.microsoft.com/office/drawing/2014/main" val="120773940"/>
                    </a:ext>
                  </a:extLst>
                </a:gridCol>
                <a:gridCol w="1609725">
                  <a:extLst>
                    <a:ext uri="{9D8B030D-6E8A-4147-A177-3AD203B41FA5}">
                      <a16:colId xmlns:a16="http://schemas.microsoft.com/office/drawing/2014/main" val="2144585506"/>
                    </a:ext>
                  </a:extLst>
                </a:gridCol>
              </a:tblGrid>
              <a:tr h="374650">
                <a:tc>
                  <a:txBody>
                    <a:bodyPr/>
                    <a:lstStyle/>
                    <a:p>
                      <a:r>
                        <a:rPr lang="zh-CN" altLang="en-US" dirty="0"/>
                        <a:t>发送进程</a:t>
                      </a:r>
                    </a:p>
                  </a:txBody>
                  <a:tcPr/>
                </a:tc>
                <a:tc>
                  <a:txBody>
                    <a:bodyPr/>
                    <a:lstStyle/>
                    <a:p>
                      <a:r>
                        <a:rPr lang="zh-CN" altLang="en-US" dirty="0"/>
                        <a:t>接收进程</a:t>
                      </a:r>
                    </a:p>
                  </a:txBody>
                  <a:tcPr/>
                </a:tc>
                <a:extLst>
                  <a:ext uri="{0D108BD9-81ED-4DB2-BD59-A6C34878D82A}">
                    <a16:rowId xmlns:a16="http://schemas.microsoft.com/office/drawing/2014/main" val="1100120484"/>
                  </a:ext>
                </a:extLst>
              </a:tr>
              <a:tr h="374650">
                <a:tc>
                  <a:txBody>
                    <a:bodyPr/>
                    <a:lstStyle/>
                    <a:p>
                      <a:r>
                        <a:rPr lang="zh-CN" altLang="en-US" dirty="0"/>
                        <a:t>阻塞</a:t>
                      </a:r>
                    </a:p>
                  </a:txBody>
                  <a:tcPr/>
                </a:tc>
                <a:tc>
                  <a:txBody>
                    <a:bodyPr/>
                    <a:lstStyle/>
                    <a:p>
                      <a:r>
                        <a:rPr lang="zh-CN" altLang="en-US" dirty="0"/>
                        <a:t>阻塞</a:t>
                      </a:r>
                    </a:p>
                  </a:txBody>
                  <a:tcPr/>
                </a:tc>
                <a:extLst>
                  <a:ext uri="{0D108BD9-81ED-4DB2-BD59-A6C34878D82A}">
                    <a16:rowId xmlns:a16="http://schemas.microsoft.com/office/drawing/2014/main" val="901829848"/>
                  </a:ext>
                </a:extLst>
              </a:tr>
              <a:tr h="374650">
                <a:tc>
                  <a:txBody>
                    <a:bodyPr/>
                    <a:lstStyle/>
                    <a:p>
                      <a:r>
                        <a:rPr lang="zh-CN" altLang="en-US" dirty="0"/>
                        <a:t>不阻塞</a:t>
                      </a:r>
                    </a:p>
                  </a:txBody>
                  <a:tcPr/>
                </a:tc>
                <a:tc>
                  <a:txBody>
                    <a:bodyPr/>
                    <a:lstStyle/>
                    <a:p>
                      <a:r>
                        <a:rPr lang="zh-CN" altLang="en-US" dirty="0"/>
                        <a:t>阻塞</a:t>
                      </a:r>
                    </a:p>
                  </a:txBody>
                  <a:tcPr/>
                </a:tc>
                <a:extLst>
                  <a:ext uri="{0D108BD9-81ED-4DB2-BD59-A6C34878D82A}">
                    <a16:rowId xmlns:a16="http://schemas.microsoft.com/office/drawing/2014/main" val="813185816"/>
                  </a:ext>
                </a:extLst>
              </a:tr>
              <a:tr h="374650">
                <a:tc>
                  <a:txBody>
                    <a:bodyPr/>
                    <a:lstStyle/>
                    <a:p>
                      <a:r>
                        <a:rPr lang="zh-CN" altLang="en-US" dirty="0"/>
                        <a:t>不阻塞</a:t>
                      </a:r>
                    </a:p>
                  </a:txBody>
                  <a:tcPr/>
                </a:tc>
                <a:tc>
                  <a:txBody>
                    <a:bodyPr/>
                    <a:lstStyle/>
                    <a:p>
                      <a:r>
                        <a:rPr lang="zh-CN" altLang="en-US" dirty="0"/>
                        <a:t>不阻塞</a:t>
                      </a:r>
                    </a:p>
                  </a:txBody>
                  <a:tcPr/>
                </a:tc>
                <a:extLst>
                  <a:ext uri="{0D108BD9-81ED-4DB2-BD59-A6C34878D82A}">
                    <a16:rowId xmlns:a16="http://schemas.microsoft.com/office/drawing/2014/main" val="1134258981"/>
                  </a:ext>
                </a:extLst>
              </a:tr>
            </a:tbl>
          </a:graphicData>
        </a:graphic>
      </p:graphicFrame>
      <p:sp>
        <p:nvSpPr>
          <p:cNvPr id="9" name="文本框 8">
            <a:extLst>
              <a:ext uri="{FF2B5EF4-FFF2-40B4-BE49-F238E27FC236}">
                <a16:creationId xmlns:a16="http://schemas.microsoft.com/office/drawing/2014/main" id="{B80FF274-36A2-4A28-B0DE-99FDB61B3823}"/>
              </a:ext>
            </a:extLst>
          </p:cNvPr>
          <p:cNvSpPr txBox="1"/>
          <p:nvPr/>
        </p:nvSpPr>
        <p:spPr>
          <a:xfrm>
            <a:off x="2590800" y="1123950"/>
            <a:ext cx="902811" cy="307777"/>
          </a:xfrm>
          <a:prstGeom prst="rect">
            <a:avLst/>
          </a:prstGeom>
          <a:noFill/>
          <a:ln w="12700">
            <a:noFill/>
          </a:ln>
        </p:spPr>
        <p:txBody>
          <a:bodyPr wrap="none" rtlCol="0">
            <a:spAutoFit/>
          </a:bodyPr>
          <a:lstStyle/>
          <a:p>
            <a:r>
              <a:rPr lang="zh-CN" altLang="en-US" sz="1400" dirty="0"/>
              <a:t>同步方式</a:t>
            </a:r>
          </a:p>
        </p:txBody>
      </p:sp>
      <p:sp>
        <p:nvSpPr>
          <p:cNvPr id="8" name="文本框 7">
            <a:extLst>
              <a:ext uri="{FF2B5EF4-FFF2-40B4-BE49-F238E27FC236}">
                <a16:creationId xmlns:a16="http://schemas.microsoft.com/office/drawing/2014/main" id="{212540B1-5F5E-409C-A555-6C4BCA48F4AE}"/>
              </a:ext>
            </a:extLst>
          </p:cNvPr>
          <p:cNvSpPr txBox="1"/>
          <p:nvPr/>
        </p:nvSpPr>
        <p:spPr>
          <a:xfrm>
            <a:off x="990600" y="1909657"/>
            <a:ext cx="607859" cy="261610"/>
          </a:xfrm>
          <a:prstGeom prst="rect">
            <a:avLst/>
          </a:prstGeom>
          <a:noFill/>
        </p:spPr>
        <p:txBody>
          <a:bodyPr wrap="none" rtlCol="0">
            <a:spAutoFit/>
          </a:bodyPr>
          <a:lstStyle/>
          <a:p>
            <a:r>
              <a:rPr lang="zh-CN" altLang="en-US" sz="1100" dirty="0">
                <a:solidFill>
                  <a:srgbClr val="FF0000"/>
                </a:solidFill>
              </a:rPr>
              <a:t>无缓冲</a:t>
            </a:r>
          </a:p>
        </p:txBody>
      </p:sp>
      <p:sp>
        <p:nvSpPr>
          <p:cNvPr id="11" name="文本框 10">
            <a:extLst>
              <a:ext uri="{FF2B5EF4-FFF2-40B4-BE49-F238E27FC236}">
                <a16:creationId xmlns:a16="http://schemas.microsoft.com/office/drawing/2014/main" id="{A3C635D9-4967-47F4-8E93-92CCBC9D8E37}"/>
              </a:ext>
            </a:extLst>
          </p:cNvPr>
          <p:cNvSpPr txBox="1"/>
          <p:nvPr/>
        </p:nvSpPr>
        <p:spPr>
          <a:xfrm>
            <a:off x="351884" y="2302934"/>
            <a:ext cx="1313180" cy="261610"/>
          </a:xfrm>
          <a:prstGeom prst="rect">
            <a:avLst/>
          </a:prstGeom>
          <a:noFill/>
        </p:spPr>
        <p:txBody>
          <a:bodyPr wrap="none" rtlCol="0">
            <a:spAutoFit/>
          </a:bodyPr>
          <a:lstStyle/>
          <a:p>
            <a:r>
              <a:rPr lang="zh-CN" altLang="en-US" sz="1100" dirty="0">
                <a:solidFill>
                  <a:srgbClr val="FF0000"/>
                </a:solidFill>
              </a:rPr>
              <a:t>有消息，接收唤醒</a:t>
            </a:r>
          </a:p>
        </p:txBody>
      </p:sp>
      <p:sp>
        <p:nvSpPr>
          <p:cNvPr id="12" name="文本框 11">
            <a:extLst>
              <a:ext uri="{FF2B5EF4-FFF2-40B4-BE49-F238E27FC236}">
                <a16:creationId xmlns:a16="http://schemas.microsoft.com/office/drawing/2014/main" id="{6037EFAE-1990-43EE-8FA2-78EC37C02045}"/>
              </a:ext>
            </a:extLst>
          </p:cNvPr>
          <p:cNvSpPr txBox="1"/>
          <p:nvPr/>
        </p:nvSpPr>
        <p:spPr>
          <a:xfrm>
            <a:off x="446118" y="2676969"/>
            <a:ext cx="1172116" cy="261610"/>
          </a:xfrm>
          <a:prstGeom prst="rect">
            <a:avLst/>
          </a:prstGeom>
          <a:noFill/>
        </p:spPr>
        <p:txBody>
          <a:bodyPr wrap="none" rtlCol="0">
            <a:spAutoFit/>
          </a:bodyPr>
          <a:lstStyle/>
          <a:p>
            <a:r>
              <a:rPr lang="zh-CN" altLang="en-US" sz="1100" dirty="0">
                <a:solidFill>
                  <a:srgbClr val="FF0000"/>
                </a:solidFill>
              </a:rPr>
              <a:t>无法运行才阻塞</a:t>
            </a:r>
          </a:p>
        </p:txBody>
      </p:sp>
      <p:sp>
        <p:nvSpPr>
          <p:cNvPr id="13" name="文本框 2">
            <a:extLst>
              <a:ext uri="{FF2B5EF4-FFF2-40B4-BE49-F238E27FC236}">
                <a16:creationId xmlns:a16="http://schemas.microsoft.com/office/drawing/2014/main" id="{E7D19471-586E-47C1-ABE7-BB0B83AF3BCF}"/>
              </a:ext>
            </a:extLst>
          </p:cNvPr>
          <p:cNvSpPr txBox="1"/>
          <p:nvPr/>
        </p:nvSpPr>
        <p:spPr>
          <a:xfrm>
            <a:off x="914400" y="144463"/>
            <a:ext cx="43434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消息传递通信实现方式</a:t>
            </a:r>
          </a:p>
        </p:txBody>
      </p:sp>
      <p:sp>
        <p:nvSpPr>
          <p:cNvPr id="14" name="文本框 13">
            <a:extLst>
              <a:ext uri="{FF2B5EF4-FFF2-40B4-BE49-F238E27FC236}">
                <a16:creationId xmlns:a16="http://schemas.microsoft.com/office/drawing/2014/main" id="{D1DC96F1-75C5-475E-AB39-12C349D8FFA1}"/>
              </a:ext>
            </a:extLst>
          </p:cNvPr>
          <p:cNvSpPr txBox="1"/>
          <p:nvPr/>
        </p:nvSpPr>
        <p:spPr>
          <a:xfrm>
            <a:off x="5486400" y="1197173"/>
            <a:ext cx="1441420" cy="307777"/>
          </a:xfrm>
          <a:prstGeom prst="rect">
            <a:avLst/>
          </a:prstGeom>
          <a:noFill/>
          <a:ln w="12700">
            <a:noFill/>
          </a:ln>
        </p:spPr>
        <p:txBody>
          <a:bodyPr wrap="none" rtlCol="0">
            <a:spAutoFit/>
          </a:bodyPr>
          <a:lstStyle/>
          <a:p>
            <a:r>
              <a:rPr lang="zh-CN" altLang="en-US" sz="1400" dirty="0"/>
              <a:t>通信链路的建立</a:t>
            </a:r>
          </a:p>
        </p:txBody>
      </p:sp>
      <p:sp>
        <p:nvSpPr>
          <p:cNvPr id="3" name="文本框 2">
            <a:extLst>
              <a:ext uri="{FF2B5EF4-FFF2-40B4-BE49-F238E27FC236}">
                <a16:creationId xmlns:a16="http://schemas.microsoft.com/office/drawing/2014/main" id="{61A17F57-AAB4-4C9B-8872-D7892A3CEDAA}"/>
              </a:ext>
            </a:extLst>
          </p:cNvPr>
          <p:cNvSpPr txBox="1"/>
          <p:nvPr/>
        </p:nvSpPr>
        <p:spPr>
          <a:xfrm>
            <a:off x="5486400" y="3003550"/>
            <a:ext cx="1723549" cy="1051057"/>
          </a:xfrm>
          <a:prstGeom prst="rect">
            <a:avLst/>
          </a:prstGeom>
          <a:noFill/>
          <a:ln w="25400">
            <a:solidFill>
              <a:schemeClr val="tx1">
                <a:lumMod val="50000"/>
              </a:schemeClr>
            </a:solidFill>
          </a:ln>
        </p:spPr>
        <p:txBody>
          <a:bodyPr wrap="none" rtlCol="0">
            <a:spAutoFit/>
          </a:bodyPr>
          <a:lstStyle/>
          <a:p>
            <a:pPr>
              <a:lnSpc>
                <a:spcPts val="4000"/>
              </a:lnSpc>
            </a:pPr>
            <a:r>
              <a:rPr lang="zh-CN" altLang="en-US" sz="2000" b="1" dirty="0">
                <a:solidFill>
                  <a:srgbClr val="FF0000"/>
                </a:solidFill>
              </a:rPr>
              <a:t>单向通信链路</a:t>
            </a:r>
            <a:endParaRPr lang="en-US" altLang="zh-CN" sz="2000" b="1" dirty="0">
              <a:solidFill>
                <a:srgbClr val="FF0000"/>
              </a:solidFill>
            </a:endParaRPr>
          </a:p>
          <a:p>
            <a:pPr>
              <a:lnSpc>
                <a:spcPts val="4000"/>
              </a:lnSpc>
            </a:pPr>
            <a:r>
              <a:rPr lang="zh-CN" altLang="en-US" sz="2000" b="1" dirty="0">
                <a:solidFill>
                  <a:srgbClr val="FF0000"/>
                </a:solidFill>
              </a:rPr>
              <a:t>双向通信链路</a:t>
            </a:r>
          </a:p>
        </p:txBody>
      </p:sp>
      <p:sp>
        <p:nvSpPr>
          <p:cNvPr id="10" name="文本框 9">
            <a:extLst>
              <a:ext uri="{FF2B5EF4-FFF2-40B4-BE49-F238E27FC236}">
                <a16:creationId xmlns:a16="http://schemas.microsoft.com/office/drawing/2014/main" id="{FBDB1B5C-9406-4A8C-87D7-93CE637F843A}"/>
              </a:ext>
            </a:extLst>
          </p:cNvPr>
          <p:cNvSpPr txBox="1"/>
          <p:nvPr/>
        </p:nvSpPr>
        <p:spPr>
          <a:xfrm>
            <a:off x="5334000" y="1781085"/>
            <a:ext cx="2954655" cy="707886"/>
          </a:xfrm>
          <a:prstGeom prst="rect">
            <a:avLst/>
          </a:prstGeom>
          <a:noFill/>
        </p:spPr>
        <p:txBody>
          <a:bodyPr wrap="none" rtlCol="0">
            <a:spAutoFit/>
          </a:bodyPr>
          <a:lstStyle/>
          <a:p>
            <a:pPr marL="457200" indent="-457200">
              <a:buAutoNum type="arabicPeriod"/>
            </a:pPr>
            <a:r>
              <a:rPr lang="zh-CN" altLang="en-US" sz="2000" dirty="0"/>
              <a:t>发送进程用原语建立</a:t>
            </a:r>
            <a:endParaRPr lang="en-US" altLang="zh-CN" sz="2000" dirty="0"/>
          </a:p>
          <a:p>
            <a:pPr marL="457200" indent="-457200">
              <a:buAutoNum type="arabicPeriod"/>
            </a:pPr>
            <a:r>
              <a:rPr lang="zh-CN" altLang="en-US" sz="2000" dirty="0"/>
              <a:t>发送命令原语</a:t>
            </a:r>
          </a:p>
        </p:txBody>
      </p:sp>
      <p:sp>
        <p:nvSpPr>
          <p:cNvPr id="16" name="文本框 15">
            <a:extLst>
              <a:ext uri="{FF2B5EF4-FFF2-40B4-BE49-F238E27FC236}">
                <a16:creationId xmlns:a16="http://schemas.microsoft.com/office/drawing/2014/main" id="{67E2641A-0C21-43C1-94F5-EF2D6E864B15}"/>
              </a:ext>
            </a:extLst>
          </p:cNvPr>
          <p:cNvSpPr txBox="1"/>
          <p:nvPr/>
        </p:nvSpPr>
        <p:spPr>
          <a:xfrm>
            <a:off x="5334000" y="2630802"/>
            <a:ext cx="1800493" cy="307777"/>
          </a:xfrm>
          <a:prstGeom prst="rect">
            <a:avLst/>
          </a:prstGeom>
          <a:noFill/>
          <a:ln w="12700">
            <a:noFill/>
          </a:ln>
        </p:spPr>
        <p:txBody>
          <a:bodyPr wrap="none" rtlCol="0">
            <a:spAutoFit/>
          </a:bodyPr>
          <a:lstStyle/>
          <a:p>
            <a:r>
              <a:rPr lang="zh-CN" altLang="en-US" sz="1400" dirty="0"/>
              <a:t>根据通信方式分为：</a:t>
            </a:r>
          </a:p>
        </p:txBody>
      </p:sp>
      <p:pic>
        <p:nvPicPr>
          <p:cNvPr id="17" name="图片 16">
            <a:extLst>
              <a:ext uri="{FF2B5EF4-FFF2-40B4-BE49-F238E27FC236}">
                <a16:creationId xmlns:a16="http://schemas.microsoft.com/office/drawing/2014/main" id="{FD722D87-5743-4BF8-94EA-12FF06DF7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519" y="3301530"/>
            <a:ext cx="3676561" cy="1506154"/>
          </a:xfrm>
          <a:prstGeom prst="rect">
            <a:avLst/>
          </a:prstGeom>
        </p:spPr>
      </p:pic>
    </p:spTree>
    <p:extLst>
      <p:ext uri="{BB962C8B-B14F-4D97-AF65-F5344CB8AC3E}">
        <p14:creationId xmlns:p14="http://schemas.microsoft.com/office/powerpoint/2010/main" val="1722575428"/>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a:extLst>
              <a:ext uri="{FF2B5EF4-FFF2-40B4-BE49-F238E27FC236}">
                <a16:creationId xmlns:a16="http://schemas.microsoft.com/office/drawing/2014/main" id="{E7D19471-586E-47C1-ABE7-BB0B83AF3BCF}"/>
              </a:ext>
            </a:extLst>
          </p:cNvPr>
          <p:cNvSpPr txBox="1"/>
          <p:nvPr/>
        </p:nvSpPr>
        <p:spPr>
          <a:xfrm>
            <a:off x="914400" y="144463"/>
            <a:ext cx="4343400" cy="377016"/>
          </a:xfrm>
          <a:prstGeom prst="rect">
            <a:avLst/>
          </a:prstGeom>
          <a:noFill/>
        </p:spPr>
        <p:txBody>
          <a:bodyPr wrap="square" lIns="68571" tIns="34285" rIns="68571" bIns="34285">
            <a:spAutoFit/>
          </a:bodyPr>
          <a:lstStyle/>
          <a:p>
            <a:pPr marR="0" defTabSz="914400">
              <a:buClrTx/>
              <a:buSzTx/>
              <a:buFontTx/>
              <a:buNone/>
              <a:defRPr/>
            </a:pPr>
            <a:r>
              <a:rPr lang="zh-CN" altLang="en-US" sz="2000" b="1" noProof="0" dirty="0">
                <a:solidFill>
                  <a:schemeClr val="bg1">
                    <a:lumMod val="50000"/>
                  </a:schemeClr>
                </a:solidFill>
                <a:sym typeface="+mn-ea"/>
              </a:rPr>
              <a:t>进程通信：</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消息传递通信实现方式</a:t>
            </a:r>
          </a:p>
        </p:txBody>
      </p:sp>
      <p:sp>
        <p:nvSpPr>
          <p:cNvPr id="38" name="文本框 37">
            <a:extLst>
              <a:ext uri="{FF2B5EF4-FFF2-40B4-BE49-F238E27FC236}">
                <a16:creationId xmlns:a16="http://schemas.microsoft.com/office/drawing/2014/main" id="{6389E775-5464-4B4A-89EC-F456CECF2CD1}"/>
              </a:ext>
            </a:extLst>
          </p:cNvPr>
          <p:cNvSpPr txBox="1"/>
          <p:nvPr/>
        </p:nvSpPr>
        <p:spPr>
          <a:xfrm>
            <a:off x="906780" y="1733550"/>
            <a:ext cx="7162800" cy="1390765"/>
          </a:xfrm>
          <a:prstGeom prst="rect">
            <a:avLst/>
          </a:prstGeom>
          <a:noFill/>
        </p:spPr>
        <p:txBody>
          <a:bodyPr wrap="square">
            <a:spAutoFit/>
          </a:bodyPr>
          <a:lstStyle/>
          <a:p>
            <a:pPr marL="521970" indent="0">
              <a:lnSpc>
                <a:spcPct val="120000"/>
              </a:lnSpc>
              <a:spcBef>
                <a:spcPts val="0"/>
              </a:spcBef>
              <a:buSzPct val="60000"/>
              <a:buFont typeface="Wingdings" panose="05000000000000000000" pitchFamily="2" charset="2"/>
              <a:buNone/>
            </a:pPr>
            <a:r>
              <a:rPr lang="zh-CN" altLang="en-US" dirty="0">
                <a:solidFill>
                  <a:schemeClr val="tx1"/>
                </a:solidFill>
                <a:latin typeface="楷体" pitchFamily="49" charset="-122"/>
              </a:rPr>
              <a:t>信箱分类：</a:t>
            </a:r>
          </a:p>
          <a:p>
            <a:pPr marL="1242060" indent="0">
              <a:lnSpc>
                <a:spcPct val="120000"/>
              </a:lnSpc>
              <a:spcBef>
                <a:spcPts val="0"/>
              </a:spcBef>
              <a:buSzPct val="60000"/>
              <a:buFont typeface="Wingdings" panose="05000000000000000000" pitchFamily="2" charset="2"/>
              <a:buChar char="ü"/>
            </a:pPr>
            <a:r>
              <a:rPr lang="zh-CN" altLang="en-US" dirty="0">
                <a:solidFill>
                  <a:schemeClr val="tx1"/>
                </a:solidFill>
                <a:latin typeface="楷体" pitchFamily="49" charset="-122"/>
              </a:rPr>
              <a:t> 私用信箱 </a:t>
            </a:r>
            <a:r>
              <a:rPr lang="en-US" altLang="zh-CN" b="1" dirty="0">
                <a:solidFill>
                  <a:srgbClr val="FF0000"/>
                </a:solidFill>
                <a:latin typeface="楷体" pitchFamily="49" charset="-122"/>
              </a:rPr>
              <a:t>&lt;——</a:t>
            </a:r>
            <a:r>
              <a:rPr lang="en-US" altLang="zh-CN" dirty="0">
                <a:solidFill>
                  <a:schemeClr val="tx1"/>
                </a:solidFill>
                <a:latin typeface="楷体" pitchFamily="49" charset="-122"/>
              </a:rPr>
              <a:t> </a:t>
            </a:r>
            <a:r>
              <a:rPr lang="zh-CN" altLang="en-US" dirty="0">
                <a:solidFill>
                  <a:schemeClr val="tx1"/>
                </a:solidFill>
                <a:latin typeface="楷体" pitchFamily="49" charset="-122"/>
              </a:rPr>
              <a:t>用户创建</a:t>
            </a:r>
          </a:p>
          <a:p>
            <a:pPr marL="1242060" indent="0">
              <a:lnSpc>
                <a:spcPct val="120000"/>
              </a:lnSpc>
              <a:spcBef>
                <a:spcPts val="0"/>
              </a:spcBef>
              <a:buSzPct val="60000"/>
              <a:buFont typeface="Wingdings" panose="05000000000000000000" pitchFamily="2" charset="2"/>
              <a:buChar char="ü"/>
            </a:pPr>
            <a:r>
              <a:rPr lang="zh-CN" altLang="en-US" dirty="0">
                <a:solidFill>
                  <a:schemeClr val="tx1"/>
                </a:solidFill>
                <a:latin typeface="楷体" pitchFamily="49" charset="-122"/>
              </a:rPr>
              <a:t> 公用信箱 </a:t>
            </a:r>
            <a:r>
              <a:rPr lang="en-US" altLang="zh-CN" b="1" dirty="0">
                <a:solidFill>
                  <a:srgbClr val="FF0000"/>
                </a:solidFill>
                <a:latin typeface="楷体" pitchFamily="49" charset="-122"/>
              </a:rPr>
              <a:t>&lt;——&gt; </a:t>
            </a:r>
            <a:r>
              <a:rPr lang="en-US" altLang="zh-CN" dirty="0">
                <a:latin typeface="楷体" pitchFamily="49" charset="-122"/>
              </a:rPr>
              <a:t>OS</a:t>
            </a:r>
            <a:r>
              <a:rPr lang="zh-CN" altLang="en-US" dirty="0">
                <a:latin typeface="楷体" pitchFamily="49" charset="-122"/>
              </a:rPr>
              <a:t>创建，可对外分配权限</a:t>
            </a:r>
          </a:p>
          <a:p>
            <a:pPr marL="1242060" indent="0">
              <a:lnSpc>
                <a:spcPct val="120000"/>
              </a:lnSpc>
              <a:spcBef>
                <a:spcPts val="0"/>
              </a:spcBef>
              <a:buSzPct val="60000"/>
              <a:buFont typeface="Wingdings" panose="05000000000000000000" pitchFamily="2" charset="2"/>
              <a:buChar char="ü"/>
            </a:pPr>
            <a:r>
              <a:rPr lang="zh-CN" altLang="en-US" dirty="0">
                <a:solidFill>
                  <a:schemeClr val="tx1"/>
                </a:solidFill>
                <a:latin typeface="楷体" pitchFamily="49" charset="-122"/>
              </a:rPr>
              <a:t> 共享信箱 </a:t>
            </a:r>
            <a:r>
              <a:rPr lang="en-US" altLang="zh-CN" b="1" dirty="0">
                <a:solidFill>
                  <a:srgbClr val="FF0000"/>
                </a:solidFill>
                <a:latin typeface="楷体" pitchFamily="49" charset="-122"/>
              </a:rPr>
              <a:t>&lt;—— </a:t>
            </a:r>
            <a:r>
              <a:rPr lang="zh-CN" altLang="en-US" dirty="0">
                <a:latin typeface="楷体" pitchFamily="49" charset="-122"/>
              </a:rPr>
              <a:t>进程创建，可对外分配权限</a:t>
            </a:r>
          </a:p>
        </p:txBody>
      </p:sp>
      <p:sp>
        <p:nvSpPr>
          <p:cNvPr id="39" name="文本框 38">
            <a:extLst>
              <a:ext uri="{FF2B5EF4-FFF2-40B4-BE49-F238E27FC236}">
                <a16:creationId xmlns:a16="http://schemas.microsoft.com/office/drawing/2014/main" id="{B3FE96E9-EF0D-4312-AD72-BA0CC5A66148}"/>
              </a:ext>
            </a:extLst>
          </p:cNvPr>
          <p:cNvSpPr txBox="1"/>
          <p:nvPr/>
        </p:nvSpPr>
        <p:spPr>
          <a:xfrm>
            <a:off x="304800" y="1045030"/>
            <a:ext cx="8077200" cy="393569"/>
          </a:xfrm>
          <a:prstGeom prst="rect">
            <a:avLst/>
          </a:prstGeom>
          <a:noFill/>
        </p:spPr>
        <p:txBody>
          <a:bodyPr wrap="square">
            <a:spAutoFit/>
          </a:bodyPr>
          <a:lstStyle/>
          <a:p>
            <a:pPr marL="521970" indent="0">
              <a:lnSpc>
                <a:spcPct val="120000"/>
              </a:lnSpc>
              <a:spcBef>
                <a:spcPts val="0"/>
              </a:spcBef>
              <a:buSzPct val="60000"/>
              <a:buFont typeface="Wingdings" panose="05000000000000000000" pitchFamily="2" charset="2"/>
              <a:buNone/>
            </a:pPr>
            <a:r>
              <a:rPr lang="zh-CN" altLang="en-US" dirty="0">
                <a:solidFill>
                  <a:schemeClr val="tx1"/>
                </a:solidFill>
                <a:latin typeface="楷体" pitchFamily="49" charset="-122"/>
              </a:rPr>
              <a:t>信箱可由操作系统创建，也可由用户进程创建，创建者是信箱的拥有者。</a:t>
            </a:r>
          </a:p>
        </p:txBody>
      </p:sp>
      <p:sp>
        <p:nvSpPr>
          <p:cNvPr id="40" name="文本框 39">
            <a:extLst>
              <a:ext uri="{FF2B5EF4-FFF2-40B4-BE49-F238E27FC236}">
                <a16:creationId xmlns:a16="http://schemas.microsoft.com/office/drawing/2014/main" id="{6435D38D-B31C-4C66-BF4F-024AEBB3EF42}"/>
              </a:ext>
            </a:extLst>
          </p:cNvPr>
          <p:cNvSpPr txBox="1"/>
          <p:nvPr/>
        </p:nvSpPr>
        <p:spPr>
          <a:xfrm>
            <a:off x="533400" y="3880448"/>
            <a:ext cx="4800600" cy="646331"/>
          </a:xfrm>
          <a:prstGeom prst="rect">
            <a:avLst/>
          </a:prstGeom>
          <a:noFill/>
        </p:spPr>
        <p:txBody>
          <a:bodyPr wrap="square" rtlCol="0">
            <a:spAutoFit/>
          </a:bodyPr>
          <a:lstStyle/>
          <a:p>
            <a:r>
              <a:rPr lang="en-US" altLang="zh-CN" dirty="0"/>
              <a:t>A</a:t>
            </a:r>
            <a:r>
              <a:rPr lang="zh-CN" altLang="en-US" dirty="0"/>
              <a:t>将文件写入邮箱，告知</a:t>
            </a:r>
            <a:r>
              <a:rPr lang="en-US" altLang="zh-CN" dirty="0"/>
              <a:t>B</a:t>
            </a:r>
            <a:r>
              <a:rPr lang="zh-CN" altLang="en-US" dirty="0"/>
              <a:t>邮箱账号密码</a:t>
            </a:r>
            <a:endParaRPr lang="en-US" altLang="zh-CN" dirty="0"/>
          </a:p>
          <a:p>
            <a:r>
              <a:rPr lang="en-US" altLang="zh-CN" dirty="0"/>
              <a:t>B</a:t>
            </a:r>
            <a:r>
              <a:rPr lang="zh-CN" altLang="en-US" dirty="0"/>
              <a:t>可以进入邮箱查看文件</a:t>
            </a:r>
          </a:p>
        </p:txBody>
      </p:sp>
      <p:sp>
        <p:nvSpPr>
          <p:cNvPr id="41" name="文本框 40">
            <a:extLst>
              <a:ext uri="{FF2B5EF4-FFF2-40B4-BE49-F238E27FC236}">
                <a16:creationId xmlns:a16="http://schemas.microsoft.com/office/drawing/2014/main" id="{41B47A97-94B0-4927-95F6-C2E7AF88835D}"/>
              </a:ext>
            </a:extLst>
          </p:cNvPr>
          <p:cNvSpPr txBox="1"/>
          <p:nvPr/>
        </p:nvSpPr>
        <p:spPr>
          <a:xfrm>
            <a:off x="5334000" y="3333750"/>
            <a:ext cx="3775393" cy="1631216"/>
          </a:xfrm>
          <a:prstGeom prst="rect">
            <a:avLst/>
          </a:prstGeom>
          <a:noFill/>
        </p:spPr>
        <p:txBody>
          <a:bodyPr wrap="none" rtlCol="0">
            <a:spAutoFit/>
          </a:bodyPr>
          <a:lstStyle/>
          <a:p>
            <a:r>
              <a:rPr lang="zh-CN" altLang="en-US" sz="2000" dirty="0"/>
              <a:t>发送进程和接受进程存在关系：</a:t>
            </a:r>
            <a:endParaRPr lang="en-US" altLang="zh-CN" sz="2000" dirty="0"/>
          </a:p>
          <a:p>
            <a:r>
              <a:rPr lang="zh-CN" altLang="en-US" sz="2000" b="1" dirty="0">
                <a:solidFill>
                  <a:srgbClr val="FF0000"/>
                </a:solidFill>
              </a:rPr>
              <a:t>一对一</a:t>
            </a:r>
            <a:endParaRPr lang="en-US" altLang="zh-CN" sz="2000" b="1" dirty="0">
              <a:solidFill>
                <a:srgbClr val="FF0000"/>
              </a:solidFill>
            </a:endParaRPr>
          </a:p>
          <a:p>
            <a:r>
              <a:rPr lang="zh-CN" altLang="en-US" sz="2000" b="1" dirty="0">
                <a:solidFill>
                  <a:srgbClr val="FF0000"/>
                </a:solidFill>
              </a:rPr>
              <a:t>多对一</a:t>
            </a:r>
            <a:endParaRPr lang="en-US" altLang="zh-CN" sz="2000" b="1" dirty="0">
              <a:solidFill>
                <a:srgbClr val="FF0000"/>
              </a:solidFill>
            </a:endParaRPr>
          </a:p>
          <a:p>
            <a:r>
              <a:rPr lang="zh-CN" altLang="en-US" sz="2000" b="1" dirty="0">
                <a:solidFill>
                  <a:srgbClr val="FF0000"/>
                </a:solidFill>
              </a:rPr>
              <a:t>一对多</a:t>
            </a:r>
            <a:endParaRPr lang="en-US" altLang="zh-CN" sz="2000" b="1" dirty="0">
              <a:solidFill>
                <a:srgbClr val="FF0000"/>
              </a:solidFill>
            </a:endParaRPr>
          </a:p>
          <a:p>
            <a:r>
              <a:rPr lang="zh-CN" altLang="en-US" sz="2000" b="1" dirty="0">
                <a:solidFill>
                  <a:srgbClr val="FF0000"/>
                </a:solidFill>
              </a:rPr>
              <a:t>多对多</a:t>
            </a:r>
            <a:endParaRPr lang="en-US" altLang="zh-CN" sz="2000" b="1" dirty="0">
              <a:solidFill>
                <a:srgbClr val="FF0000"/>
              </a:solidFill>
            </a:endParaRPr>
          </a:p>
        </p:txBody>
      </p:sp>
    </p:spTree>
    <p:extLst>
      <p:ext uri="{BB962C8B-B14F-4D97-AF65-F5344CB8AC3E}">
        <p14:creationId xmlns:p14="http://schemas.microsoft.com/office/powerpoint/2010/main" val="191801790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59"/>
          <p:cNvCxnSpPr/>
          <p:nvPr/>
        </p:nvCxnSpPr>
        <p:spPr>
          <a:xfrm flipV="1">
            <a:off x="3886200" y="1208088"/>
            <a:ext cx="0" cy="3360738"/>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grpSp>
        <p:nvGrpSpPr>
          <p:cNvPr id="52227" name="Group 18"/>
          <p:cNvGrpSpPr/>
          <p:nvPr/>
        </p:nvGrpSpPr>
        <p:grpSpPr>
          <a:xfrm>
            <a:off x="156210" y="971550"/>
            <a:ext cx="3433763" cy="596900"/>
            <a:chOff x="138498" y="3002146"/>
            <a:chExt cx="3433375" cy="596623"/>
          </a:xfrm>
        </p:grpSpPr>
        <p:sp>
          <p:nvSpPr>
            <p:cNvPr id="20" name="椭圆 10"/>
            <p:cNvSpPr/>
            <p:nvPr/>
          </p:nvSpPr>
          <p:spPr>
            <a:xfrm>
              <a:off x="138498" y="3248095"/>
              <a:ext cx="349211" cy="3506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2239" name="文本框 11"/>
            <p:cNvSpPr txBox="1"/>
            <p:nvPr/>
          </p:nvSpPr>
          <p:spPr>
            <a:xfrm>
              <a:off x="477437" y="3002146"/>
              <a:ext cx="2861459" cy="307777"/>
            </a:xfrm>
            <a:prstGeom prst="rect">
              <a:avLst/>
            </a:prstGeom>
            <a:noFill/>
            <a:ln w="9525">
              <a:noFill/>
            </a:ln>
          </p:spPr>
          <p:txBody>
            <a:bodyPr>
              <a:spAutoFit/>
            </a:bodyPr>
            <a:lstStyle/>
            <a:p>
              <a:r>
                <a:rPr lang="zh-CN" altLang="en-US" sz="1400" dirty="0">
                  <a:latin typeface="微软雅黑" panose="020B0503020204020204" pitchFamily="34" charset="-122"/>
                </a:rPr>
                <a:t>发送与接收原语</a:t>
              </a:r>
              <a:endParaRPr lang="en-US" altLang="zh-CN" sz="1400" dirty="0">
                <a:latin typeface="微软雅黑" panose="020B0503020204020204" pitchFamily="34" charset="-122"/>
              </a:endParaRPr>
            </a:p>
          </p:txBody>
        </p:sp>
        <p:sp>
          <p:nvSpPr>
            <p:cNvPr id="52240" name="矩形 9"/>
            <p:cNvSpPr/>
            <p:nvPr/>
          </p:nvSpPr>
          <p:spPr>
            <a:xfrm>
              <a:off x="484796" y="3271159"/>
              <a:ext cx="3087077" cy="254311"/>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发送原语：</a:t>
              </a:r>
              <a:r>
                <a:rPr lang="en-US" altLang="zh-CN" sz="1000" dirty="0">
                  <a:latin typeface="微软雅黑" panose="020B0503020204020204" pitchFamily="34" charset="-122"/>
                </a:rPr>
                <a:t>send()</a:t>
              </a:r>
              <a:r>
                <a:rPr lang="zh-CN" altLang="en-US" sz="1000" dirty="0">
                  <a:latin typeface="微软雅黑" panose="020B0503020204020204" pitchFamily="34" charset="-122"/>
                </a:rPr>
                <a:t>；接收消息原语</a:t>
              </a:r>
              <a:r>
                <a:rPr lang="en-US" altLang="zh-CN" sz="1000" dirty="0">
                  <a:latin typeface="微软雅黑" panose="020B0503020204020204" pitchFamily="34" charset="-122"/>
                </a:rPr>
                <a:t>receive()</a:t>
              </a:r>
              <a:endParaRPr lang="zh-CN" altLang="en-US" sz="1000" dirty="0">
                <a:latin typeface="微软雅黑" panose="020B0503020204020204" pitchFamily="34" charset="-122"/>
              </a:endParaRPr>
            </a:p>
          </p:txBody>
        </p:sp>
      </p:grpSp>
      <p:grpSp>
        <p:nvGrpSpPr>
          <p:cNvPr id="23" name="Group 22"/>
          <p:cNvGrpSpPr/>
          <p:nvPr/>
        </p:nvGrpSpPr>
        <p:grpSpPr>
          <a:xfrm>
            <a:off x="97790" y="1841818"/>
            <a:ext cx="3876675" cy="1410550"/>
            <a:chOff x="138498" y="3002146"/>
            <a:chExt cx="3876671" cy="1411559"/>
          </a:xfrm>
        </p:grpSpPr>
        <p:sp>
          <p:nvSpPr>
            <p:cNvPr id="24" name="椭圆 10"/>
            <p:cNvSpPr/>
            <p:nvPr/>
          </p:nvSpPr>
          <p:spPr>
            <a:xfrm>
              <a:off x="138498" y="3267400"/>
              <a:ext cx="349250" cy="3494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2236" name="文本框 11"/>
            <p:cNvSpPr txBox="1"/>
            <p:nvPr/>
          </p:nvSpPr>
          <p:spPr>
            <a:xfrm>
              <a:off x="477436" y="3002146"/>
              <a:ext cx="3537733" cy="307777"/>
            </a:xfrm>
            <a:prstGeom prst="rect">
              <a:avLst/>
            </a:prstGeom>
            <a:noFill/>
            <a:ln w="9525">
              <a:noFill/>
            </a:ln>
          </p:spPr>
          <p:txBody>
            <a:bodyPr>
              <a:spAutoFit/>
            </a:bodyPr>
            <a:lstStyle/>
            <a:p>
              <a:r>
                <a:rPr lang="zh-CN" altLang="en-US" sz="1400" dirty="0">
                  <a:latin typeface="微软雅黑" panose="020B0503020204020204" pitchFamily="34" charset="-122"/>
                </a:rPr>
                <a:t>发送过程</a:t>
              </a:r>
              <a:endParaRPr lang="en-US" altLang="zh-CN" sz="1400" dirty="0">
                <a:latin typeface="微软雅黑" panose="020B0503020204020204" pitchFamily="34" charset="-122"/>
              </a:endParaRPr>
            </a:p>
          </p:txBody>
        </p:sp>
        <p:sp>
          <p:nvSpPr>
            <p:cNvPr id="52237" name="矩形 9"/>
            <p:cNvSpPr/>
            <p:nvPr/>
          </p:nvSpPr>
          <p:spPr>
            <a:xfrm>
              <a:off x="484796" y="3271159"/>
              <a:ext cx="3191853" cy="1142546"/>
            </a:xfrm>
            <a:prstGeom prst="rect">
              <a:avLst/>
            </a:prstGeom>
            <a:noFill/>
            <a:ln w="9525">
              <a:noFill/>
            </a:ln>
          </p:spPr>
          <p:txBody>
            <a:bodyPr>
              <a:spAutoFit/>
            </a:bodyPr>
            <a:lstStyle/>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应先在自己的内存空间设置一</a:t>
              </a:r>
              <a:r>
                <a:rPr lang="zh-CN" altLang="en-US" sz="1000" b="1" dirty="0">
                  <a:solidFill>
                    <a:srgbClr val="FF0000"/>
                  </a:solidFill>
                  <a:latin typeface="微软雅黑" panose="020B0503020204020204" pitchFamily="34" charset="-122"/>
                </a:rPr>
                <a:t>发送区</a:t>
              </a:r>
              <a:r>
                <a:rPr lang="en-US" altLang="zh-CN" sz="1000" b="1" dirty="0">
                  <a:solidFill>
                    <a:srgbClr val="FF0000"/>
                  </a:solidFill>
                  <a:latin typeface="微软雅黑" panose="020B0503020204020204" pitchFamily="34" charset="-122"/>
                </a:rPr>
                <a:t>a</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调用</a:t>
              </a:r>
              <a:r>
                <a:rPr lang="zh-CN" altLang="en-US" sz="1000" b="1" dirty="0">
                  <a:solidFill>
                    <a:srgbClr val="FF0000"/>
                  </a:solidFill>
                  <a:latin typeface="微软雅黑" panose="020B0503020204020204" pitchFamily="34" charset="-122"/>
                </a:rPr>
                <a:t>发送原语</a:t>
              </a:r>
              <a:r>
                <a:rPr lang="zh-CN" altLang="en-US" sz="1000" dirty="0">
                  <a:latin typeface="微软雅黑" panose="020B0503020204020204" pitchFamily="34" charset="-122"/>
                </a:rPr>
                <a:t>，把消息发送给目标</a:t>
              </a:r>
              <a:r>
                <a:rPr lang="en-US" altLang="zh-CN" sz="1000" dirty="0">
                  <a:latin typeface="微软雅黑" panose="020B0503020204020204" pitchFamily="34" charset="-122"/>
                </a:rPr>
                <a:t>(</a:t>
              </a:r>
              <a:r>
                <a:rPr lang="zh-CN" altLang="en-US" sz="1000" dirty="0">
                  <a:latin typeface="微软雅黑" panose="020B0503020204020204" pitchFamily="34" charset="-122"/>
                </a:rPr>
                <a:t>接收</a:t>
              </a:r>
              <a:r>
                <a:rPr lang="en-US" altLang="zh-CN" sz="1000" dirty="0">
                  <a:latin typeface="微软雅黑" panose="020B0503020204020204" pitchFamily="34" charset="-122"/>
                </a:rPr>
                <a:t>)</a:t>
              </a:r>
              <a:r>
                <a:rPr lang="zh-CN" altLang="en-US" sz="1000" dirty="0">
                  <a:latin typeface="微软雅黑" panose="020B0503020204020204" pitchFamily="34" charset="-122"/>
                </a:rPr>
                <a:t>进程。</a:t>
              </a:r>
            </a:p>
            <a:p>
              <a:pPr marL="171450" indent="-171450" algn="just">
                <a:lnSpc>
                  <a:spcPct val="114000"/>
                </a:lnSpc>
                <a:buFont typeface="Arial" panose="020B0604020202020204" pitchFamily="34" charset="0"/>
                <a:buChar char="•"/>
              </a:pPr>
              <a:r>
                <a:rPr lang="zh-CN" altLang="en-US" sz="1000" dirty="0">
                  <a:latin typeface="微软雅黑" panose="020B0503020204020204" pitchFamily="34" charset="-122"/>
                </a:rPr>
                <a:t>发送原语首先根据发送区</a:t>
              </a:r>
              <a:r>
                <a:rPr lang="en-US" altLang="zh-CN" sz="1000" dirty="0">
                  <a:latin typeface="微软雅黑" panose="020B0503020204020204" pitchFamily="34" charset="-122"/>
                </a:rPr>
                <a:t>a</a:t>
              </a:r>
              <a:r>
                <a:rPr lang="zh-CN" altLang="en-US" sz="1000" dirty="0">
                  <a:latin typeface="微软雅黑" panose="020B0503020204020204" pitchFamily="34" charset="-122"/>
                </a:rPr>
                <a:t>中所设置的消息长度</a:t>
              </a:r>
              <a:r>
                <a:rPr lang="en-US" altLang="zh-CN" sz="1000" dirty="0" err="1"/>
                <a:t>a</a:t>
              </a:r>
              <a:r>
                <a:rPr lang="en-US" altLang="zh-CN" sz="1000" dirty="0" err="1">
                  <a:latin typeface="微软雅黑" panose="020B0503020204020204" pitchFamily="34" charset="-122"/>
                </a:rPr>
                <a:t>.size</a:t>
              </a:r>
              <a:r>
                <a:rPr lang="zh-CN" altLang="en-US" sz="1000" dirty="0">
                  <a:latin typeface="微软雅黑" panose="020B0503020204020204" pitchFamily="34" charset="-122"/>
                </a:rPr>
                <a:t>来申请一缓冲区</a:t>
              </a:r>
              <a:r>
                <a:rPr lang="en-US" altLang="zh-CN" sz="1000" dirty="0">
                  <a:latin typeface="微软雅黑" panose="020B0503020204020204" pitchFamily="34" charset="-122"/>
                </a:rPr>
                <a:t>i</a:t>
              </a:r>
              <a:r>
                <a:rPr lang="zh-CN" altLang="en-US" sz="1000" dirty="0">
                  <a:latin typeface="微软雅黑" panose="020B0503020204020204" pitchFamily="34" charset="-122"/>
                </a:rPr>
                <a:t>，把发送区</a:t>
              </a:r>
              <a:r>
                <a:rPr lang="en-US" altLang="zh-CN" sz="1000" dirty="0">
                  <a:latin typeface="微软雅黑" panose="020B0503020204020204" pitchFamily="34" charset="-122"/>
                </a:rPr>
                <a:t>a</a:t>
              </a:r>
              <a:r>
                <a:rPr lang="zh-CN" altLang="en-US" sz="1000" dirty="0">
                  <a:latin typeface="微软雅黑" panose="020B0503020204020204" pitchFamily="34" charset="-122"/>
                </a:rPr>
                <a:t>中的信息复制到缓冲区</a:t>
              </a:r>
              <a:r>
                <a:rPr lang="en-US" altLang="zh-CN" sz="1000" dirty="0">
                  <a:latin typeface="微软雅黑" panose="020B0503020204020204" pitchFamily="34" charset="-122"/>
                </a:rPr>
                <a:t>i</a:t>
              </a:r>
              <a:r>
                <a:rPr lang="zh-CN" altLang="en-US" sz="1000" dirty="0">
                  <a:latin typeface="微软雅黑" panose="020B0503020204020204" pitchFamily="34" charset="-122"/>
                </a:rPr>
                <a:t>中。为将</a:t>
              </a:r>
              <a:r>
                <a:rPr lang="en-US" altLang="zh-CN" sz="1000" dirty="0">
                  <a:latin typeface="微软雅黑" panose="020B0503020204020204" pitchFamily="34" charset="-122"/>
                </a:rPr>
                <a:t>i</a:t>
              </a:r>
              <a:r>
                <a:rPr lang="zh-CN" altLang="en-US" sz="1000" b="1" dirty="0">
                  <a:solidFill>
                    <a:srgbClr val="FF0000"/>
                  </a:solidFill>
                  <a:latin typeface="微软雅黑" panose="020B0503020204020204" pitchFamily="34" charset="-122"/>
                </a:rPr>
                <a:t>挂在</a:t>
              </a:r>
              <a:r>
                <a:rPr lang="zh-CN" altLang="en-US" sz="1000" dirty="0">
                  <a:latin typeface="微软雅黑" panose="020B0503020204020204" pitchFamily="34" charset="-122"/>
                </a:rPr>
                <a:t>接收进程的</a:t>
              </a:r>
              <a:r>
                <a:rPr lang="zh-CN" altLang="en-US" sz="1000" b="1" dirty="0">
                  <a:solidFill>
                    <a:srgbClr val="FF0000"/>
                  </a:solidFill>
                  <a:latin typeface="微软雅黑" panose="020B0503020204020204" pitchFamily="34" charset="-122"/>
                </a:rPr>
                <a:t>消息队列</a:t>
              </a:r>
              <a:r>
                <a:rPr lang="en-US" altLang="zh-CN" sz="1000" b="1" dirty="0">
                  <a:solidFill>
                    <a:srgbClr val="FF0000"/>
                  </a:solidFill>
                  <a:latin typeface="微软雅黑" panose="020B0503020204020204" pitchFamily="34" charset="-122"/>
                </a:rPr>
                <a:t>mq</a:t>
              </a:r>
              <a:r>
                <a:rPr lang="zh-CN" altLang="en-US" sz="1000" dirty="0">
                  <a:latin typeface="微软雅黑" panose="020B0503020204020204" pitchFamily="34" charset="-122"/>
                </a:rPr>
                <a:t>上，此过程应先获得接收进程的内部标识符</a:t>
              </a:r>
              <a:r>
                <a:rPr lang="en-US" altLang="zh-CN" sz="1000" dirty="0">
                  <a:latin typeface="微软雅黑" panose="020B0503020204020204" pitchFamily="34" charset="-122"/>
                </a:rPr>
                <a:t>j</a:t>
              </a:r>
              <a:endParaRPr lang="zh-CN" altLang="en-US" sz="1000" dirty="0">
                <a:latin typeface="微软雅黑" panose="020B0503020204020204" pitchFamily="34" charset="-122"/>
              </a:endParaRPr>
            </a:p>
          </p:txBody>
        </p:sp>
      </p:grpSp>
      <p:sp>
        <p:nvSpPr>
          <p:cNvPr id="35"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直接消息传递实例</a:t>
            </a:r>
          </a:p>
        </p:txBody>
      </p:sp>
      <p:grpSp>
        <p:nvGrpSpPr>
          <p:cNvPr id="25" name="Group 26"/>
          <p:cNvGrpSpPr/>
          <p:nvPr/>
        </p:nvGrpSpPr>
        <p:grpSpPr>
          <a:xfrm>
            <a:off x="180975" y="3525838"/>
            <a:ext cx="3562350" cy="874712"/>
            <a:chOff x="138498" y="3002145"/>
            <a:chExt cx="3562355" cy="874541"/>
          </a:xfrm>
        </p:grpSpPr>
        <p:sp>
          <p:nvSpPr>
            <p:cNvPr id="26" name="椭圆 10"/>
            <p:cNvSpPr/>
            <p:nvPr/>
          </p:nvSpPr>
          <p:spPr>
            <a:xfrm>
              <a:off x="138498" y="3267360"/>
              <a:ext cx="349250" cy="3493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52233" name="文本框 11"/>
            <p:cNvSpPr txBox="1"/>
            <p:nvPr/>
          </p:nvSpPr>
          <p:spPr>
            <a:xfrm>
              <a:off x="477437" y="3002145"/>
              <a:ext cx="3223416" cy="307777"/>
            </a:xfrm>
            <a:prstGeom prst="rect">
              <a:avLst/>
            </a:prstGeom>
            <a:noFill/>
            <a:ln w="9525">
              <a:noFill/>
            </a:ln>
          </p:spPr>
          <p:txBody>
            <a:bodyPr>
              <a:spAutoFit/>
            </a:bodyPr>
            <a:lstStyle/>
            <a:p>
              <a:r>
                <a:rPr lang="zh-CN" altLang="en-US" sz="1400" dirty="0">
                  <a:latin typeface="微软雅黑" panose="020B0503020204020204" pitchFamily="34" charset="-122"/>
                </a:rPr>
                <a:t>接收过程</a:t>
              </a:r>
              <a:endParaRPr lang="en-US" altLang="zh-CN" sz="1400" dirty="0">
                <a:latin typeface="微软雅黑" panose="020B0503020204020204" pitchFamily="34" charset="-122"/>
              </a:endParaRPr>
            </a:p>
          </p:txBody>
        </p:sp>
        <p:sp>
          <p:nvSpPr>
            <p:cNvPr id="52234" name="矩形 9"/>
            <p:cNvSpPr/>
            <p:nvPr/>
          </p:nvSpPr>
          <p:spPr>
            <a:xfrm>
              <a:off x="484797" y="3271159"/>
              <a:ext cx="3068026" cy="605527"/>
            </a:xfrm>
            <a:prstGeom prst="rect">
              <a:avLst/>
            </a:prstGeom>
            <a:noFill/>
            <a:ln w="9525">
              <a:noFill/>
            </a:ln>
          </p:spPr>
          <p:txBody>
            <a:bodyPr>
              <a:spAutoFit/>
            </a:bodyPr>
            <a:lstStyle/>
            <a:p>
              <a:pPr algn="just">
                <a:lnSpc>
                  <a:spcPct val="114000"/>
                </a:lnSpc>
              </a:pPr>
              <a:r>
                <a:rPr lang="zh-CN" altLang="en-US" sz="1000" dirty="0">
                  <a:latin typeface="微软雅黑" panose="020B0503020204020204" pitchFamily="34" charset="-122"/>
                </a:rPr>
                <a:t>接收进程调用</a:t>
              </a:r>
              <a:r>
                <a:rPr lang="zh-CN" altLang="en-US" sz="1000" b="1" dirty="0">
                  <a:solidFill>
                    <a:srgbClr val="FF0000"/>
                  </a:solidFill>
                  <a:latin typeface="微软雅黑" panose="020B0503020204020204" pitchFamily="34" charset="-122"/>
                </a:rPr>
                <a:t>接收原语</a:t>
              </a:r>
              <a:r>
                <a:rPr lang="en-US" altLang="zh-CN" sz="1000" dirty="0">
                  <a:latin typeface="微软雅黑" panose="020B0503020204020204" pitchFamily="34" charset="-122"/>
                </a:rPr>
                <a:t>receive(b)</a:t>
              </a:r>
              <a:r>
                <a:rPr lang="zh-CN" altLang="en-US" sz="1000" dirty="0">
                  <a:latin typeface="微软雅黑" panose="020B0503020204020204" pitchFamily="34" charset="-122"/>
                </a:rPr>
                <a:t>，从自己的消息缓冲队列</a:t>
              </a:r>
              <a:r>
                <a:rPr lang="en-US" altLang="zh-CN" sz="1000" dirty="0">
                  <a:latin typeface="微软雅黑" panose="020B0503020204020204" pitchFamily="34" charset="-122"/>
                </a:rPr>
                <a:t>mq</a:t>
              </a:r>
              <a:r>
                <a:rPr lang="zh-CN" altLang="en-US" sz="1000" dirty="0">
                  <a:latin typeface="微软雅黑" panose="020B0503020204020204" pitchFamily="34" charset="-122"/>
                </a:rPr>
                <a:t>中摘下第一个消息缓冲区</a:t>
              </a:r>
              <a:r>
                <a:rPr lang="en-US" altLang="zh-CN" sz="1000" dirty="0">
                  <a:latin typeface="微软雅黑" panose="020B0503020204020204" pitchFamily="34" charset="-122"/>
                </a:rPr>
                <a:t>i</a:t>
              </a:r>
              <a:r>
                <a:rPr lang="zh-CN" altLang="en-US" sz="1000" dirty="0">
                  <a:latin typeface="微软雅黑" panose="020B0503020204020204" pitchFamily="34" charset="-122"/>
                </a:rPr>
                <a:t>，并将其中的数据复制到以</a:t>
              </a:r>
              <a:r>
                <a:rPr lang="en-US" altLang="zh-CN" sz="1000" dirty="0">
                  <a:latin typeface="微软雅黑" panose="020B0503020204020204" pitchFamily="34" charset="-122"/>
                </a:rPr>
                <a:t>b</a:t>
              </a:r>
              <a:r>
                <a:rPr lang="zh-CN" altLang="en-US" sz="1000" dirty="0">
                  <a:latin typeface="微软雅黑" panose="020B0503020204020204" pitchFamily="34" charset="-122"/>
                </a:rPr>
                <a:t>为首址的指定消息接收区内。</a:t>
              </a:r>
            </a:p>
          </p:txBody>
        </p:sp>
      </p:grpSp>
      <p:pic>
        <p:nvPicPr>
          <p:cNvPr id="52231" name="Picture 4" descr="2-17"/>
          <p:cNvPicPr>
            <a:picLocks noChangeAspect="1"/>
          </p:cNvPicPr>
          <p:nvPr/>
        </p:nvPicPr>
        <p:blipFill>
          <a:blip r:embed="rId5"/>
          <a:stretch>
            <a:fillRect/>
          </a:stretch>
        </p:blipFill>
        <p:spPr>
          <a:xfrm>
            <a:off x="3911600" y="1190625"/>
            <a:ext cx="5218113" cy="3303588"/>
          </a:xfrm>
          <a:prstGeom prst="rect">
            <a:avLst/>
          </a:prstGeom>
          <a:noFill/>
          <a:ln w="9525">
            <a:noFill/>
          </a:ln>
        </p:spPr>
      </p:pic>
      <p:sp>
        <p:nvSpPr>
          <p:cNvPr id="2" name="椭圆 1"/>
          <p:cNvSpPr/>
          <p:nvPr/>
        </p:nvSpPr>
        <p:spPr>
          <a:xfrm>
            <a:off x="4343400" y="3562350"/>
            <a:ext cx="914400" cy="228600"/>
          </a:xfrm>
          <a:prstGeom prst="ellipse">
            <a:avLst/>
          </a:prstGeom>
          <a:noFill/>
          <a:ln>
            <a:solidFill>
              <a:srgbClr val="FF0000"/>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custDataLst>
              <p:tags r:id="rId1"/>
            </p:custDataLst>
          </p:nvPr>
        </p:nvSpPr>
        <p:spPr>
          <a:xfrm>
            <a:off x="5943600" y="3028950"/>
            <a:ext cx="1151890" cy="1111885"/>
          </a:xfrm>
          <a:prstGeom prst="ellipse">
            <a:avLst/>
          </a:prstGeom>
          <a:noFill/>
          <a:ln>
            <a:solidFill>
              <a:srgbClr val="FF0000"/>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custDataLst>
              <p:tags r:id="rId2"/>
            </p:custDataLst>
          </p:nvPr>
        </p:nvSpPr>
        <p:spPr>
          <a:xfrm>
            <a:off x="7696200" y="3155950"/>
            <a:ext cx="1151890" cy="1111885"/>
          </a:xfrm>
          <a:prstGeom prst="ellipse">
            <a:avLst/>
          </a:prstGeom>
          <a:noFill/>
          <a:ln>
            <a:solidFill>
              <a:srgbClr val="FF0000"/>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18BF8B0-6315-E335-386B-FD489FF3398E}"/>
              </a:ext>
            </a:extLst>
          </p:cNvPr>
          <p:cNvSpPr txBox="1"/>
          <p:nvPr/>
        </p:nvSpPr>
        <p:spPr>
          <a:xfrm>
            <a:off x="4285074" y="1809750"/>
            <a:ext cx="1031051" cy="261610"/>
          </a:xfrm>
          <a:prstGeom prst="rect">
            <a:avLst/>
          </a:prstGeom>
          <a:noFill/>
        </p:spPr>
        <p:txBody>
          <a:bodyPr wrap="none" rtlCol="0">
            <a:spAutoFit/>
          </a:bodyPr>
          <a:lstStyle/>
          <a:p>
            <a:r>
              <a:rPr lang="zh-CN" altLang="en-US" sz="1100" dirty="0">
                <a:solidFill>
                  <a:srgbClr val="FF0000"/>
                </a:solidFill>
              </a:rPr>
              <a:t>调用发送原语</a:t>
            </a:r>
          </a:p>
        </p:txBody>
      </p:sp>
      <p:sp>
        <p:nvSpPr>
          <p:cNvPr id="6" name="文本框 5">
            <a:extLst>
              <a:ext uri="{FF2B5EF4-FFF2-40B4-BE49-F238E27FC236}">
                <a16:creationId xmlns:a16="http://schemas.microsoft.com/office/drawing/2014/main" id="{905F0C65-42DB-1AA3-B38A-E1F513A19049}"/>
              </a:ext>
            </a:extLst>
          </p:cNvPr>
          <p:cNvSpPr txBox="1"/>
          <p:nvPr/>
        </p:nvSpPr>
        <p:spPr>
          <a:xfrm>
            <a:off x="6286148" y="2440945"/>
            <a:ext cx="466794" cy="261610"/>
          </a:xfrm>
          <a:prstGeom prst="rect">
            <a:avLst/>
          </a:prstGeom>
          <a:noFill/>
        </p:spPr>
        <p:txBody>
          <a:bodyPr wrap="none" rtlCol="0">
            <a:spAutoFit/>
          </a:bodyPr>
          <a:lstStyle/>
          <a:p>
            <a:r>
              <a:rPr lang="zh-CN" altLang="en-US" sz="1100" dirty="0">
                <a:solidFill>
                  <a:srgbClr val="FF0000"/>
                </a:solidFill>
              </a:rPr>
              <a:t>挂载</a:t>
            </a:r>
          </a:p>
        </p:txBody>
      </p:sp>
      <p:sp>
        <p:nvSpPr>
          <p:cNvPr id="7" name="文本框 6">
            <a:extLst>
              <a:ext uri="{FF2B5EF4-FFF2-40B4-BE49-F238E27FC236}">
                <a16:creationId xmlns:a16="http://schemas.microsoft.com/office/drawing/2014/main" id="{27C49F72-F4DA-6B52-97B2-27AFA1A243E3}"/>
              </a:ext>
            </a:extLst>
          </p:cNvPr>
          <p:cNvSpPr txBox="1"/>
          <p:nvPr/>
        </p:nvSpPr>
        <p:spPr>
          <a:xfrm>
            <a:off x="7756619" y="1845272"/>
            <a:ext cx="1031051" cy="261610"/>
          </a:xfrm>
          <a:prstGeom prst="rect">
            <a:avLst/>
          </a:prstGeom>
          <a:noFill/>
        </p:spPr>
        <p:txBody>
          <a:bodyPr wrap="none" rtlCol="0">
            <a:spAutoFit/>
          </a:bodyPr>
          <a:lstStyle/>
          <a:p>
            <a:r>
              <a:rPr lang="zh-CN" altLang="en-US" sz="1100" dirty="0">
                <a:solidFill>
                  <a:srgbClr val="FF0000"/>
                </a:solidFill>
              </a:rPr>
              <a:t>调用接收原语</a:t>
            </a:r>
          </a:p>
        </p:txBody>
      </p:sp>
      <p:sp>
        <p:nvSpPr>
          <p:cNvPr id="8" name="文本框 7">
            <a:extLst>
              <a:ext uri="{FF2B5EF4-FFF2-40B4-BE49-F238E27FC236}">
                <a16:creationId xmlns:a16="http://schemas.microsoft.com/office/drawing/2014/main" id="{A375FB2F-2440-7DD4-4EBA-1521E95F831F}"/>
              </a:ext>
            </a:extLst>
          </p:cNvPr>
          <p:cNvSpPr txBox="1"/>
          <p:nvPr/>
        </p:nvSpPr>
        <p:spPr>
          <a:xfrm>
            <a:off x="5409848" y="3323282"/>
            <a:ext cx="466794" cy="261610"/>
          </a:xfrm>
          <a:prstGeom prst="rect">
            <a:avLst/>
          </a:prstGeom>
          <a:noFill/>
        </p:spPr>
        <p:txBody>
          <a:bodyPr wrap="none" rtlCol="0">
            <a:spAutoFit/>
          </a:bodyPr>
          <a:lstStyle/>
          <a:p>
            <a:r>
              <a:rPr lang="zh-CN" altLang="en-US" sz="1100" dirty="0">
                <a:solidFill>
                  <a:srgbClr val="FF0000"/>
                </a:solidFill>
              </a:rPr>
              <a:t>复制</a:t>
            </a:r>
          </a:p>
        </p:txBody>
      </p:sp>
      <p:sp>
        <p:nvSpPr>
          <p:cNvPr id="9" name="文本框 8">
            <a:extLst>
              <a:ext uri="{FF2B5EF4-FFF2-40B4-BE49-F238E27FC236}">
                <a16:creationId xmlns:a16="http://schemas.microsoft.com/office/drawing/2014/main" id="{F4B2E69C-065F-DC51-D56F-E089E704286F}"/>
              </a:ext>
            </a:extLst>
          </p:cNvPr>
          <p:cNvSpPr txBox="1"/>
          <p:nvPr/>
        </p:nvSpPr>
        <p:spPr>
          <a:xfrm>
            <a:off x="7143716" y="3454087"/>
            <a:ext cx="466794" cy="261610"/>
          </a:xfrm>
          <a:prstGeom prst="rect">
            <a:avLst/>
          </a:prstGeom>
          <a:noFill/>
        </p:spPr>
        <p:txBody>
          <a:bodyPr wrap="none" rtlCol="0">
            <a:spAutoFit/>
          </a:bodyPr>
          <a:lstStyle/>
          <a:p>
            <a:r>
              <a:rPr lang="zh-CN" altLang="en-US" sz="1100" dirty="0">
                <a:solidFill>
                  <a:srgbClr val="FF0000"/>
                </a:solidFill>
              </a:rPr>
              <a:t>复制</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进程通信总结</a:t>
            </a:r>
          </a:p>
        </p:txBody>
      </p:sp>
      <p:pic>
        <p:nvPicPr>
          <p:cNvPr id="54275" name="图片 1"/>
          <p:cNvPicPr>
            <a:picLocks noChangeAspect="1"/>
          </p:cNvPicPr>
          <p:nvPr/>
        </p:nvPicPr>
        <p:blipFill>
          <a:blip r:embed="rId3"/>
          <a:stretch>
            <a:fillRect/>
          </a:stretch>
        </p:blipFill>
        <p:spPr>
          <a:xfrm>
            <a:off x="152400" y="1123950"/>
            <a:ext cx="8839200" cy="3706813"/>
          </a:xfrm>
          <a:prstGeom prst="rect">
            <a:avLst/>
          </a:prstGeom>
          <a:noFill/>
          <a:ln w="9525">
            <a:noFill/>
          </a:ln>
        </p:spPr>
      </p:pic>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矩形 19"/>
          <p:cNvSpPr/>
          <p:nvPr/>
        </p:nvSpPr>
        <p:spPr>
          <a:xfrm>
            <a:off x="578644" y="193373"/>
            <a:ext cx="1452880" cy="398780"/>
          </a:xfrm>
          <a:prstGeom prst="rect">
            <a:avLst/>
          </a:prstGeom>
        </p:spPr>
        <p:txBody>
          <a:bodyPr wrap="none">
            <a:spAutoFit/>
          </a:bodyPr>
          <a:lstStyle/>
          <a:p>
            <a:r>
              <a:rPr lang="zh-CN" altLang="en-US" sz="2000" b="1" noProof="0" dirty="0">
                <a:solidFill>
                  <a:schemeClr val="bg1">
                    <a:lumMod val="50000"/>
                  </a:schemeClr>
                </a:solidFill>
              </a:rPr>
              <a:t>内容导航：</a:t>
            </a:r>
            <a:endParaRPr lang="zh-CN" altLang="en-US" sz="2100" b="1" dirty="0">
              <a:solidFill>
                <a:schemeClr val="tx1"/>
              </a:solidFill>
            </a:endParaRP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latin typeface="+mj-ea"/>
                <a:ea typeface="+mj-ea"/>
              </a:rPr>
              <a:t>2.1 </a:t>
            </a:r>
            <a:r>
              <a:rPr lang="zh-CN" altLang="en-US" sz="1800" dirty="0">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latin typeface="+mj-ea"/>
              </a:rPr>
              <a:t>2.2 </a:t>
            </a:r>
            <a:r>
              <a:rPr lang="zh-CN" altLang="en-US" sz="1800" dirty="0">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latin typeface="+mj-ea"/>
              </a:rPr>
              <a:t>2.3 </a:t>
            </a:r>
            <a:r>
              <a:rPr lang="zh-CN" altLang="en-US" sz="1800" dirty="0">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latin typeface="+mj-ea"/>
              </a:rPr>
              <a:t>2.4 </a:t>
            </a:r>
            <a:r>
              <a:rPr lang="zh-CN" altLang="en-US" sz="1800" dirty="0">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solidFill>
                  <a:srgbClr val="0000FF"/>
                </a:solidFill>
                <a:latin typeface="+mj-ea"/>
              </a:rPr>
              <a:t>2.5 </a:t>
            </a:r>
            <a:r>
              <a:rPr lang="zh-CN" altLang="en-US" sz="1800" dirty="0">
                <a:solidFill>
                  <a:srgbClr val="0000FF"/>
                </a:solidFill>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latin typeface="+mj-ea"/>
              </a:rPr>
              <a:t>2.6 </a:t>
            </a:r>
            <a:r>
              <a:rPr lang="zh-CN" altLang="en-US" sz="1800" dirty="0">
                <a:latin typeface="+mj-ea"/>
              </a:rPr>
              <a:t>线程的实现</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线程的概念：</a:t>
            </a:r>
            <a:r>
              <a:rPr lang="zh-CN" altLang="en-US" sz="2000" b="1" noProof="0" dirty="0">
                <a:solidFill>
                  <a:schemeClr val="bg1">
                    <a:lumMod val="50000"/>
                  </a:schemeClr>
                </a:solidFill>
                <a:sym typeface="+mn-ea"/>
              </a:rPr>
              <a:t>线程的引入</a:t>
            </a:r>
            <a:endParaRPr lang="zh-CN" altLang="en-US" sz="2000" b="1" noProof="0" dirty="0">
              <a:solidFill>
                <a:schemeClr val="bg1">
                  <a:lumMod val="50000"/>
                </a:schemeClr>
              </a:solidFill>
            </a:endParaRPr>
          </a:p>
        </p:txBody>
      </p:sp>
      <p:sp>
        <p:nvSpPr>
          <p:cNvPr id="222" name="î$ļíḋè"/>
          <p:cNvSpPr/>
          <p:nvPr/>
        </p:nvSpPr>
        <p:spPr>
          <a:xfrm>
            <a:off x="1874050" y="2647678"/>
            <a:ext cx="5026862" cy="777632"/>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进程是一个</a:t>
            </a:r>
            <a:r>
              <a:rPr lang="zh-CN" altLang="en-US" sz="1800" dirty="0">
                <a:solidFill>
                  <a:srgbClr val="FF0000"/>
                </a:solidFill>
              </a:rPr>
              <a:t>可拥有资源的独立单位</a:t>
            </a:r>
            <a:endParaRPr lang="zh-CN" altLang="en-US" sz="1800" dirty="0"/>
          </a:p>
          <a:p>
            <a:pPr marL="342900" indent="-342900">
              <a:lnSpc>
                <a:spcPct val="120000"/>
              </a:lnSpc>
              <a:buClr>
                <a:srgbClr val="FF0000"/>
              </a:buClr>
              <a:buFont typeface="Wingdings" panose="05000000000000000000" pitchFamily="2" charset="2"/>
              <a:buChar char="Ø"/>
            </a:pPr>
            <a:r>
              <a:rPr lang="zh-CN" altLang="en-US" sz="1800" dirty="0"/>
              <a:t>进程是一个</a:t>
            </a:r>
            <a:r>
              <a:rPr lang="zh-CN" altLang="en-US" sz="1800" dirty="0">
                <a:solidFill>
                  <a:srgbClr val="FF0000"/>
                </a:solidFill>
              </a:rPr>
              <a:t>可独立调度和分派的基本单位</a:t>
            </a:r>
            <a:endParaRPr lang="pt-BR" altLang="zh-CN" sz="1800" dirty="0"/>
          </a:p>
        </p:txBody>
      </p:sp>
      <p:sp>
        <p:nvSpPr>
          <p:cNvPr id="223" name="ïṧḷïḋè"/>
          <p:cNvSpPr/>
          <p:nvPr/>
        </p:nvSpPr>
        <p:spPr>
          <a:xfrm>
            <a:off x="1874050" y="2216487"/>
            <a:ext cx="2772038" cy="311327"/>
          </a:xfrm>
          <a:prstGeom prst="rect">
            <a:avLst/>
          </a:prstGeom>
          <a:noFill/>
          <a:ln>
            <a:noFill/>
          </a:ln>
        </p:spPr>
        <p:txBody>
          <a:bodyPr wrap="square" lIns="68580" tIns="34290" rIns="68580" bIns="34290" anchor="ctr" anchorCtr="0">
            <a:noAutofit/>
          </a:bodyPr>
          <a:lstStyle/>
          <a:p>
            <a:r>
              <a:rPr lang="zh-CN" altLang="en-US" sz="1800" dirty="0"/>
              <a:t>进程的</a:t>
            </a:r>
            <a:r>
              <a:rPr lang="en-US" altLang="zh-CN" sz="1800" dirty="0"/>
              <a:t>2</a:t>
            </a:r>
            <a:r>
              <a:rPr lang="zh-CN" altLang="en-US" sz="1800" dirty="0"/>
              <a:t>个</a:t>
            </a:r>
            <a:r>
              <a:rPr lang="zh-CN" altLang="en-US" sz="1800" dirty="0">
                <a:solidFill>
                  <a:srgbClr val="FF0000"/>
                </a:solidFill>
              </a:rPr>
              <a:t>基本属性：</a:t>
            </a:r>
          </a:p>
        </p:txBody>
      </p:sp>
      <p:sp>
        <p:nvSpPr>
          <p:cNvPr id="226" name="îSļiḓè"/>
          <p:cNvSpPr/>
          <p:nvPr/>
        </p:nvSpPr>
        <p:spPr>
          <a:xfrm>
            <a:off x="608978" y="914675"/>
            <a:ext cx="470900" cy="470900"/>
          </a:xfrm>
          <a:prstGeom prst="ellipse">
            <a:avLst/>
          </a:prstGeom>
          <a:solidFill>
            <a:schemeClr val="accent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8" name="îşļiḓè"/>
          <p:cNvSpPr/>
          <p:nvPr/>
        </p:nvSpPr>
        <p:spPr>
          <a:xfrm>
            <a:off x="1153595" y="2232158"/>
            <a:ext cx="470900" cy="470900"/>
          </a:xfrm>
          <a:prstGeom prst="ellipse">
            <a:avLst/>
          </a:prstGeom>
          <a:solidFill>
            <a:srgbClr val="4472C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9" name="îṡḷíďe"/>
          <p:cNvSpPr/>
          <p:nvPr/>
        </p:nvSpPr>
        <p:spPr>
          <a:xfrm>
            <a:off x="751670" y="106177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30" name="íSlíḋe"/>
          <p:cNvSpPr/>
          <p:nvPr/>
        </p:nvSpPr>
        <p:spPr>
          <a:xfrm>
            <a:off x="1296286" y="2398671"/>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 name="文本框 1"/>
          <p:cNvSpPr txBox="1"/>
          <p:nvPr/>
        </p:nvSpPr>
        <p:spPr>
          <a:xfrm>
            <a:off x="1179195" y="895350"/>
            <a:ext cx="7139305" cy="1004570"/>
          </a:xfrm>
          <a:prstGeom prst="rect">
            <a:avLst/>
          </a:prstGeom>
          <a:noFill/>
        </p:spPr>
        <p:txBody>
          <a:bodyPr wrap="square" rtlCol="0" anchor="t">
            <a:spAutoFit/>
          </a:bodyPr>
          <a:lstStyle/>
          <a:p>
            <a:pPr marL="342900" indent="-342900" algn="l">
              <a:lnSpc>
                <a:spcPct val="120000"/>
              </a:lnSpc>
              <a:buClr>
                <a:srgbClr val="FF0000"/>
              </a:buClr>
              <a:buSzTx/>
              <a:buFont typeface="Wingdings" panose="05000000000000000000" pitchFamily="2" charset="2"/>
              <a:buChar char="Ø"/>
            </a:pPr>
            <a:r>
              <a:rPr lang="zh-CN" altLang="en-US" sz="1650" dirty="0">
                <a:sym typeface="+mn-ea"/>
              </a:rPr>
              <a:t>在OS中引入进程的目的是为了使多个程序能</a:t>
            </a:r>
            <a:r>
              <a:rPr lang="zh-CN" altLang="en-US" sz="1650" b="1" dirty="0">
                <a:solidFill>
                  <a:srgbClr val="FF0000"/>
                </a:solidFill>
                <a:sym typeface="+mn-ea"/>
              </a:rPr>
              <a:t>并发</a:t>
            </a:r>
            <a:r>
              <a:rPr lang="zh-CN" altLang="en-US" sz="1650" dirty="0">
                <a:sym typeface="+mn-ea"/>
              </a:rPr>
              <a:t>执行，以提高资源利用率和系统吞吐量，那么，在操作系统中再引入线程，则是为了减少程序在并发执行时所付出的时空开销，使OS具有更好的并发性。</a:t>
            </a:r>
          </a:p>
        </p:txBody>
      </p:sp>
      <p:sp>
        <p:nvSpPr>
          <p:cNvPr id="4" name="文本框 3">
            <a:extLst>
              <a:ext uri="{FF2B5EF4-FFF2-40B4-BE49-F238E27FC236}">
                <a16:creationId xmlns:a16="http://schemas.microsoft.com/office/drawing/2014/main" id="{F13B8A71-9D29-4AF2-AF8F-DA20016D508F}"/>
              </a:ext>
            </a:extLst>
          </p:cNvPr>
          <p:cNvSpPr txBox="1"/>
          <p:nvPr/>
        </p:nvSpPr>
        <p:spPr>
          <a:xfrm>
            <a:off x="4800600" y="2065180"/>
            <a:ext cx="3813416" cy="400110"/>
          </a:xfrm>
          <a:prstGeom prst="rect">
            <a:avLst/>
          </a:prstGeom>
          <a:noFill/>
        </p:spPr>
        <p:txBody>
          <a:bodyPr wrap="none" rtlCol="0">
            <a:spAutoFit/>
          </a:bodyPr>
          <a:lstStyle/>
          <a:p>
            <a:r>
              <a:rPr lang="zh-CN" altLang="en-US" sz="2000" dirty="0">
                <a:solidFill>
                  <a:srgbClr val="FF0000"/>
                </a:solidFill>
              </a:rPr>
              <a:t>进程</a:t>
            </a:r>
            <a:r>
              <a:rPr lang="en-US" altLang="zh-CN" sz="2000" dirty="0">
                <a:solidFill>
                  <a:srgbClr val="FF0000"/>
                </a:solidFill>
              </a:rPr>
              <a:t>——1960</a:t>
            </a:r>
            <a:r>
              <a:rPr lang="zh-CN" altLang="en-US" sz="2000" dirty="0">
                <a:solidFill>
                  <a:srgbClr val="FF0000"/>
                </a:solidFill>
              </a:rPr>
              <a:t>中期引入</a:t>
            </a:r>
            <a:r>
              <a:rPr lang="en-US" altLang="zh-CN" sz="2000" dirty="0">
                <a:solidFill>
                  <a:srgbClr val="FF0000"/>
                </a:solidFill>
              </a:rPr>
              <a:t>process</a:t>
            </a:r>
            <a:endParaRPr lang="zh-CN" altLang="en-US" sz="2000" dirty="0">
              <a:solidFill>
                <a:srgbClr val="FF0000"/>
              </a:solidFill>
            </a:endParaRPr>
          </a:p>
        </p:txBody>
      </p:sp>
      <p:pic>
        <p:nvPicPr>
          <p:cNvPr id="6" name="图片 5">
            <a:extLst>
              <a:ext uri="{FF2B5EF4-FFF2-40B4-BE49-F238E27FC236}">
                <a16:creationId xmlns:a16="http://schemas.microsoft.com/office/drawing/2014/main" id="{5377B3D2-498B-4162-B8FE-BD156B453E79}"/>
              </a:ext>
            </a:extLst>
          </p:cNvPr>
          <p:cNvPicPr>
            <a:picLocks noChangeAspect="1"/>
          </p:cNvPicPr>
          <p:nvPr/>
        </p:nvPicPr>
        <p:blipFill>
          <a:blip r:embed="rId3"/>
          <a:stretch>
            <a:fillRect/>
          </a:stretch>
        </p:blipFill>
        <p:spPr>
          <a:xfrm>
            <a:off x="1050181" y="3629962"/>
            <a:ext cx="7159331" cy="123637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000" y="133350"/>
            <a:ext cx="6019165" cy="398780"/>
          </a:xfrm>
          <a:prstGeom prst="rect">
            <a:avLst/>
          </a:prstGeom>
        </p:spPr>
        <p:txBody>
          <a:bodyPr wrap="square">
            <a:spAutoFit/>
          </a:bodyPr>
          <a:lstStyle/>
          <a:p>
            <a:r>
              <a:rPr lang="zh-CN" altLang="en-US" sz="2000" b="1" noProof="0" dirty="0">
                <a:solidFill>
                  <a:schemeClr val="bg1">
                    <a:lumMod val="50000"/>
                  </a:schemeClr>
                </a:solidFill>
              </a:rPr>
              <a:t>线程的概念：</a:t>
            </a:r>
            <a:r>
              <a:rPr lang="zh-CN" altLang="en-US" sz="2000" b="1" noProof="0" dirty="0">
                <a:solidFill>
                  <a:schemeClr val="bg1">
                    <a:lumMod val="50000"/>
                  </a:schemeClr>
                </a:solidFill>
                <a:sym typeface="+mn-ea"/>
              </a:rPr>
              <a:t>程序并发执行所需付出的时空开销</a:t>
            </a:r>
            <a:endParaRPr lang="zh-CN" altLang="en-US" sz="2000" b="1" noProof="0" dirty="0">
              <a:solidFill>
                <a:schemeClr val="bg1">
                  <a:lumMod val="50000"/>
                </a:schemeClr>
              </a:solidFill>
            </a:endParaRPr>
          </a:p>
        </p:txBody>
      </p:sp>
      <p:sp>
        <p:nvSpPr>
          <p:cNvPr id="226" name="îSļiḓè"/>
          <p:cNvSpPr/>
          <p:nvPr/>
        </p:nvSpPr>
        <p:spPr>
          <a:xfrm>
            <a:off x="608978" y="914675"/>
            <a:ext cx="470900" cy="470900"/>
          </a:xfrm>
          <a:prstGeom prst="ellipse">
            <a:avLst/>
          </a:prstGeom>
          <a:solidFill>
            <a:schemeClr val="accent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9" name="îṡḷíďe"/>
          <p:cNvSpPr/>
          <p:nvPr/>
        </p:nvSpPr>
        <p:spPr>
          <a:xfrm>
            <a:off x="751670" y="106177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 name="文本框 1"/>
          <p:cNvSpPr txBox="1"/>
          <p:nvPr/>
        </p:nvSpPr>
        <p:spPr>
          <a:xfrm>
            <a:off x="1219200" y="973455"/>
            <a:ext cx="7499350" cy="2757170"/>
          </a:xfrm>
          <a:prstGeom prst="rect">
            <a:avLst/>
          </a:prstGeom>
          <a:noFill/>
        </p:spPr>
        <p:txBody>
          <a:bodyPr wrap="square" rtlCol="0" anchor="t">
            <a:spAutoFit/>
          </a:bodyPr>
          <a:lstStyle/>
          <a:p>
            <a:pPr algn="l">
              <a:lnSpc>
                <a:spcPct val="150000"/>
              </a:lnSpc>
              <a:buClr>
                <a:srgbClr val="FF0000"/>
              </a:buClr>
              <a:buSzTx/>
              <a:buFont typeface="Wingdings" panose="05000000000000000000" pitchFamily="2" charset="2"/>
            </a:pPr>
            <a:r>
              <a:rPr lang="zh-CN" altLang="en-US" sz="1650" dirty="0">
                <a:sym typeface="+mn-ea"/>
              </a:rPr>
              <a:t>为使程序能并发执行，系统必须进行以下的一系列操作：</a:t>
            </a:r>
          </a:p>
          <a:p>
            <a:pPr marL="342900" indent="-342900" algn="l">
              <a:lnSpc>
                <a:spcPct val="150000"/>
              </a:lnSpc>
              <a:buClr>
                <a:srgbClr val="FF0000"/>
              </a:buClr>
              <a:buSzTx/>
              <a:buFont typeface="+mj-lt"/>
              <a:buAutoNum type="arabicPeriod"/>
            </a:pPr>
            <a:r>
              <a:rPr lang="zh-CN" altLang="en-US" sz="1650" b="1" dirty="0">
                <a:solidFill>
                  <a:srgbClr val="FF0000"/>
                </a:solidFill>
                <a:sym typeface="+mn-ea"/>
              </a:rPr>
              <a:t>创建</a:t>
            </a:r>
            <a:r>
              <a:rPr lang="zh-CN" altLang="en-US" sz="1650" dirty="0">
                <a:sym typeface="+mn-ea"/>
              </a:rPr>
              <a:t>进程，系统在创建一个进程时，必须为它分配其所必需的、除处理机以外的所有资源，如内存空间、</a:t>
            </a:r>
            <a:r>
              <a:rPr lang="en-US" altLang="zh-CN" sz="1650" dirty="0">
                <a:sym typeface="+mn-ea"/>
              </a:rPr>
              <a:t>I/O</a:t>
            </a:r>
            <a:r>
              <a:rPr lang="zh-CN" altLang="en-US" sz="1650" dirty="0">
                <a:sym typeface="+mn-ea"/>
              </a:rPr>
              <a:t>设备，以及建立相应的</a:t>
            </a:r>
            <a:r>
              <a:rPr lang="en-US" altLang="zh-CN" sz="1650" dirty="0">
                <a:sym typeface="+mn-ea"/>
              </a:rPr>
              <a:t>PCB</a:t>
            </a:r>
            <a:r>
              <a:rPr lang="zh-CN" altLang="en-US" sz="1650" dirty="0">
                <a:sym typeface="+mn-ea"/>
              </a:rPr>
              <a:t>；</a:t>
            </a:r>
          </a:p>
          <a:p>
            <a:pPr marL="342900" indent="-342900" algn="l">
              <a:lnSpc>
                <a:spcPct val="150000"/>
              </a:lnSpc>
              <a:buClr>
                <a:srgbClr val="FF0000"/>
              </a:buClr>
              <a:buSzTx/>
              <a:buFont typeface="+mj-lt"/>
              <a:buAutoNum type="arabicPeriod"/>
            </a:pPr>
            <a:r>
              <a:rPr lang="zh-CN" altLang="en-US" sz="1650" b="1" dirty="0">
                <a:solidFill>
                  <a:srgbClr val="FF0000"/>
                </a:solidFill>
                <a:sym typeface="+mn-ea"/>
              </a:rPr>
              <a:t>撤消</a:t>
            </a:r>
            <a:r>
              <a:rPr lang="zh-CN" altLang="en-US" sz="1650" dirty="0">
                <a:sym typeface="+mn-ea"/>
              </a:rPr>
              <a:t>进程，系统在撤消进程时，又必须先对其所占有的资源执行回收操作，然后再撤消</a:t>
            </a:r>
            <a:r>
              <a:rPr lang="en-US" altLang="zh-CN" sz="1650" dirty="0">
                <a:sym typeface="+mn-ea"/>
              </a:rPr>
              <a:t>PCB</a:t>
            </a:r>
            <a:r>
              <a:rPr lang="zh-CN" altLang="en-US" sz="1650" dirty="0">
                <a:sym typeface="+mn-ea"/>
              </a:rPr>
              <a:t>；</a:t>
            </a:r>
          </a:p>
          <a:p>
            <a:pPr marL="342900" indent="-342900" algn="l">
              <a:lnSpc>
                <a:spcPct val="150000"/>
              </a:lnSpc>
              <a:buClr>
                <a:srgbClr val="FF0000"/>
              </a:buClr>
              <a:buSzTx/>
              <a:buFont typeface="+mj-lt"/>
              <a:buAutoNum type="arabicPeriod"/>
            </a:pPr>
            <a:r>
              <a:rPr lang="zh-CN" altLang="en-US" sz="1650" dirty="0">
                <a:sym typeface="+mn-ea"/>
              </a:rPr>
              <a:t>进程</a:t>
            </a:r>
            <a:r>
              <a:rPr lang="zh-CN" altLang="en-US" sz="1650" b="1" dirty="0">
                <a:solidFill>
                  <a:srgbClr val="FF0000"/>
                </a:solidFill>
                <a:sym typeface="+mn-ea"/>
              </a:rPr>
              <a:t>切换</a:t>
            </a:r>
            <a:r>
              <a:rPr lang="zh-CN" altLang="en-US" sz="1650" dirty="0">
                <a:sym typeface="+mn-ea"/>
              </a:rPr>
              <a:t>，对进程进行上下文切换时，需要保留当前进程的</a:t>
            </a:r>
            <a:r>
              <a:rPr lang="en-US" altLang="zh-CN" sz="1650" dirty="0">
                <a:sym typeface="+mn-ea"/>
              </a:rPr>
              <a:t>CPU</a:t>
            </a:r>
            <a:r>
              <a:rPr lang="zh-CN" altLang="en-US" sz="1650" dirty="0">
                <a:sym typeface="+mn-ea"/>
              </a:rPr>
              <a:t>环境，设置新选中进程的</a:t>
            </a:r>
            <a:r>
              <a:rPr lang="en-US" altLang="zh-CN" sz="1650" dirty="0">
                <a:sym typeface="+mn-ea"/>
              </a:rPr>
              <a:t>CPU</a:t>
            </a:r>
            <a:r>
              <a:rPr lang="zh-CN" altLang="en-US" sz="1650" dirty="0">
                <a:sym typeface="+mn-ea"/>
              </a:rPr>
              <a:t>环境，因而须花费不少的处理机时间。</a:t>
            </a:r>
          </a:p>
        </p:txBody>
      </p:sp>
      <p:sp>
        <p:nvSpPr>
          <p:cNvPr id="4" name="文本框 3"/>
          <p:cNvSpPr txBox="1"/>
          <p:nvPr/>
        </p:nvSpPr>
        <p:spPr>
          <a:xfrm>
            <a:off x="838200" y="4171950"/>
            <a:ext cx="7685405" cy="398780"/>
          </a:xfrm>
          <a:prstGeom prst="rect">
            <a:avLst/>
          </a:prstGeom>
          <a:noFill/>
        </p:spPr>
        <p:txBody>
          <a:bodyPr wrap="square" rtlCol="0" anchor="t">
            <a:spAutoFit/>
          </a:bodyPr>
          <a:lstStyle/>
          <a:p>
            <a:r>
              <a:rPr lang="zh-CN" altLang="en-US" dirty="0">
                <a:ln/>
                <a:solidFill>
                  <a:schemeClr val="accent1"/>
                </a:solidFill>
                <a:effectLst>
                  <a:outerShdw blurRad="38100" dist="25400" dir="5400000" algn="ctr" rotWithShape="0">
                    <a:srgbClr val="6E747A">
                      <a:alpha val="43000"/>
                    </a:srgbClr>
                  </a:outerShdw>
                </a:effectLst>
                <a:sym typeface="+mn-ea"/>
              </a:rPr>
              <a:t>问题：</a:t>
            </a:r>
            <a:r>
              <a:rPr lang="zh-CN" altLang="en-US" dirty="0">
                <a:sym typeface="+mn-ea"/>
              </a:rPr>
              <a:t>如何能使多个程序更好地并发执行，同时又尽量减少系统的开销</a:t>
            </a:r>
            <a:r>
              <a:rPr lang="en-US" altLang="zh-CN" dirty="0">
                <a:sym typeface="+mn-ea"/>
              </a:rPr>
              <a:t>?</a:t>
            </a:r>
            <a:endParaRPr lang="en-US" altLang="zh-CN" sz="2000" dirty="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89464"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线程的概念</a:t>
            </a:r>
          </a:p>
        </p:txBody>
      </p:sp>
      <p:sp>
        <p:nvSpPr>
          <p:cNvPr id="221" name="i$lîďê"/>
          <p:cNvSpPr/>
          <p:nvPr/>
        </p:nvSpPr>
        <p:spPr>
          <a:xfrm>
            <a:off x="1828800" y="2277110"/>
            <a:ext cx="6612890" cy="294640"/>
          </a:xfrm>
          <a:prstGeom prst="rect">
            <a:avLst/>
          </a:prstGeom>
          <a:noFill/>
          <a:ln>
            <a:noFill/>
          </a:ln>
        </p:spPr>
        <p:txBody>
          <a:bodyPr wrap="square" lIns="68580" tIns="34290" rIns="68580" bIns="34290" anchor="ctr" anchorCtr="0">
            <a:noAutofit/>
          </a:bodyPr>
          <a:lstStyle/>
          <a:p>
            <a:pPr marL="609600" indent="-609600" algn="just"/>
            <a:r>
              <a:rPr lang="zh-CN" altLang="en-US" sz="2100" dirty="0">
                <a:solidFill>
                  <a:srgbClr val="0000FF"/>
                </a:solidFill>
              </a:rPr>
              <a:t>进程</a:t>
            </a:r>
            <a:r>
              <a:rPr lang="zh-CN" altLang="en-US" sz="2100" dirty="0"/>
              <a:t>是拥有资源的基本单位（传统进程称为重型进程）</a:t>
            </a:r>
          </a:p>
        </p:txBody>
      </p:sp>
      <p:sp>
        <p:nvSpPr>
          <p:cNvPr id="223" name="ïṧḷïḋè"/>
          <p:cNvSpPr/>
          <p:nvPr/>
        </p:nvSpPr>
        <p:spPr>
          <a:xfrm>
            <a:off x="2327725" y="2990032"/>
            <a:ext cx="6377940" cy="311150"/>
          </a:xfrm>
          <a:prstGeom prst="rect">
            <a:avLst/>
          </a:prstGeom>
          <a:noFill/>
          <a:ln>
            <a:noFill/>
          </a:ln>
        </p:spPr>
        <p:txBody>
          <a:bodyPr wrap="square" lIns="68580" tIns="34290" rIns="68580" bIns="34290" anchor="ctr" anchorCtr="0">
            <a:noAutofit/>
          </a:bodyPr>
          <a:lstStyle/>
          <a:p>
            <a:r>
              <a:rPr lang="zh-CN" altLang="en-US" sz="2100" dirty="0">
                <a:solidFill>
                  <a:srgbClr val="FF0000"/>
                </a:solidFill>
              </a:rPr>
              <a:t>线程</a:t>
            </a:r>
            <a:r>
              <a:rPr lang="zh-CN" altLang="en-US" sz="2100" dirty="0"/>
              <a:t>作为调度和分派的基本单位（又称为轻型进程）</a:t>
            </a:r>
          </a:p>
        </p:txBody>
      </p:sp>
      <p:sp>
        <p:nvSpPr>
          <p:cNvPr id="224" name="îs1iďé"/>
          <p:cNvSpPr/>
          <p:nvPr/>
        </p:nvSpPr>
        <p:spPr>
          <a:xfrm>
            <a:off x="1137285" y="1344930"/>
            <a:ext cx="7724140" cy="934085"/>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使</a:t>
            </a:r>
            <a:r>
              <a:rPr lang="en-US" altLang="zh-CN" sz="1650" dirty="0"/>
              <a:t>OS</a:t>
            </a:r>
            <a:r>
              <a:rPr lang="zh-CN" altLang="en-US" sz="1650" dirty="0"/>
              <a:t>具有更好的并发性</a:t>
            </a:r>
          </a:p>
          <a:p>
            <a:pPr marL="342900" indent="-342900">
              <a:lnSpc>
                <a:spcPct val="120000"/>
              </a:lnSpc>
              <a:buClr>
                <a:srgbClr val="FF0000"/>
              </a:buClr>
              <a:buFont typeface="Wingdings" panose="05000000000000000000" pitchFamily="2" charset="2"/>
              <a:buChar char="Ø"/>
            </a:pPr>
            <a:r>
              <a:rPr lang="zh-CN" altLang="en-US" sz="1650" dirty="0"/>
              <a:t>适用于对称多处理</a:t>
            </a:r>
            <a:r>
              <a:rPr lang="en-US" altLang="zh-CN" sz="1650" dirty="0"/>
              <a:t>(symmetrical multiprocessing, SMP)</a:t>
            </a:r>
            <a:r>
              <a:rPr lang="zh-CN" altLang="en-US" sz="1650" dirty="0"/>
              <a:t>结构的计算机系统</a:t>
            </a:r>
          </a:p>
        </p:txBody>
      </p:sp>
      <p:sp>
        <p:nvSpPr>
          <p:cNvPr id="225" name="íšḻíḑê"/>
          <p:cNvSpPr/>
          <p:nvPr/>
        </p:nvSpPr>
        <p:spPr>
          <a:xfrm>
            <a:off x="1121606" y="997116"/>
            <a:ext cx="2772038" cy="304310"/>
          </a:xfrm>
          <a:prstGeom prst="rect">
            <a:avLst/>
          </a:prstGeom>
          <a:noFill/>
          <a:ln>
            <a:noFill/>
          </a:ln>
        </p:spPr>
        <p:txBody>
          <a:bodyPr wrap="square" lIns="68580" tIns="34290" rIns="68580" bIns="34290" anchor="ctr" anchorCtr="0">
            <a:noAutofit/>
          </a:bodyPr>
          <a:lstStyle/>
          <a:p>
            <a:pPr marL="609600" indent="-609600" algn="just">
              <a:lnSpc>
                <a:spcPct val="90000"/>
              </a:lnSpc>
            </a:pPr>
            <a:r>
              <a:rPr lang="zh-CN" altLang="en-US" sz="2100" dirty="0"/>
              <a:t>提出线程的目的</a:t>
            </a:r>
          </a:p>
        </p:txBody>
      </p:sp>
      <p:sp>
        <p:nvSpPr>
          <p:cNvPr id="226" name="îSļiḓè"/>
          <p:cNvSpPr/>
          <p:nvPr/>
        </p:nvSpPr>
        <p:spPr>
          <a:xfrm>
            <a:off x="608978" y="914675"/>
            <a:ext cx="470900" cy="470900"/>
          </a:xfrm>
          <a:prstGeom prst="ellipse">
            <a:avLst/>
          </a:prstGeom>
          <a:solidFill>
            <a:srgbClr val="4472C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7" name="íṥḻîḓe"/>
          <p:cNvSpPr/>
          <p:nvPr/>
        </p:nvSpPr>
        <p:spPr>
          <a:xfrm>
            <a:off x="1815262" y="2928159"/>
            <a:ext cx="470900" cy="470900"/>
          </a:xfrm>
          <a:prstGeom prst="ellipse">
            <a:avLst/>
          </a:prstGeom>
          <a:solidFill>
            <a:srgbClr val="4472C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8" name="îşļiḓè"/>
          <p:cNvSpPr/>
          <p:nvPr/>
        </p:nvSpPr>
        <p:spPr>
          <a:xfrm>
            <a:off x="1316155" y="2189355"/>
            <a:ext cx="470900" cy="470900"/>
          </a:xfrm>
          <a:prstGeom prst="ellipse">
            <a:avLst/>
          </a:prstGeom>
          <a:solidFill>
            <a:srgbClr val="4472C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29" name="îṡḷíďe"/>
          <p:cNvSpPr/>
          <p:nvPr/>
        </p:nvSpPr>
        <p:spPr>
          <a:xfrm>
            <a:off x="751670" y="106177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30" name="íSlíḋe"/>
          <p:cNvSpPr/>
          <p:nvPr/>
        </p:nvSpPr>
        <p:spPr>
          <a:xfrm>
            <a:off x="1459481" y="2342533"/>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31" name="ïśḷïḓe"/>
          <p:cNvSpPr/>
          <p:nvPr/>
        </p:nvSpPr>
        <p:spPr>
          <a:xfrm>
            <a:off x="1979657" y="3070254"/>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3" name="文本框 12">
            <a:extLst>
              <a:ext uri="{FF2B5EF4-FFF2-40B4-BE49-F238E27FC236}">
                <a16:creationId xmlns:a16="http://schemas.microsoft.com/office/drawing/2014/main" id="{9AFEF4E6-8743-444B-B48F-1137E5655BF5}"/>
              </a:ext>
            </a:extLst>
          </p:cNvPr>
          <p:cNvSpPr txBox="1"/>
          <p:nvPr/>
        </p:nvSpPr>
        <p:spPr>
          <a:xfrm>
            <a:off x="1067166" y="612715"/>
            <a:ext cx="3680366" cy="400110"/>
          </a:xfrm>
          <a:prstGeom prst="rect">
            <a:avLst/>
          </a:prstGeom>
          <a:noFill/>
        </p:spPr>
        <p:txBody>
          <a:bodyPr wrap="none" rtlCol="0">
            <a:spAutoFit/>
          </a:bodyPr>
          <a:lstStyle/>
          <a:p>
            <a:r>
              <a:rPr lang="zh-CN" altLang="en-US" sz="2000" dirty="0">
                <a:solidFill>
                  <a:srgbClr val="FF0000"/>
                </a:solidFill>
              </a:rPr>
              <a:t>线程</a:t>
            </a:r>
            <a:r>
              <a:rPr lang="en-US" altLang="zh-CN" sz="2000" dirty="0">
                <a:solidFill>
                  <a:srgbClr val="FF0000"/>
                </a:solidFill>
              </a:rPr>
              <a:t>——1980</a:t>
            </a:r>
            <a:r>
              <a:rPr lang="zh-CN" altLang="en-US" sz="2000" dirty="0">
                <a:solidFill>
                  <a:srgbClr val="FF0000"/>
                </a:solidFill>
              </a:rPr>
              <a:t>中期引入</a:t>
            </a:r>
            <a:r>
              <a:rPr lang="en-US" altLang="zh-CN" sz="2000" dirty="0">
                <a:solidFill>
                  <a:srgbClr val="FF0000"/>
                </a:solidFill>
              </a:rPr>
              <a:t>thread</a:t>
            </a:r>
            <a:endParaRPr lang="zh-CN" altLang="en-US" sz="2000" dirty="0">
              <a:solidFill>
                <a:srgbClr val="FF0000"/>
              </a:solidFill>
            </a:endParaRPr>
          </a:p>
        </p:txBody>
      </p:sp>
      <p:sp>
        <p:nvSpPr>
          <p:cNvPr id="2" name="文本框 1">
            <a:extLst>
              <a:ext uri="{FF2B5EF4-FFF2-40B4-BE49-F238E27FC236}">
                <a16:creationId xmlns:a16="http://schemas.microsoft.com/office/drawing/2014/main" id="{6F515C4F-86C5-488A-82A7-E2B4D04C08A0}"/>
              </a:ext>
            </a:extLst>
          </p:cNvPr>
          <p:cNvSpPr txBox="1"/>
          <p:nvPr/>
        </p:nvSpPr>
        <p:spPr>
          <a:xfrm>
            <a:off x="1751786" y="4012199"/>
            <a:ext cx="7109639" cy="400110"/>
          </a:xfrm>
          <a:prstGeom prst="rect">
            <a:avLst/>
          </a:prstGeom>
          <a:noFill/>
        </p:spPr>
        <p:txBody>
          <a:bodyPr wrap="none" rtlCol="0">
            <a:spAutoFit/>
          </a:bodyPr>
          <a:lstStyle/>
          <a:p>
            <a:r>
              <a:rPr lang="zh-CN" altLang="en-US" sz="2000" dirty="0">
                <a:solidFill>
                  <a:srgbClr val="FF0000"/>
                </a:solidFill>
              </a:rPr>
              <a:t>减少程序在并发执行的开销，提高并发性，适应多处理机系统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wipe(left)">
                                      <p:cBhvr>
                                        <p:cTn id="1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线程和进程的比较(1)</a:t>
            </a:r>
          </a:p>
        </p:txBody>
      </p:sp>
      <p:sp>
        <p:nvSpPr>
          <p:cNvPr id="30" name="iśḷíḑe"/>
          <p:cNvSpPr/>
          <p:nvPr/>
        </p:nvSpPr>
        <p:spPr>
          <a:xfrm>
            <a:off x="588227" y="10146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31" name="内容占位符 2"/>
          <p:cNvSpPr txBox="1"/>
          <p:nvPr/>
        </p:nvSpPr>
        <p:spPr>
          <a:xfrm>
            <a:off x="1300859" y="1047956"/>
            <a:ext cx="7494693" cy="2190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solidFill>
                  <a:srgbClr val="FF0000"/>
                </a:solidFill>
              </a:rPr>
              <a:t>调度</a:t>
            </a:r>
            <a:r>
              <a:rPr lang="zh-CN" altLang="en-US" dirty="0"/>
              <a:t>的基本单位</a:t>
            </a:r>
          </a:p>
          <a:p>
            <a:pPr marL="0" lvl="1" indent="0">
              <a:lnSpc>
                <a:spcPct val="132000"/>
              </a:lnSpc>
              <a:buClr>
                <a:srgbClr val="0000FF"/>
              </a:buClr>
              <a:buFont typeface="Wingdings" panose="05000000000000000000" pitchFamily="2" charset="2"/>
              <a:buChar char="Ø"/>
            </a:pPr>
            <a:r>
              <a:rPr lang="zh-CN" altLang="en-US" sz="1650" dirty="0"/>
              <a:t>在传统的</a:t>
            </a:r>
            <a:r>
              <a:rPr lang="en-US" altLang="zh-CN" sz="1650" dirty="0"/>
              <a:t>OS</a:t>
            </a:r>
            <a:r>
              <a:rPr lang="zh-CN" altLang="en-US" sz="1650" dirty="0"/>
              <a:t>中，拥有资源、独立调度和分派的</a:t>
            </a:r>
            <a:r>
              <a:rPr lang="zh-CN" altLang="en-US" sz="1650" dirty="0">
                <a:solidFill>
                  <a:srgbClr val="FF0000"/>
                </a:solidFill>
              </a:rPr>
              <a:t>基本单位都是进程</a:t>
            </a:r>
            <a:r>
              <a:rPr lang="zh-CN" altLang="en-US" sz="1650" dirty="0"/>
              <a:t>；</a:t>
            </a:r>
          </a:p>
          <a:p>
            <a:pPr marL="0" lvl="1" indent="0">
              <a:lnSpc>
                <a:spcPct val="132000"/>
              </a:lnSpc>
              <a:buClr>
                <a:srgbClr val="0000FF"/>
              </a:buClr>
              <a:buFont typeface="Wingdings" panose="05000000000000000000" pitchFamily="2" charset="2"/>
              <a:buChar char="Ø"/>
            </a:pPr>
            <a:r>
              <a:rPr lang="zh-CN" altLang="en-US" sz="1650" dirty="0"/>
              <a:t>在引入线程的</a:t>
            </a:r>
            <a:r>
              <a:rPr lang="en-US" altLang="zh-CN" sz="1650" dirty="0"/>
              <a:t>OS</a:t>
            </a:r>
            <a:r>
              <a:rPr lang="zh-CN" altLang="en-US" sz="1650" dirty="0"/>
              <a:t>中，</a:t>
            </a:r>
            <a:r>
              <a:rPr lang="zh-CN" altLang="en-US" sz="1650" dirty="0">
                <a:solidFill>
                  <a:srgbClr val="FF0000"/>
                </a:solidFill>
              </a:rPr>
              <a:t>线程</a:t>
            </a:r>
            <a:r>
              <a:rPr lang="zh-CN" altLang="en-US" sz="1650" dirty="0"/>
              <a:t>作为</a:t>
            </a:r>
            <a:r>
              <a:rPr lang="zh-CN" altLang="en-US" sz="1650" dirty="0">
                <a:solidFill>
                  <a:srgbClr val="FF0000"/>
                </a:solidFill>
              </a:rPr>
              <a:t>调度和分派的基本单位</a:t>
            </a:r>
            <a:r>
              <a:rPr lang="zh-CN" altLang="en-US" sz="1650" dirty="0"/>
              <a:t>，</a:t>
            </a:r>
            <a:r>
              <a:rPr lang="zh-CN" altLang="en-US" sz="1650" dirty="0">
                <a:solidFill>
                  <a:srgbClr val="FF0000"/>
                </a:solidFill>
              </a:rPr>
              <a:t>进程</a:t>
            </a:r>
            <a:r>
              <a:rPr lang="zh-CN" altLang="en-US" sz="1650" dirty="0"/>
              <a:t>作为</a:t>
            </a:r>
            <a:r>
              <a:rPr lang="zh-CN" altLang="en-US" sz="1650" dirty="0">
                <a:solidFill>
                  <a:srgbClr val="FF0000"/>
                </a:solidFill>
              </a:rPr>
              <a:t>资源拥有的基本单位</a:t>
            </a:r>
            <a:r>
              <a:rPr lang="zh-CN" altLang="en-US" sz="1650" dirty="0"/>
              <a:t>；</a:t>
            </a:r>
          </a:p>
          <a:p>
            <a:pPr marL="0" lvl="1" indent="0">
              <a:lnSpc>
                <a:spcPct val="132000"/>
              </a:lnSpc>
              <a:buClr>
                <a:srgbClr val="0000FF"/>
              </a:buClr>
              <a:buFont typeface="Wingdings" panose="05000000000000000000" pitchFamily="2" charset="2"/>
              <a:buChar char="Ø"/>
            </a:pPr>
            <a:r>
              <a:rPr lang="zh-CN" altLang="en-US" sz="1650" dirty="0"/>
              <a:t>在同一进程中，</a:t>
            </a:r>
            <a:r>
              <a:rPr lang="zh-CN" altLang="en-US" sz="1650" dirty="0">
                <a:solidFill>
                  <a:srgbClr val="FF0000"/>
                </a:solidFill>
              </a:rPr>
              <a:t>线程的切换不会引起进程切换</a:t>
            </a:r>
            <a:r>
              <a:rPr lang="zh-CN" altLang="en-US" sz="1650" dirty="0"/>
              <a:t>，在由一个进程中的线程切换到另一个进程中的线程时，将会引起进程切换。</a:t>
            </a:r>
          </a:p>
        </p:txBody>
      </p:sp>
      <p:sp>
        <p:nvSpPr>
          <p:cNvPr id="33" name="ïś1ïḑè"/>
          <p:cNvSpPr/>
          <p:nvPr/>
        </p:nvSpPr>
        <p:spPr>
          <a:xfrm>
            <a:off x="588227" y="3297915"/>
            <a:ext cx="580574" cy="5805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34" name="内容占位符 2"/>
          <p:cNvSpPr txBox="1"/>
          <p:nvPr/>
        </p:nvSpPr>
        <p:spPr>
          <a:xfrm>
            <a:off x="1300859" y="3471086"/>
            <a:ext cx="1930021" cy="27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并发性</a:t>
            </a:r>
          </a:p>
        </p:txBody>
      </p:sp>
      <p:sp>
        <p:nvSpPr>
          <p:cNvPr id="35" name="内容占位符 2"/>
          <p:cNvSpPr txBox="1"/>
          <p:nvPr/>
        </p:nvSpPr>
        <p:spPr>
          <a:xfrm>
            <a:off x="991110" y="3878489"/>
            <a:ext cx="7804442" cy="8033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32000"/>
              </a:lnSpc>
              <a:buClr>
                <a:srgbClr val="0000FF"/>
              </a:buClr>
              <a:buFont typeface="Wingdings" panose="05000000000000000000" pitchFamily="2" charset="2"/>
              <a:buChar char="Ø"/>
            </a:pPr>
            <a:r>
              <a:rPr lang="zh-CN" altLang="en-US" sz="1650" dirty="0"/>
              <a:t>在引入</a:t>
            </a:r>
            <a:r>
              <a:rPr lang="zh-CN" altLang="en-US" sz="1650" dirty="0">
                <a:solidFill>
                  <a:srgbClr val="FF0000"/>
                </a:solidFill>
              </a:rPr>
              <a:t>线程</a:t>
            </a:r>
            <a:r>
              <a:rPr lang="zh-CN" altLang="en-US" sz="1650" dirty="0"/>
              <a:t>的操作系统中，不仅</a:t>
            </a:r>
            <a:r>
              <a:rPr lang="zh-CN" altLang="en-US" sz="1650" dirty="0">
                <a:solidFill>
                  <a:srgbClr val="0000FF"/>
                </a:solidFill>
              </a:rPr>
              <a:t>进程</a:t>
            </a:r>
            <a:r>
              <a:rPr lang="zh-CN" altLang="en-US" sz="1650" dirty="0"/>
              <a:t>之间可以并发执行，而且在一个</a:t>
            </a:r>
            <a:r>
              <a:rPr lang="zh-CN" altLang="en-US" sz="1650" dirty="0">
                <a:solidFill>
                  <a:srgbClr val="0000FF"/>
                </a:solidFill>
              </a:rPr>
              <a:t>进程</a:t>
            </a:r>
            <a:r>
              <a:rPr lang="zh-CN" altLang="en-US" sz="1650" dirty="0"/>
              <a:t>中的多个</a:t>
            </a:r>
            <a:r>
              <a:rPr lang="zh-CN" altLang="en-US" sz="1650" dirty="0">
                <a:solidFill>
                  <a:srgbClr val="FF0000"/>
                </a:solidFill>
              </a:rPr>
              <a:t>线程</a:t>
            </a:r>
            <a:r>
              <a:rPr lang="zh-CN" altLang="en-US" sz="1650" dirty="0"/>
              <a:t>之间，也可并发执行。</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914400" y="144463"/>
            <a:ext cx="3219450" cy="374650"/>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程序执行：前驱图</a:t>
            </a:r>
          </a:p>
        </p:txBody>
      </p:sp>
      <p:pic>
        <p:nvPicPr>
          <p:cNvPr id="46083" name="图片 1"/>
          <p:cNvPicPr>
            <a:picLocks noChangeAspect="1"/>
          </p:cNvPicPr>
          <p:nvPr/>
        </p:nvPicPr>
        <p:blipFill>
          <a:blip r:embed="rId2"/>
          <a:stretch>
            <a:fillRect/>
          </a:stretch>
        </p:blipFill>
        <p:spPr>
          <a:xfrm>
            <a:off x="6172200" y="1200150"/>
            <a:ext cx="2171700" cy="2943225"/>
          </a:xfrm>
          <a:prstGeom prst="rect">
            <a:avLst/>
          </a:prstGeom>
          <a:noFill/>
          <a:ln w="9525">
            <a:noFill/>
          </a:ln>
        </p:spPr>
      </p:pic>
      <p:grpSp>
        <p:nvGrpSpPr>
          <p:cNvPr id="5" name="Group 103"/>
          <p:cNvGrpSpPr/>
          <p:nvPr/>
        </p:nvGrpSpPr>
        <p:grpSpPr>
          <a:xfrm>
            <a:off x="914400" y="971550"/>
            <a:ext cx="3433763" cy="2062163"/>
            <a:chOff x="138498" y="3002145"/>
            <a:chExt cx="3433375" cy="2061749"/>
          </a:xfrm>
        </p:grpSpPr>
        <p:sp>
          <p:nvSpPr>
            <p:cNvPr id="7" name="椭圆 10"/>
            <p:cNvSpPr/>
            <p:nvPr/>
          </p:nvSpPr>
          <p:spPr>
            <a:xfrm>
              <a:off x="138498" y="3248159"/>
              <a:ext cx="349211" cy="350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090" name="文本框 11"/>
            <p:cNvSpPr txBox="1"/>
            <p:nvPr/>
          </p:nvSpPr>
          <p:spPr>
            <a:xfrm>
              <a:off x="477437" y="3002145"/>
              <a:ext cx="1082348" cy="307777"/>
            </a:xfrm>
            <a:prstGeom prst="rect">
              <a:avLst/>
            </a:prstGeom>
            <a:noFill/>
            <a:ln w="9525">
              <a:noFill/>
            </a:ln>
          </p:spPr>
          <p:txBody>
            <a:bodyPr wrap="none">
              <a:spAutoFit/>
            </a:bodyPr>
            <a:lstStyle/>
            <a:p>
              <a:r>
                <a:rPr lang="zh-CN" altLang="en-US" sz="1400" b="1" dirty="0">
                  <a:solidFill>
                    <a:srgbClr val="FF0000"/>
                  </a:solidFill>
                  <a:latin typeface="微软雅黑" panose="020B0503020204020204" pitchFamily="34" charset="-122"/>
                </a:rPr>
                <a:t>不能有循环</a:t>
              </a:r>
              <a:endParaRPr lang="en-US" altLang="zh-CN" sz="1400" b="1" dirty="0">
                <a:solidFill>
                  <a:srgbClr val="FF0000"/>
                </a:solidFill>
                <a:latin typeface="微软雅黑" panose="020B0503020204020204" pitchFamily="34" charset="-122"/>
              </a:endParaRPr>
            </a:p>
          </p:txBody>
        </p:sp>
        <p:sp>
          <p:nvSpPr>
            <p:cNvPr id="46091" name="矩形 9"/>
            <p:cNvSpPr/>
            <p:nvPr/>
          </p:nvSpPr>
          <p:spPr>
            <a:xfrm>
              <a:off x="484796" y="3271159"/>
              <a:ext cx="3087077" cy="1792735"/>
            </a:xfrm>
            <a:prstGeom prst="rect">
              <a:avLst/>
            </a:prstGeom>
            <a:noFill/>
            <a:ln w="9525">
              <a:noFill/>
            </a:ln>
          </p:spPr>
          <p:txBody>
            <a:bodyPr>
              <a:spAutoFit/>
            </a:bodyPr>
            <a:lstStyle/>
            <a:p>
              <a:pPr>
                <a:lnSpc>
                  <a:spcPct val="114000"/>
                </a:lnSpc>
              </a:pPr>
              <a:r>
                <a:rPr lang="zh-CN" altLang="en-US" sz="1400" dirty="0">
                  <a:latin typeface="微软雅黑" panose="020B0503020204020204" pitchFamily="34" charset="-122"/>
                </a:rPr>
                <a:t>应当注意，前趋图中是不允许有循环的，否则必然会产生不可能实现的前趋关系。如图所示的前趋关系中就存在着循环。它一方面要求在</a:t>
              </a:r>
              <a:r>
                <a:rPr lang="en-US" altLang="zh-CN" sz="1400" dirty="0">
                  <a:latin typeface="微软雅黑" panose="020B0503020204020204" pitchFamily="34" charset="-122"/>
                </a:rPr>
                <a:t>S3</a:t>
              </a:r>
              <a:r>
                <a:rPr lang="zh-CN" altLang="en-US" sz="1400" dirty="0">
                  <a:latin typeface="微软雅黑" panose="020B0503020204020204" pitchFamily="34" charset="-122"/>
                </a:rPr>
                <a:t>开始执行之前，</a:t>
              </a:r>
              <a:r>
                <a:rPr lang="en-US" altLang="zh-CN" sz="1400" dirty="0">
                  <a:latin typeface="微软雅黑" panose="020B0503020204020204" pitchFamily="34" charset="-122"/>
                </a:rPr>
                <a:t>S2</a:t>
              </a:r>
              <a:r>
                <a:rPr lang="zh-CN" altLang="en-US" sz="1400" dirty="0">
                  <a:latin typeface="微软雅黑" panose="020B0503020204020204" pitchFamily="34" charset="-122"/>
                </a:rPr>
                <a:t>必须完成，另一方面又要求在</a:t>
              </a:r>
              <a:r>
                <a:rPr lang="en-US" altLang="zh-CN" sz="1400" dirty="0">
                  <a:latin typeface="微软雅黑" panose="020B0503020204020204" pitchFamily="34" charset="-122"/>
                </a:rPr>
                <a:t>S2</a:t>
              </a:r>
              <a:r>
                <a:rPr lang="zh-CN" altLang="en-US" sz="1400" dirty="0">
                  <a:latin typeface="微软雅黑" panose="020B0503020204020204" pitchFamily="34" charset="-122"/>
                </a:rPr>
                <a:t>开始执行之前，</a:t>
              </a:r>
              <a:r>
                <a:rPr lang="en-US" altLang="zh-CN" sz="1400" dirty="0">
                  <a:latin typeface="微软雅黑" panose="020B0503020204020204" pitchFamily="34" charset="-122"/>
                </a:rPr>
                <a:t>S3</a:t>
              </a:r>
              <a:r>
                <a:rPr lang="zh-CN" altLang="en-US" sz="1400" dirty="0">
                  <a:latin typeface="微软雅黑" panose="020B0503020204020204" pitchFamily="34" charset="-122"/>
                </a:rPr>
                <a:t>必须完成。显然，这种关系是不可能实现的。</a:t>
              </a:r>
            </a:p>
          </p:txBody>
        </p:sp>
      </p:grpSp>
      <p:grpSp>
        <p:nvGrpSpPr>
          <p:cNvPr id="10" name="Group 107"/>
          <p:cNvGrpSpPr/>
          <p:nvPr/>
        </p:nvGrpSpPr>
        <p:grpSpPr>
          <a:xfrm>
            <a:off x="901700" y="3302000"/>
            <a:ext cx="3738563" cy="615950"/>
            <a:chOff x="138498" y="3002145"/>
            <a:chExt cx="3738174" cy="615184"/>
          </a:xfrm>
        </p:grpSpPr>
        <p:sp>
          <p:nvSpPr>
            <p:cNvPr id="11" name="椭圆 10"/>
            <p:cNvSpPr/>
            <p:nvPr/>
          </p:nvSpPr>
          <p:spPr>
            <a:xfrm>
              <a:off x="138498" y="3266928"/>
              <a:ext cx="349214" cy="3504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6087" name="文本框 11"/>
            <p:cNvSpPr txBox="1"/>
            <p:nvPr/>
          </p:nvSpPr>
          <p:spPr>
            <a:xfrm>
              <a:off x="477437" y="3002145"/>
              <a:ext cx="1261884" cy="307777"/>
            </a:xfrm>
            <a:prstGeom prst="rect">
              <a:avLst/>
            </a:prstGeom>
            <a:noFill/>
            <a:ln w="9525">
              <a:noFill/>
            </a:ln>
          </p:spPr>
          <p:txBody>
            <a:bodyPr wrap="none">
              <a:spAutoFit/>
            </a:bodyPr>
            <a:lstStyle/>
            <a:p>
              <a:r>
                <a:rPr lang="zh-CN" altLang="en-US" sz="1400" dirty="0">
                  <a:solidFill>
                    <a:schemeClr val="accent2"/>
                  </a:solidFill>
                  <a:latin typeface="微软雅黑" panose="020B0503020204020204" pitchFamily="34" charset="-122"/>
                </a:rPr>
                <a:t>有循环的情况</a:t>
              </a:r>
              <a:endParaRPr lang="en-US" altLang="zh-CN" sz="1400" dirty="0">
                <a:solidFill>
                  <a:schemeClr val="accent2"/>
                </a:solidFill>
                <a:latin typeface="微软雅黑" panose="020B0503020204020204" pitchFamily="34" charset="-122"/>
              </a:endParaRPr>
            </a:p>
          </p:txBody>
        </p:sp>
        <p:sp>
          <p:nvSpPr>
            <p:cNvPr id="46088" name="矩形 9"/>
            <p:cNvSpPr/>
            <p:nvPr/>
          </p:nvSpPr>
          <p:spPr>
            <a:xfrm>
              <a:off x="484796" y="3271159"/>
              <a:ext cx="3391876" cy="319255"/>
            </a:xfrm>
            <a:prstGeom prst="rect">
              <a:avLst/>
            </a:prstGeom>
            <a:noFill/>
            <a:ln w="9525">
              <a:noFill/>
            </a:ln>
          </p:spPr>
          <p:txBody>
            <a:bodyPr>
              <a:spAutoFit/>
            </a:bodyPr>
            <a:lstStyle/>
            <a:p>
              <a:pPr>
                <a:lnSpc>
                  <a:spcPct val="114000"/>
                </a:lnSpc>
              </a:pPr>
              <a:r>
                <a:rPr lang="en-US" altLang="zh-CN" sz="1400" dirty="0">
                  <a:latin typeface="微软雅黑" panose="020B0503020204020204" pitchFamily="34" charset="-122"/>
                </a:rPr>
                <a:t>S</a:t>
              </a:r>
              <a:r>
                <a:rPr lang="en-US" altLang="zh-CN" sz="1400" baseline="-25000" dirty="0">
                  <a:latin typeface="微软雅黑" panose="020B0503020204020204" pitchFamily="34" charset="-122"/>
                </a:rPr>
                <a:t>2</a:t>
              </a:r>
              <a:r>
                <a:rPr lang="en-US" altLang="zh-CN" sz="1400" dirty="0">
                  <a:latin typeface="微软雅黑" panose="020B0503020204020204" pitchFamily="34" charset="-122"/>
                </a:rPr>
                <a:t>→S</a:t>
              </a:r>
              <a:r>
                <a:rPr lang="en-US" altLang="zh-CN" sz="1400" baseline="-25000" dirty="0">
                  <a:latin typeface="微软雅黑" panose="020B0503020204020204" pitchFamily="34" charset="-122"/>
                </a:rPr>
                <a:t>3</a:t>
              </a:r>
              <a:r>
                <a:rPr lang="zh-CN" altLang="en-US" sz="1400" dirty="0">
                  <a:latin typeface="微软雅黑" panose="020B0503020204020204" pitchFamily="34" charset="-122"/>
                </a:rPr>
                <a:t>，</a:t>
              </a:r>
              <a:r>
                <a:rPr lang="en-US" altLang="zh-CN" sz="1400" dirty="0">
                  <a:latin typeface="微软雅黑" panose="020B0503020204020204" pitchFamily="34" charset="-122"/>
                </a:rPr>
                <a:t>S</a:t>
              </a:r>
              <a:r>
                <a:rPr lang="en-US" altLang="zh-CN" sz="1400" baseline="-25000" dirty="0">
                  <a:latin typeface="微软雅黑" panose="020B0503020204020204" pitchFamily="34" charset="-122"/>
                </a:rPr>
                <a:t>3</a:t>
              </a:r>
              <a:r>
                <a:rPr lang="en-US" altLang="zh-CN" sz="1400" dirty="0">
                  <a:latin typeface="微软雅黑" panose="020B0503020204020204" pitchFamily="34" charset="-122"/>
                </a:rPr>
                <a:t>→S</a:t>
              </a:r>
              <a:r>
                <a:rPr lang="en-US" altLang="zh-CN" sz="1400" baseline="-25000" dirty="0">
                  <a:latin typeface="微软雅黑" panose="020B0503020204020204" pitchFamily="34" charset="-122"/>
                </a:rPr>
                <a:t>2</a:t>
              </a:r>
              <a:endParaRPr lang="zh-CN" altLang="en-US" sz="1400" dirty="0">
                <a:latin typeface="微软雅黑" panose="020B0503020204020204" pitchFamily="34" charset="-122"/>
              </a:endParaRPr>
            </a:p>
          </p:txBody>
        </p:sp>
      </p:grpSp>
      <p:sp>
        <p:nvSpPr>
          <p:cNvPr id="2" name="星形: 五角 1">
            <a:extLst>
              <a:ext uri="{FF2B5EF4-FFF2-40B4-BE49-F238E27FC236}">
                <a16:creationId xmlns:a16="http://schemas.microsoft.com/office/drawing/2014/main" id="{30E4CDEC-1B43-F029-695A-6984526ACA7A}"/>
              </a:ext>
            </a:extLst>
          </p:cNvPr>
          <p:cNvSpPr/>
          <p:nvPr/>
        </p:nvSpPr>
        <p:spPr>
          <a:xfrm>
            <a:off x="1076325" y="10011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线程和进程的比较(2)</a:t>
            </a:r>
          </a:p>
        </p:txBody>
      </p:sp>
      <p:sp>
        <p:nvSpPr>
          <p:cNvPr id="30" name="iśḷíḑe"/>
          <p:cNvSpPr/>
          <p:nvPr/>
        </p:nvSpPr>
        <p:spPr>
          <a:xfrm>
            <a:off x="588227" y="10146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
        <p:nvSpPr>
          <p:cNvPr id="31" name="内容占位符 2"/>
          <p:cNvSpPr txBox="1"/>
          <p:nvPr/>
        </p:nvSpPr>
        <p:spPr>
          <a:xfrm>
            <a:off x="1300859" y="1047956"/>
            <a:ext cx="7494693" cy="1686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拥有资源</a:t>
            </a:r>
          </a:p>
          <a:p>
            <a:pPr marL="0" lvl="1" indent="0">
              <a:lnSpc>
                <a:spcPct val="132000"/>
              </a:lnSpc>
              <a:buClr>
                <a:srgbClr val="0000FF"/>
              </a:buClr>
              <a:buFont typeface="Wingdings" panose="05000000000000000000" pitchFamily="2" charset="2"/>
              <a:buChar char="Ø"/>
            </a:pPr>
            <a:r>
              <a:rPr lang="zh-CN" altLang="en-US" sz="1650" dirty="0">
                <a:solidFill>
                  <a:srgbClr val="0000FF"/>
                </a:solidFill>
              </a:rPr>
              <a:t>进程</a:t>
            </a:r>
            <a:r>
              <a:rPr lang="zh-CN" altLang="en-US" sz="1650" dirty="0"/>
              <a:t>是系统中拥有资源的一个基本单位，它可以拥有资源。</a:t>
            </a:r>
          </a:p>
          <a:p>
            <a:pPr marL="0" lvl="1" indent="0">
              <a:lnSpc>
                <a:spcPct val="132000"/>
              </a:lnSpc>
              <a:buClr>
                <a:srgbClr val="0000FF"/>
              </a:buClr>
              <a:buFont typeface="Wingdings" panose="05000000000000000000" pitchFamily="2" charset="2"/>
              <a:buChar char="Ø"/>
            </a:pPr>
            <a:r>
              <a:rPr lang="zh-CN" altLang="en-US" sz="1650" dirty="0">
                <a:solidFill>
                  <a:srgbClr val="FF0000"/>
                </a:solidFill>
              </a:rPr>
              <a:t>线程</a:t>
            </a:r>
            <a:r>
              <a:rPr lang="zh-CN" altLang="en-US" sz="1650" dirty="0"/>
              <a:t>本身不拥有系统资源，仅有一点保证独立运行的资源。</a:t>
            </a:r>
          </a:p>
          <a:p>
            <a:pPr marL="0" lvl="1" indent="0">
              <a:lnSpc>
                <a:spcPct val="132000"/>
              </a:lnSpc>
              <a:buClr>
                <a:srgbClr val="0000FF"/>
              </a:buClr>
              <a:buFont typeface="Wingdings" panose="05000000000000000000" pitchFamily="2" charset="2"/>
              <a:buChar char="Ø"/>
            </a:pPr>
            <a:r>
              <a:rPr lang="zh-CN" altLang="en-US" sz="1650" dirty="0"/>
              <a:t>允许多个</a:t>
            </a:r>
            <a:r>
              <a:rPr lang="zh-CN" altLang="en-US" sz="1650" dirty="0">
                <a:solidFill>
                  <a:srgbClr val="FF0000"/>
                </a:solidFill>
              </a:rPr>
              <a:t>线程</a:t>
            </a:r>
            <a:r>
              <a:rPr lang="zh-CN" altLang="en-US" sz="1650" dirty="0"/>
              <a:t>共享其隶属</a:t>
            </a:r>
            <a:r>
              <a:rPr lang="zh-CN" altLang="en-US" sz="1650" dirty="0">
                <a:solidFill>
                  <a:srgbClr val="0000FF"/>
                </a:solidFill>
              </a:rPr>
              <a:t>进程</a:t>
            </a:r>
            <a:r>
              <a:rPr lang="zh-CN" altLang="en-US" sz="1650" dirty="0"/>
              <a:t>所拥有的资源。</a:t>
            </a:r>
          </a:p>
        </p:txBody>
      </p:sp>
      <p:sp>
        <p:nvSpPr>
          <p:cNvPr id="8" name="ïś1ïḑè"/>
          <p:cNvSpPr/>
          <p:nvPr/>
        </p:nvSpPr>
        <p:spPr>
          <a:xfrm>
            <a:off x="588227" y="2750661"/>
            <a:ext cx="580574" cy="5805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04</a:t>
            </a:r>
          </a:p>
        </p:txBody>
      </p:sp>
      <p:sp>
        <p:nvSpPr>
          <p:cNvPr id="9" name="内容占位符 2"/>
          <p:cNvSpPr txBox="1"/>
          <p:nvPr/>
        </p:nvSpPr>
        <p:spPr>
          <a:xfrm>
            <a:off x="1300859" y="2923832"/>
            <a:ext cx="1930021" cy="27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独立性</a:t>
            </a:r>
          </a:p>
        </p:txBody>
      </p:sp>
      <p:sp>
        <p:nvSpPr>
          <p:cNvPr id="10" name="内容占位符 2"/>
          <p:cNvSpPr txBox="1"/>
          <p:nvPr/>
        </p:nvSpPr>
        <p:spPr>
          <a:xfrm>
            <a:off x="991110" y="3331236"/>
            <a:ext cx="7804442" cy="558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32000"/>
              </a:lnSpc>
              <a:buClr>
                <a:srgbClr val="0000FF"/>
              </a:buClr>
              <a:buFont typeface="Wingdings" panose="05000000000000000000" pitchFamily="2" charset="2"/>
              <a:buChar char="Ø"/>
            </a:pPr>
            <a:r>
              <a:rPr lang="zh-CN" altLang="en-US" sz="1650" dirty="0"/>
              <a:t>同一进程中的不同线程之间的独立性要比不同进程之间的独立性低得多。</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线程和进程的比较(2)</a:t>
            </a:r>
          </a:p>
        </p:txBody>
      </p:sp>
      <p:sp>
        <p:nvSpPr>
          <p:cNvPr id="30" name="iśḷíḑe"/>
          <p:cNvSpPr/>
          <p:nvPr/>
        </p:nvSpPr>
        <p:spPr>
          <a:xfrm>
            <a:off x="588227" y="10146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05</a:t>
            </a:r>
          </a:p>
        </p:txBody>
      </p:sp>
      <p:sp>
        <p:nvSpPr>
          <p:cNvPr id="31" name="内容占位符 2"/>
          <p:cNvSpPr txBox="1"/>
          <p:nvPr/>
        </p:nvSpPr>
        <p:spPr>
          <a:xfrm>
            <a:off x="1300859" y="1047956"/>
            <a:ext cx="7494693" cy="1686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系统开销</a:t>
            </a:r>
          </a:p>
          <a:p>
            <a:pPr marL="0" lvl="1" indent="0">
              <a:lnSpc>
                <a:spcPct val="132000"/>
              </a:lnSpc>
              <a:buClr>
                <a:srgbClr val="0000FF"/>
              </a:buClr>
              <a:buFont typeface="Wingdings" panose="05000000000000000000" pitchFamily="2" charset="2"/>
              <a:buChar char="Ø"/>
            </a:pPr>
            <a:r>
              <a:rPr lang="zh-CN" altLang="en-US" sz="1650" dirty="0"/>
              <a:t>在创建或撤消进程时，</a:t>
            </a:r>
            <a:r>
              <a:rPr lang="en-US" altLang="zh-CN" sz="1650" dirty="0"/>
              <a:t>OS</a:t>
            </a:r>
            <a:r>
              <a:rPr lang="zh-CN" altLang="en-US" sz="1650" dirty="0"/>
              <a:t>所付出的开销将显著大于创建或撤消线程时的开销。</a:t>
            </a:r>
          </a:p>
          <a:p>
            <a:pPr marL="0" lvl="1" indent="0">
              <a:lnSpc>
                <a:spcPct val="132000"/>
              </a:lnSpc>
              <a:buClr>
                <a:srgbClr val="0000FF"/>
              </a:buClr>
              <a:buFont typeface="Wingdings" panose="05000000000000000000" pitchFamily="2" charset="2"/>
              <a:buChar char="Ø"/>
            </a:pPr>
            <a:r>
              <a:rPr lang="zh-CN" altLang="en-US" sz="1650" dirty="0"/>
              <a:t>线程切换的代价远低于进程切换的代价。</a:t>
            </a:r>
          </a:p>
          <a:p>
            <a:pPr marL="0" lvl="1" indent="0">
              <a:lnSpc>
                <a:spcPct val="132000"/>
              </a:lnSpc>
              <a:buClr>
                <a:srgbClr val="0000FF"/>
              </a:buClr>
              <a:buFont typeface="Wingdings" panose="05000000000000000000" pitchFamily="2" charset="2"/>
              <a:buChar char="Ø"/>
            </a:pPr>
            <a:r>
              <a:rPr lang="zh-CN" altLang="en-US" sz="1650" dirty="0"/>
              <a:t>同一进程中的多个线程之间的同步和通信也比进程的简单。</a:t>
            </a:r>
          </a:p>
        </p:txBody>
      </p:sp>
      <p:sp>
        <p:nvSpPr>
          <p:cNvPr id="8" name="ïś1ïḑè"/>
          <p:cNvSpPr/>
          <p:nvPr/>
        </p:nvSpPr>
        <p:spPr>
          <a:xfrm>
            <a:off x="588227" y="2750661"/>
            <a:ext cx="580574" cy="5805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06</a:t>
            </a:r>
          </a:p>
        </p:txBody>
      </p:sp>
      <p:sp>
        <p:nvSpPr>
          <p:cNvPr id="9" name="内容占位符 2"/>
          <p:cNvSpPr txBox="1"/>
          <p:nvPr/>
        </p:nvSpPr>
        <p:spPr>
          <a:xfrm>
            <a:off x="1300859" y="2923832"/>
            <a:ext cx="2547611" cy="27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支持多处理机系统</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596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线程的状态和线程控制块</a:t>
            </a:r>
          </a:p>
        </p:txBody>
      </p:sp>
      <p:grpSp>
        <p:nvGrpSpPr>
          <p:cNvPr id="6"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6730" y="1078453"/>
            <a:ext cx="8648700" cy="3688584"/>
            <a:chOff x="660400" y="1393910"/>
            <a:chExt cx="11531600" cy="4918112"/>
          </a:xfrm>
        </p:grpSpPr>
        <p:sp>
          <p:nvSpPr>
            <p:cNvPr id="7" name="iṥlídè"/>
            <p:cNvSpPr/>
            <p:nvPr/>
          </p:nvSpPr>
          <p:spPr>
            <a:xfrm>
              <a:off x="8752840" y="1393910"/>
              <a:ext cx="3439160" cy="4742180"/>
            </a:xfrm>
            <a:prstGeom prst="rect">
              <a:avLst/>
            </a:prstGeom>
            <a:blipFill>
              <a:blip r:embed="rId4"/>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lang="zh-CN" altLang="en-US" sz="100" dirty="0"/>
            </a:p>
          </p:txBody>
        </p:sp>
        <p:grpSp>
          <p:nvGrpSpPr>
            <p:cNvPr id="10" name="iṡļiḓe"/>
            <p:cNvGrpSpPr/>
            <p:nvPr/>
          </p:nvGrpSpPr>
          <p:grpSpPr>
            <a:xfrm>
              <a:off x="695960" y="1555785"/>
              <a:ext cx="7336590" cy="1945352"/>
              <a:chOff x="695960" y="1555785"/>
              <a:chExt cx="7336590" cy="1945352"/>
            </a:xfrm>
          </p:grpSpPr>
          <p:grpSp>
            <p:nvGrpSpPr>
              <p:cNvPr id="21" name="iSḻíḓè"/>
              <p:cNvGrpSpPr/>
              <p:nvPr/>
            </p:nvGrpSpPr>
            <p:grpSpPr>
              <a:xfrm>
                <a:off x="1540310" y="1657944"/>
                <a:ext cx="6492240" cy="1843193"/>
                <a:chOff x="1603988" y="1657944"/>
                <a:chExt cx="8188341" cy="1843193"/>
              </a:xfrm>
            </p:grpSpPr>
            <p:sp>
              <p:nvSpPr>
                <p:cNvPr id="25" name="îṧľîḋé"/>
                <p:cNvSpPr txBox="1"/>
                <p:nvPr/>
              </p:nvSpPr>
              <p:spPr>
                <a:xfrm>
                  <a:off x="1620006" y="1657944"/>
                  <a:ext cx="6293555"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t>线程状态</a:t>
                  </a:r>
                </a:p>
              </p:txBody>
            </p:sp>
            <p:sp>
              <p:nvSpPr>
                <p:cNvPr id="26" name="íşļîḓé"/>
                <p:cNvSpPr/>
                <p:nvPr/>
              </p:nvSpPr>
              <p:spPr bwMode="auto">
                <a:xfrm>
                  <a:off x="1603988" y="2017777"/>
                  <a:ext cx="8188341" cy="148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dirty="0">
                      <a:sym typeface="+mn-ea"/>
                    </a:rPr>
                    <a:t>在各线程之间存在着共享资源和相互合作的制约关系</a:t>
                  </a:r>
                </a:p>
                <a:p>
                  <a:pPr marL="0" lvl="1" indent="-342900">
                    <a:lnSpc>
                      <a:spcPct val="132000"/>
                    </a:lnSpc>
                    <a:buClr>
                      <a:schemeClr val="accent4">
                        <a:lumMod val="40000"/>
                        <a:lumOff val="60000"/>
                      </a:schemeClr>
                    </a:buClr>
                    <a:buFont typeface="Wingdings" panose="05000000000000000000" pitchFamily="2" charset="2"/>
                    <a:buChar char="Ø"/>
                  </a:pPr>
                  <a:r>
                    <a:rPr lang="zh-CN" altLang="en-US" dirty="0">
                      <a:solidFill>
                        <a:srgbClr val="0000FF"/>
                      </a:solidFill>
                      <a:sym typeface="+mn-ea"/>
                    </a:rPr>
                    <a:t>执行态、就绪态、阻塞态</a:t>
                  </a:r>
                  <a:endParaRPr lang="en-US" altLang="zh-CN" dirty="0">
                    <a:solidFill>
                      <a:srgbClr val="0000FF"/>
                    </a:solidFill>
                  </a:endParaRPr>
                </a:p>
                <a:p>
                  <a:pPr marL="342900" lvl="1" indent="-342900">
                    <a:lnSpc>
                      <a:spcPct val="132000"/>
                    </a:lnSpc>
                    <a:buClr>
                      <a:schemeClr val="accent4">
                        <a:lumMod val="40000"/>
                        <a:lumOff val="60000"/>
                      </a:schemeClr>
                    </a:buClr>
                    <a:buFont typeface="Wingdings" panose="05000000000000000000" pitchFamily="2" charset="2"/>
                    <a:buChar char="Ø"/>
                  </a:pPr>
                  <a:endParaRPr lang="zh-CN" altLang="en-US" dirty="0"/>
                </a:p>
              </p:txBody>
            </p:sp>
          </p:grpSp>
          <p:grpSp>
            <p:nvGrpSpPr>
              <p:cNvPr id="22" name="ïS1íḋé"/>
              <p:cNvGrpSpPr/>
              <p:nvPr/>
            </p:nvGrpSpPr>
            <p:grpSpPr>
              <a:xfrm>
                <a:off x="695960" y="1555785"/>
                <a:ext cx="733394" cy="733394"/>
                <a:chOff x="695960" y="1555785"/>
                <a:chExt cx="733394" cy="733394"/>
              </a:xfrm>
            </p:grpSpPr>
            <p:sp>
              <p:nvSpPr>
                <p:cNvPr id="23" name="islîḋe"/>
                <p:cNvSpPr/>
                <p:nvPr/>
              </p:nvSpPr>
              <p:spPr>
                <a:xfrm>
                  <a:off x="695960" y="1555785"/>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24" name="îŝlîďe"/>
                <p:cNvSpPr/>
                <p:nvPr/>
              </p:nvSpPr>
              <p:spPr>
                <a:xfrm>
                  <a:off x="872109" y="1701540"/>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11" name="iŝļïḓê"/>
            <p:cNvGrpSpPr/>
            <p:nvPr/>
          </p:nvGrpSpPr>
          <p:grpSpPr>
            <a:xfrm>
              <a:off x="660400" y="4251929"/>
              <a:ext cx="8421456" cy="2060093"/>
              <a:chOff x="660400" y="1860585"/>
              <a:chExt cx="8421456" cy="2060093"/>
            </a:xfrm>
          </p:grpSpPr>
          <p:grpSp>
            <p:nvGrpSpPr>
              <p:cNvPr id="13" name="ïṧļïḓe"/>
              <p:cNvGrpSpPr/>
              <p:nvPr/>
            </p:nvGrpSpPr>
            <p:grpSpPr>
              <a:xfrm>
                <a:off x="1539875" y="1889655"/>
                <a:ext cx="7541981" cy="2031023"/>
                <a:chOff x="1603439" y="1889655"/>
                <a:chExt cx="9512327" cy="2031023"/>
              </a:xfrm>
            </p:grpSpPr>
            <p:sp>
              <p:nvSpPr>
                <p:cNvPr id="18" name="ïšļíďè"/>
                <p:cNvSpPr txBox="1"/>
                <p:nvPr/>
              </p:nvSpPr>
              <p:spPr>
                <a:xfrm>
                  <a:off x="1603439" y="1889655"/>
                  <a:ext cx="951232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100" dirty="0">
                      <a:solidFill>
                        <a:srgbClr val="FF0000"/>
                      </a:solidFill>
                    </a:rPr>
                    <a:t>线程控制块（</a:t>
                  </a:r>
                  <a:r>
                    <a:rPr lang="en-US" altLang="zh-CN" sz="2100" dirty="0"/>
                    <a:t>thread control block</a:t>
                  </a:r>
                  <a:r>
                    <a:rPr lang="zh-CN" altLang="en-US" sz="2100" dirty="0"/>
                    <a:t>，</a:t>
                  </a:r>
                  <a:r>
                    <a:rPr lang="en-US" altLang="zh-CN" sz="2100" dirty="0">
                      <a:solidFill>
                        <a:srgbClr val="FF0000"/>
                      </a:solidFill>
                    </a:rPr>
                    <a:t>TCB</a:t>
                  </a:r>
                  <a:r>
                    <a:rPr lang="zh-CN" altLang="en-US" sz="2100" dirty="0">
                      <a:solidFill>
                        <a:srgbClr val="FF0000"/>
                      </a:solidFill>
                    </a:rPr>
                    <a:t>）</a:t>
                  </a:r>
                </a:p>
              </p:txBody>
            </p:sp>
            <p:sp>
              <p:nvSpPr>
                <p:cNvPr id="19" name="íşľíḑè"/>
                <p:cNvSpPr/>
                <p:nvPr/>
              </p:nvSpPr>
              <p:spPr bwMode="auto">
                <a:xfrm>
                  <a:off x="1619683" y="2384893"/>
                  <a:ext cx="6293555" cy="153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buFont typeface="Wingdings" panose="05000000000000000000" pitchFamily="2" charset="2"/>
                    <a:buChar char="Ø"/>
                  </a:pPr>
                  <a:r>
                    <a:rPr lang="zh-CN" altLang="en-US" dirty="0">
                      <a:solidFill>
                        <a:srgbClr val="FF0000"/>
                      </a:solidFill>
                    </a:rPr>
                    <a:t>线程标识符</a:t>
                  </a:r>
                  <a:r>
                    <a:rPr lang="zh-CN" altLang="en-US" dirty="0"/>
                    <a:t>、</a:t>
                  </a:r>
                  <a:r>
                    <a:rPr lang="zh-CN" altLang="en-US" dirty="0">
                      <a:solidFill>
                        <a:srgbClr val="FF0000"/>
                      </a:solidFill>
                    </a:rPr>
                    <a:t>一组寄存器</a:t>
                  </a:r>
                  <a:r>
                    <a:rPr lang="zh-CN" altLang="en-US" dirty="0"/>
                    <a:t>、</a:t>
                  </a:r>
                  <a:r>
                    <a:rPr lang="zh-CN" altLang="en-US" dirty="0">
                      <a:solidFill>
                        <a:srgbClr val="FF0000"/>
                      </a:solidFill>
                    </a:rPr>
                    <a:t>线程运行状态</a:t>
                  </a:r>
                  <a:r>
                    <a:rPr lang="zh-CN" altLang="en-US" dirty="0"/>
                    <a:t>、</a:t>
                  </a:r>
                  <a:r>
                    <a:rPr lang="zh-CN" altLang="en-US" dirty="0">
                      <a:solidFill>
                        <a:srgbClr val="FF0000"/>
                      </a:solidFill>
                    </a:rPr>
                    <a:t>优先级</a:t>
                  </a:r>
                  <a:r>
                    <a:rPr lang="zh-CN" altLang="en-US" dirty="0"/>
                    <a:t>、</a:t>
                  </a:r>
                  <a:r>
                    <a:rPr lang="zh-CN" altLang="en-US" dirty="0">
                      <a:solidFill>
                        <a:srgbClr val="FF0000"/>
                      </a:solidFill>
                    </a:rPr>
                    <a:t>线程专有存储区</a:t>
                  </a:r>
                  <a:r>
                    <a:rPr lang="zh-CN" altLang="en-US" dirty="0"/>
                    <a:t>、</a:t>
                  </a:r>
                  <a:r>
                    <a:rPr lang="zh-CN" altLang="en-US" dirty="0">
                      <a:solidFill>
                        <a:srgbClr val="FF0000"/>
                      </a:solidFill>
                    </a:rPr>
                    <a:t>信号屏蔽</a:t>
                  </a:r>
                  <a:r>
                    <a:rPr lang="zh-CN" altLang="en-US" dirty="0"/>
                    <a:t>、</a:t>
                  </a:r>
                  <a:r>
                    <a:rPr lang="zh-CN" altLang="en-US" dirty="0">
                      <a:solidFill>
                        <a:srgbClr val="FF0000"/>
                      </a:solidFill>
                    </a:rPr>
                    <a:t>堆栈指针</a:t>
                  </a:r>
                </a:p>
              </p:txBody>
            </p:sp>
          </p:grpSp>
          <p:grpSp>
            <p:nvGrpSpPr>
              <p:cNvPr id="15" name="ïŝľídè"/>
              <p:cNvGrpSpPr/>
              <p:nvPr/>
            </p:nvGrpSpPr>
            <p:grpSpPr>
              <a:xfrm>
                <a:off x="660400" y="1860585"/>
                <a:ext cx="733394" cy="733394"/>
                <a:chOff x="660400" y="1860585"/>
                <a:chExt cx="733394" cy="733394"/>
              </a:xfrm>
            </p:grpSpPr>
            <p:sp>
              <p:nvSpPr>
                <p:cNvPr id="16" name="ïṡľïde"/>
                <p:cNvSpPr/>
                <p:nvPr/>
              </p:nvSpPr>
              <p:spPr>
                <a:xfrm>
                  <a:off x="660400" y="1860585"/>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7" name="ïšliḍe"/>
                <p:cNvSpPr/>
                <p:nvPr/>
              </p:nvSpPr>
              <p:spPr>
                <a:xfrm>
                  <a:off x="806481" y="2072090"/>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12" name="直接连接符 11"/>
            <p:cNvCxnSpPr/>
            <p:nvPr/>
          </p:nvCxnSpPr>
          <p:spPr>
            <a:xfrm flipV="1">
              <a:off x="695960" y="3869266"/>
              <a:ext cx="7350760" cy="4402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596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多线程</a:t>
            </a:r>
            <a:r>
              <a:rPr lang="en-US" altLang="zh-CN" sz="2000" b="1" noProof="0" dirty="0">
                <a:solidFill>
                  <a:schemeClr val="bg1">
                    <a:lumMod val="50000"/>
                  </a:schemeClr>
                </a:solidFill>
              </a:rPr>
              <a:t>OS</a:t>
            </a:r>
            <a:r>
              <a:rPr lang="zh-CN" altLang="en-US" sz="2000" b="1" noProof="0" dirty="0">
                <a:solidFill>
                  <a:schemeClr val="bg1">
                    <a:lumMod val="50000"/>
                  </a:schemeClr>
                </a:solidFill>
              </a:rPr>
              <a:t>中的进程属性</a:t>
            </a:r>
          </a:p>
        </p:txBody>
      </p:sp>
      <p:sp>
        <p:nvSpPr>
          <p:cNvPr id="27" name="内容占位符 2">
            <a:extLst>
              <a:ext uri="{FF2B5EF4-FFF2-40B4-BE49-F238E27FC236}">
                <a16:creationId xmlns:a16="http://schemas.microsoft.com/office/drawing/2014/main" id="{FE2EDF50-6FEF-4D8F-B878-74BEAA84F7C8}"/>
              </a:ext>
            </a:extLst>
          </p:cNvPr>
          <p:cNvSpPr txBox="1"/>
          <p:nvPr/>
        </p:nvSpPr>
        <p:spPr>
          <a:xfrm>
            <a:off x="685800" y="1581150"/>
            <a:ext cx="7494693" cy="2438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000"/>
              </a:lnSpc>
              <a:buNone/>
            </a:pPr>
            <a:r>
              <a:rPr lang="zh-CN" altLang="en-US" dirty="0"/>
              <a:t>多线程</a:t>
            </a:r>
            <a:r>
              <a:rPr lang="en-US" altLang="zh-CN" dirty="0"/>
              <a:t>OS</a:t>
            </a:r>
            <a:r>
              <a:rPr lang="zh-CN" altLang="en-US" dirty="0"/>
              <a:t>中的进程属性：</a:t>
            </a:r>
          </a:p>
          <a:p>
            <a:pPr marL="0" lvl="1" indent="0">
              <a:lnSpc>
                <a:spcPts val="3000"/>
              </a:lnSpc>
              <a:buClr>
                <a:srgbClr val="0000FF"/>
              </a:buClr>
              <a:buFont typeface="Wingdings" panose="05000000000000000000" pitchFamily="2" charset="2"/>
              <a:buChar char="Ø"/>
            </a:pPr>
            <a:r>
              <a:rPr lang="zh-CN" altLang="en-US" sz="1650" dirty="0"/>
              <a:t>进程是资源分配的基本单位：用户地址空间、进程同步机制、打开的文件、申请的设备、地址映射表</a:t>
            </a:r>
          </a:p>
          <a:p>
            <a:pPr marL="0" lvl="1" indent="0">
              <a:lnSpc>
                <a:spcPts val="3000"/>
              </a:lnSpc>
              <a:buClr>
                <a:srgbClr val="0000FF"/>
              </a:buClr>
              <a:buFont typeface="Wingdings" panose="05000000000000000000" pitchFamily="2" charset="2"/>
              <a:buChar char="Ø"/>
            </a:pPr>
            <a:r>
              <a:rPr lang="zh-CN" altLang="en-US" sz="1650" dirty="0"/>
              <a:t>多线程可以并发执行</a:t>
            </a:r>
          </a:p>
          <a:p>
            <a:pPr marL="0" lvl="1" indent="0">
              <a:lnSpc>
                <a:spcPts val="3000"/>
              </a:lnSpc>
              <a:buClr>
                <a:srgbClr val="0000FF"/>
              </a:buClr>
              <a:buFont typeface="Wingdings" panose="05000000000000000000" pitchFamily="2" charset="2"/>
              <a:buChar char="Ø"/>
            </a:pPr>
            <a:r>
              <a:rPr lang="zh-CN" altLang="en-US" sz="1650" dirty="0"/>
              <a:t>进程已不是可执行的实体：进程状态与其线程状态有关</a:t>
            </a:r>
          </a:p>
        </p:txBody>
      </p:sp>
    </p:spTree>
    <p:extLst>
      <p:ext uri="{BB962C8B-B14F-4D97-AF65-F5344CB8AC3E}">
        <p14:creationId xmlns:p14="http://schemas.microsoft.com/office/powerpoint/2010/main" val="1116067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20" name="矩形 19"/>
          <p:cNvSpPr/>
          <p:nvPr/>
        </p:nvSpPr>
        <p:spPr>
          <a:xfrm>
            <a:off x="578644" y="193373"/>
            <a:ext cx="1452880" cy="398780"/>
          </a:xfrm>
          <a:prstGeom prst="rect">
            <a:avLst/>
          </a:prstGeom>
        </p:spPr>
        <p:txBody>
          <a:bodyPr wrap="none">
            <a:spAutoFit/>
          </a:bodyPr>
          <a:lstStyle/>
          <a:p>
            <a:r>
              <a:rPr lang="zh-CN" altLang="en-US" sz="2000" b="1" noProof="0" dirty="0">
                <a:solidFill>
                  <a:schemeClr val="bg1">
                    <a:lumMod val="50000"/>
                  </a:schemeClr>
                </a:solidFill>
              </a:rPr>
              <a:t>内容导航：</a:t>
            </a:r>
            <a:endParaRPr lang="zh-CN" altLang="en-US" sz="2100" b="1" dirty="0">
              <a:solidFill>
                <a:schemeClr val="tx1"/>
              </a:solidFill>
            </a:endParaRPr>
          </a:p>
        </p:txBody>
      </p:sp>
      <p:sp>
        <p:nvSpPr>
          <p:cNvPr id="3" name="矩形 2"/>
          <p:cNvSpPr/>
          <p:nvPr/>
        </p:nvSpPr>
        <p:spPr>
          <a:xfrm>
            <a:off x="5002885" y="1803977"/>
            <a:ext cx="3914775" cy="506730"/>
          </a:xfrm>
          <a:prstGeom prst="rect">
            <a:avLst/>
          </a:prstGeom>
        </p:spPr>
        <p:txBody>
          <a:bodyPr wrap="none">
            <a:spAutoFit/>
          </a:bodyPr>
          <a:lstStyle/>
          <a:p>
            <a:r>
              <a:rPr lang="zh-CN" altLang="en-US" sz="2700" dirty="0">
                <a:solidFill>
                  <a:srgbClr val="000000"/>
                </a:solidFill>
              </a:rPr>
              <a:t>第</a:t>
            </a:r>
            <a:r>
              <a:rPr lang="en-US" altLang="zh-CN" sz="2700" dirty="0">
                <a:solidFill>
                  <a:srgbClr val="000000"/>
                </a:solidFill>
              </a:rPr>
              <a:t>2</a:t>
            </a:r>
            <a:r>
              <a:rPr lang="zh-CN" altLang="en-US" sz="2700" dirty="0">
                <a:solidFill>
                  <a:srgbClr val="000000"/>
                </a:solidFill>
              </a:rPr>
              <a:t>章 进程的描述与控制</a:t>
            </a:r>
          </a:p>
        </p:txBody>
      </p:sp>
      <p:cxnSp>
        <p:nvCxnSpPr>
          <p:cNvPr id="5" name="直接连接符 4"/>
          <p:cNvCxnSpPr/>
          <p:nvPr/>
        </p:nvCxnSpPr>
        <p:spPr>
          <a:xfrm>
            <a:off x="5150498" y="2392853"/>
            <a:ext cx="350984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39968"/>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978823"/>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0424"/>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34279"/>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03839"/>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82124"/>
            <a:ext cx="395288" cy="395288"/>
          </a:xfrm>
          <a:prstGeom prst="rect">
            <a:avLst/>
          </a:prstGeom>
          <a:ln>
            <a:noFill/>
          </a:ln>
          <a:effectLst>
            <a:softEdge rad="0"/>
          </a:effectLst>
        </p:spPr>
      </p:pic>
      <p:sp>
        <p:nvSpPr>
          <p:cNvPr id="33" name="矩形 32"/>
          <p:cNvSpPr/>
          <p:nvPr/>
        </p:nvSpPr>
        <p:spPr>
          <a:xfrm>
            <a:off x="1379503" y="1582008"/>
            <a:ext cx="2616725" cy="368300"/>
          </a:xfrm>
          <a:prstGeom prst="rect">
            <a:avLst/>
          </a:prstGeom>
        </p:spPr>
        <p:txBody>
          <a:bodyPr wrap="square">
            <a:spAutoFit/>
          </a:bodyPr>
          <a:lstStyle/>
          <a:p>
            <a:r>
              <a:rPr lang="en-US" altLang="zh-CN" sz="1800" dirty="0">
                <a:latin typeface="+mj-ea"/>
                <a:ea typeface="+mj-ea"/>
              </a:rPr>
              <a:t>2.1 </a:t>
            </a:r>
            <a:r>
              <a:rPr lang="zh-CN" altLang="en-US" sz="1800" dirty="0">
                <a:latin typeface="+mj-ea"/>
                <a:ea typeface="+mj-ea"/>
              </a:rPr>
              <a:t>前趋图和程序执行</a:t>
            </a:r>
          </a:p>
        </p:txBody>
      </p:sp>
      <p:sp>
        <p:nvSpPr>
          <p:cNvPr id="34" name="矩形 33"/>
          <p:cNvSpPr/>
          <p:nvPr/>
        </p:nvSpPr>
        <p:spPr>
          <a:xfrm>
            <a:off x="1379503" y="2046352"/>
            <a:ext cx="2761613" cy="368300"/>
          </a:xfrm>
          <a:prstGeom prst="rect">
            <a:avLst/>
          </a:prstGeom>
        </p:spPr>
        <p:txBody>
          <a:bodyPr wrap="square">
            <a:spAutoFit/>
          </a:bodyPr>
          <a:lstStyle/>
          <a:p>
            <a:r>
              <a:rPr lang="en-US" altLang="zh-CN" sz="1800" dirty="0">
                <a:latin typeface="+mj-ea"/>
              </a:rPr>
              <a:t>2.2 </a:t>
            </a:r>
            <a:r>
              <a:rPr lang="zh-CN" altLang="en-US" sz="1800" dirty="0">
                <a:latin typeface="+mj-ea"/>
              </a:rPr>
              <a:t>进程的描述</a:t>
            </a:r>
          </a:p>
        </p:txBody>
      </p:sp>
      <p:sp>
        <p:nvSpPr>
          <p:cNvPr id="35" name="矩形 34"/>
          <p:cNvSpPr/>
          <p:nvPr/>
        </p:nvSpPr>
        <p:spPr>
          <a:xfrm>
            <a:off x="1379503" y="2510695"/>
            <a:ext cx="2616725" cy="368300"/>
          </a:xfrm>
          <a:prstGeom prst="rect">
            <a:avLst/>
          </a:prstGeom>
        </p:spPr>
        <p:txBody>
          <a:bodyPr wrap="square">
            <a:spAutoFit/>
          </a:bodyPr>
          <a:lstStyle/>
          <a:p>
            <a:r>
              <a:rPr lang="en-US" altLang="zh-CN" sz="1800" dirty="0">
                <a:latin typeface="+mj-ea"/>
              </a:rPr>
              <a:t>2.3 </a:t>
            </a:r>
            <a:r>
              <a:rPr lang="zh-CN" altLang="en-US" sz="1800" dirty="0">
                <a:latin typeface="+mj-ea"/>
              </a:rPr>
              <a:t>进程控制</a:t>
            </a:r>
          </a:p>
        </p:txBody>
      </p:sp>
      <p:sp>
        <p:nvSpPr>
          <p:cNvPr id="36" name="矩形 35"/>
          <p:cNvSpPr/>
          <p:nvPr/>
        </p:nvSpPr>
        <p:spPr>
          <a:xfrm>
            <a:off x="1379503" y="2975039"/>
            <a:ext cx="2616725" cy="368300"/>
          </a:xfrm>
          <a:prstGeom prst="rect">
            <a:avLst/>
          </a:prstGeom>
        </p:spPr>
        <p:txBody>
          <a:bodyPr wrap="square">
            <a:spAutoFit/>
          </a:bodyPr>
          <a:lstStyle/>
          <a:p>
            <a:r>
              <a:rPr lang="en-US" altLang="zh-CN" sz="1800" dirty="0">
                <a:latin typeface="+mj-ea"/>
              </a:rPr>
              <a:t>2.4 </a:t>
            </a:r>
            <a:r>
              <a:rPr lang="zh-CN" altLang="en-US" sz="1800" dirty="0">
                <a:latin typeface="+mj-ea"/>
              </a:rPr>
              <a:t>进程通信</a:t>
            </a:r>
          </a:p>
        </p:txBody>
      </p:sp>
      <p:sp>
        <p:nvSpPr>
          <p:cNvPr id="37" name="矩形 36"/>
          <p:cNvSpPr/>
          <p:nvPr/>
        </p:nvSpPr>
        <p:spPr>
          <a:xfrm>
            <a:off x="1379503" y="3439383"/>
            <a:ext cx="2525359" cy="368300"/>
          </a:xfrm>
          <a:prstGeom prst="rect">
            <a:avLst/>
          </a:prstGeom>
        </p:spPr>
        <p:txBody>
          <a:bodyPr wrap="square">
            <a:spAutoFit/>
          </a:bodyPr>
          <a:lstStyle/>
          <a:p>
            <a:r>
              <a:rPr lang="en-US" altLang="zh-CN" sz="1800" dirty="0">
                <a:latin typeface="+mj-ea"/>
              </a:rPr>
              <a:t>2.5 </a:t>
            </a:r>
            <a:r>
              <a:rPr lang="zh-CN" altLang="en-US" sz="1800" dirty="0">
                <a:latin typeface="+mj-ea"/>
              </a:rPr>
              <a:t>线程的基本概念</a:t>
            </a:r>
          </a:p>
        </p:txBody>
      </p:sp>
      <p:sp>
        <p:nvSpPr>
          <p:cNvPr id="38" name="矩形 37"/>
          <p:cNvSpPr/>
          <p:nvPr/>
        </p:nvSpPr>
        <p:spPr>
          <a:xfrm>
            <a:off x="1379503" y="3903727"/>
            <a:ext cx="2761613" cy="368300"/>
          </a:xfrm>
          <a:prstGeom prst="rect">
            <a:avLst/>
          </a:prstGeom>
        </p:spPr>
        <p:txBody>
          <a:bodyPr wrap="square">
            <a:spAutoFit/>
          </a:bodyPr>
          <a:lstStyle/>
          <a:p>
            <a:r>
              <a:rPr lang="en-US" altLang="zh-CN" sz="1800" dirty="0">
                <a:solidFill>
                  <a:srgbClr val="0000FF"/>
                </a:solidFill>
                <a:latin typeface="+mj-ea"/>
              </a:rPr>
              <a:t>2.6 </a:t>
            </a:r>
            <a:r>
              <a:rPr lang="zh-CN" altLang="en-US" sz="1800" dirty="0">
                <a:solidFill>
                  <a:srgbClr val="0000FF"/>
                </a:solidFill>
                <a:latin typeface="+mj-ea"/>
              </a:rPr>
              <a:t>线程的实现</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359" y="133296"/>
            <a:ext cx="5269706" cy="398780"/>
          </a:xfrm>
          <a:prstGeom prst="rect">
            <a:avLst/>
          </a:prstGeom>
        </p:spPr>
        <p:txBody>
          <a:bodyPr wrap="square">
            <a:spAutoFit/>
          </a:bodyPr>
          <a:lstStyle/>
          <a:p>
            <a:r>
              <a:rPr lang="zh-CN" altLang="en-US" sz="2000" b="1" noProof="0" dirty="0">
                <a:solidFill>
                  <a:schemeClr val="bg1">
                    <a:lumMod val="50000"/>
                  </a:schemeClr>
                </a:solidFill>
              </a:rPr>
              <a:t>线程的实现</a:t>
            </a:r>
          </a:p>
        </p:txBody>
      </p:sp>
      <p:sp>
        <p:nvSpPr>
          <p:cNvPr id="30" name="内容占位符 2"/>
          <p:cNvSpPr txBox="1"/>
          <p:nvPr/>
        </p:nvSpPr>
        <p:spPr>
          <a:xfrm>
            <a:off x="304800" y="971550"/>
            <a:ext cx="7467600" cy="1676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实现方式：</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1800" dirty="0">
                <a:solidFill>
                  <a:srgbClr val="FF0000"/>
                </a:solidFill>
              </a:rPr>
              <a:t>内核支持线程</a:t>
            </a:r>
            <a:r>
              <a:rPr lang="zh-CN" altLang="en-US" sz="1800" dirty="0"/>
              <a:t>（</a:t>
            </a:r>
            <a:r>
              <a:rPr lang="en-US" altLang="zh-CN" sz="1800" dirty="0"/>
              <a:t>kernel supported thread, KST</a:t>
            </a:r>
            <a:r>
              <a:rPr lang="zh-CN" altLang="en-US" sz="1800" dirty="0"/>
              <a:t>）</a:t>
            </a:r>
            <a:endParaRPr lang="en-US" altLang="zh-CN" sz="1800" dirty="0"/>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1800" dirty="0">
                <a:solidFill>
                  <a:srgbClr val="FF0000"/>
                </a:solidFill>
              </a:rPr>
              <a:t>用户级线程</a:t>
            </a:r>
            <a:r>
              <a:rPr lang="en-US" altLang="zh-CN" sz="1800" dirty="0"/>
              <a:t>(user level thread, ULT)</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1800" dirty="0">
                <a:solidFill>
                  <a:srgbClr val="FF0000"/>
                </a:solidFill>
              </a:rPr>
              <a:t>组合方式</a:t>
            </a:r>
            <a:r>
              <a:rPr lang="zh-CN" altLang="en-US" sz="1800" dirty="0"/>
              <a:t>：将用户级线程和内核支持线程结合</a:t>
            </a:r>
          </a:p>
        </p:txBody>
      </p:sp>
      <p:sp>
        <p:nvSpPr>
          <p:cNvPr id="33" name="内容占位符 2"/>
          <p:cNvSpPr txBox="1"/>
          <p:nvPr/>
        </p:nvSpPr>
        <p:spPr>
          <a:xfrm>
            <a:off x="319517" y="3028950"/>
            <a:ext cx="6092906" cy="15236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dirty="0"/>
              <a:t>具体实现：</a:t>
            </a:r>
            <a:endParaRPr lang="en-US" altLang="zh-CN" dirty="0">
              <a:solidFill>
                <a:schemeClr val="tx1">
                  <a:lumMod val="65000"/>
                  <a:lumOff val="35000"/>
                </a:schemeClr>
              </a:solidFill>
            </a:endParaRP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800" dirty="0">
                <a:solidFill>
                  <a:schemeClr val="tx1">
                    <a:lumMod val="65000"/>
                    <a:lumOff val="35000"/>
                  </a:schemeClr>
                </a:solidFill>
              </a:rPr>
              <a:t>内核支持线程的实现（利用</a:t>
            </a:r>
            <a:r>
              <a:rPr lang="en-US" altLang="zh-CN" sz="1800" dirty="0">
                <a:solidFill>
                  <a:schemeClr val="tx1">
                    <a:lumMod val="65000"/>
                    <a:lumOff val="35000"/>
                  </a:schemeClr>
                </a:solidFill>
              </a:rPr>
              <a:t>OS</a:t>
            </a:r>
            <a:r>
              <a:rPr lang="zh-CN" altLang="en-US" sz="1800" dirty="0">
                <a:solidFill>
                  <a:schemeClr val="tx1">
                    <a:lumMod val="65000"/>
                    <a:lumOff val="35000"/>
                  </a:schemeClr>
                </a:solidFill>
              </a:rPr>
              <a:t>内核）</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800" dirty="0">
                <a:solidFill>
                  <a:schemeClr val="tx1">
                    <a:lumMod val="65000"/>
                    <a:lumOff val="35000"/>
                  </a:schemeClr>
                </a:solidFill>
              </a:rPr>
              <a:t>用户级线程的实现（借助用户线程库）</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内核支持线程KST</a:t>
            </a:r>
          </a:p>
        </p:txBody>
      </p:sp>
      <p:sp>
        <p:nvSpPr>
          <p:cNvPr id="2" name="矩形 1"/>
          <p:cNvSpPr/>
          <p:nvPr/>
        </p:nvSpPr>
        <p:spPr>
          <a:xfrm>
            <a:off x="533400" y="819150"/>
            <a:ext cx="8424545" cy="460375"/>
          </a:xfrm>
          <a:prstGeom prst="rect">
            <a:avLst/>
          </a:prstGeom>
        </p:spPr>
        <p:txBody>
          <a:bodyPr wrap="square">
            <a:noAutofit/>
          </a:bodyPr>
          <a:lstStyle/>
          <a:p>
            <a:pPr>
              <a:lnSpc>
                <a:spcPct val="132000"/>
              </a:lnSpc>
              <a:spcBef>
                <a:spcPts val="600"/>
              </a:spcBef>
              <a:spcAft>
                <a:spcPts val="600"/>
              </a:spcAft>
            </a:pPr>
            <a:r>
              <a:rPr lang="zh-CN" altLang="en-US" sz="1650" dirty="0">
                <a:latin typeface="+mn-lt"/>
                <a:ea typeface="+mn-ea"/>
                <a:sym typeface="+mn-ea"/>
              </a:rPr>
              <a:t>KST是在内核的支持下运行的，它们的创建、阻塞、撤消和切换在内核空间实现。为了对内核线程进行控制和管理，在内核空间也为每一个内核线程设置了一个线程控制块，</a:t>
            </a:r>
            <a:endParaRPr lang="zh-CN" altLang="en-US" sz="1650" dirty="0">
              <a:latin typeface="+mn-lt"/>
              <a:ea typeface="+mn-ea"/>
            </a:endParaRPr>
          </a:p>
        </p:txBody>
      </p:sp>
      <p:sp>
        <p:nvSpPr>
          <p:cNvPr id="10" name="矩形 9"/>
          <p:cNvSpPr/>
          <p:nvPr/>
        </p:nvSpPr>
        <p:spPr>
          <a:xfrm>
            <a:off x="1374328" y="1848205"/>
            <a:ext cx="2959997" cy="487973"/>
          </a:xfrm>
          <a:prstGeom prst="rect">
            <a:avLst/>
          </a:prstGeom>
        </p:spPr>
        <p:txBody>
          <a:bodyPr wrap="square">
            <a:noAutofit/>
          </a:bodyPr>
          <a:lstStyle/>
          <a:p>
            <a:pPr>
              <a:lnSpc>
                <a:spcPct val="132000"/>
              </a:lnSpc>
              <a:spcBef>
                <a:spcPts val="600"/>
              </a:spcBef>
              <a:spcAft>
                <a:spcPts val="600"/>
              </a:spcAft>
            </a:pPr>
            <a:r>
              <a:rPr lang="zh-CN" altLang="en-US" sz="1800" dirty="0">
                <a:solidFill>
                  <a:srgbClr val="FF0000"/>
                </a:solidFill>
                <a:latin typeface="+mn-ea"/>
              </a:rPr>
              <a:t>优点：</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46323" y="1849319"/>
            <a:ext cx="395288" cy="395288"/>
          </a:xfrm>
          <a:prstGeom prst="rect">
            <a:avLst/>
          </a:prstGeom>
          <a:ln>
            <a:noFill/>
          </a:ln>
          <a:effectLst>
            <a:softEdge rad="0"/>
          </a:effectLst>
        </p:spPr>
      </p:pic>
      <p:sp>
        <p:nvSpPr>
          <p:cNvPr id="16" name="矩形 15"/>
          <p:cNvSpPr/>
          <p:nvPr/>
        </p:nvSpPr>
        <p:spPr>
          <a:xfrm>
            <a:off x="1374328" y="3792764"/>
            <a:ext cx="2959997" cy="487973"/>
          </a:xfrm>
          <a:prstGeom prst="rect">
            <a:avLst/>
          </a:prstGeom>
        </p:spPr>
        <p:txBody>
          <a:bodyPr wrap="square">
            <a:noAutofit/>
          </a:bodyPr>
          <a:lstStyle/>
          <a:p>
            <a:pPr>
              <a:lnSpc>
                <a:spcPct val="132000"/>
              </a:lnSpc>
              <a:spcBef>
                <a:spcPts val="600"/>
              </a:spcBef>
              <a:spcAft>
                <a:spcPts val="600"/>
              </a:spcAft>
            </a:pPr>
            <a:r>
              <a:rPr lang="zh-CN" altLang="en-US" sz="1800" dirty="0">
                <a:solidFill>
                  <a:srgbClr val="0000FF"/>
                </a:solidFill>
                <a:latin typeface="+mn-ea"/>
              </a:rPr>
              <a:t>缺点：</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29965" y="3839107"/>
            <a:ext cx="395288" cy="395288"/>
          </a:xfrm>
          <a:prstGeom prst="rect">
            <a:avLst/>
          </a:prstGeom>
          <a:ln>
            <a:noFill/>
          </a:ln>
          <a:effectLst>
            <a:softEdge rad="0"/>
          </a:effectLst>
        </p:spPr>
      </p:pic>
      <p:sp>
        <p:nvSpPr>
          <p:cNvPr id="18" name="内容占位符 2"/>
          <p:cNvSpPr txBox="1"/>
          <p:nvPr/>
        </p:nvSpPr>
        <p:spPr>
          <a:xfrm>
            <a:off x="1341611" y="2216322"/>
            <a:ext cx="7494693" cy="1686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1650" dirty="0"/>
              <a:t>在多处理机系统中，内核可同时调度同一进程的多个线程</a:t>
            </a:r>
          </a:p>
          <a:p>
            <a:pPr marL="0" lvl="1" indent="0">
              <a:lnSpc>
                <a:spcPct val="132000"/>
              </a:lnSpc>
              <a:buClr>
                <a:srgbClr val="0000FF"/>
              </a:buClr>
              <a:buFont typeface="Wingdings" panose="05000000000000000000" pitchFamily="2" charset="2"/>
              <a:buChar char="Ø"/>
            </a:pPr>
            <a:r>
              <a:rPr lang="zh-CN" altLang="en-US" sz="1650" dirty="0"/>
              <a:t>如一个线程阻塞了，内核可调度其他线程</a:t>
            </a:r>
            <a:r>
              <a:rPr lang="en-US" altLang="zh-CN" sz="1650" dirty="0"/>
              <a:t>(</a:t>
            </a:r>
            <a:r>
              <a:rPr lang="zh-CN" altLang="en-US" sz="1650" dirty="0"/>
              <a:t>同一或其他进程</a:t>
            </a:r>
            <a:r>
              <a:rPr lang="en-US" altLang="zh-CN" sz="1650" dirty="0"/>
              <a:t>)</a:t>
            </a:r>
            <a:r>
              <a:rPr lang="zh-CN" altLang="en-US" sz="1650" dirty="0"/>
              <a:t>。</a:t>
            </a:r>
          </a:p>
          <a:p>
            <a:pPr marL="0" lvl="1" indent="0">
              <a:lnSpc>
                <a:spcPct val="132000"/>
              </a:lnSpc>
              <a:buClr>
                <a:srgbClr val="0000FF"/>
              </a:buClr>
              <a:buFont typeface="Wingdings" panose="05000000000000000000" pitchFamily="2" charset="2"/>
              <a:buChar char="Ø"/>
            </a:pPr>
            <a:r>
              <a:rPr lang="zh-CN" altLang="en-US" sz="1650" dirty="0"/>
              <a:t>线程的切换比较快，开销小。</a:t>
            </a:r>
          </a:p>
          <a:p>
            <a:pPr marL="0" lvl="1" indent="0">
              <a:lnSpc>
                <a:spcPct val="132000"/>
              </a:lnSpc>
              <a:buClr>
                <a:srgbClr val="0000FF"/>
              </a:buClr>
              <a:buFont typeface="Wingdings" panose="05000000000000000000" pitchFamily="2" charset="2"/>
              <a:buChar char="Ø"/>
            </a:pPr>
            <a:r>
              <a:rPr lang="zh-CN" altLang="en-US" sz="1650" dirty="0"/>
              <a:t>内核本身可采用多线程技术，提高执行速度和效率。</a:t>
            </a:r>
          </a:p>
        </p:txBody>
      </p:sp>
      <p:sp>
        <p:nvSpPr>
          <p:cNvPr id="19" name="内容占位符 2"/>
          <p:cNvSpPr txBox="1"/>
          <p:nvPr/>
        </p:nvSpPr>
        <p:spPr>
          <a:xfrm>
            <a:off x="1341611" y="4270065"/>
            <a:ext cx="7494693" cy="575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1650" dirty="0"/>
              <a:t>对用户线程切换，开销较大。</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用户级线程ULT</a:t>
            </a:r>
          </a:p>
        </p:txBody>
      </p:sp>
      <p:sp>
        <p:nvSpPr>
          <p:cNvPr id="2" name="矩形 1"/>
          <p:cNvSpPr/>
          <p:nvPr/>
        </p:nvSpPr>
        <p:spPr>
          <a:xfrm>
            <a:off x="533559" y="666908"/>
            <a:ext cx="8137922" cy="460163"/>
          </a:xfrm>
          <a:prstGeom prst="rect">
            <a:avLst/>
          </a:prstGeom>
        </p:spPr>
        <p:txBody>
          <a:bodyPr wrap="square">
            <a:noAutofit/>
          </a:bodyPr>
          <a:lstStyle/>
          <a:p>
            <a:pPr>
              <a:lnSpc>
                <a:spcPct val="132000"/>
              </a:lnSpc>
              <a:spcBef>
                <a:spcPts val="600"/>
              </a:spcBef>
              <a:spcAft>
                <a:spcPts val="600"/>
              </a:spcAft>
            </a:pPr>
            <a:r>
              <a:rPr lang="zh-CN" altLang="en-US" sz="1650" dirty="0">
                <a:latin typeface="+mn-lt"/>
                <a:ea typeface="+mn-ea"/>
                <a:sym typeface="+mn-ea"/>
              </a:rPr>
              <a:t>ULT是在用户空间中实现的。对线程的创建、 撤消、同步与通信等功能，由用户线程库管理，无需内核的支持，与内核无关的。线程的任务控制块设置在用户空间，线程所执行的操作无需内核的帮助，内核完全不知道用户级线程的存在。</a:t>
            </a:r>
            <a:endParaRPr lang="zh-CN" altLang="en-US" sz="1650" dirty="0">
              <a:latin typeface="+mn-lt"/>
              <a:ea typeface="+mn-ea"/>
            </a:endParaRPr>
          </a:p>
          <a:p>
            <a:pPr>
              <a:lnSpc>
                <a:spcPct val="132000"/>
              </a:lnSpc>
              <a:spcBef>
                <a:spcPts val="600"/>
              </a:spcBef>
              <a:spcAft>
                <a:spcPts val="600"/>
              </a:spcAft>
            </a:pPr>
            <a:endParaRPr lang="zh-CN" altLang="en-US" sz="1800" dirty="0">
              <a:latin typeface="+mn-ea"/>
            </a:endParaRPr>
          </a:p>
        </p:txBody>
      </p:sp>
      <p:sp>
        <p:nvSpPr>
          <p:cNvPr id="10" name="矩形 9"/>
          <p:cNvSpPr/>
          <p:nvPr/>
        </p:nvSpPr>
        <p:spPr>
          <a:xfrm>
            <a:off x="1374328" y="1848205"/>
            <a:ext cx="2959997" cy="487973"/>
          </a:xfrm>
          <a:prstGeom prst="rect">
            <a:avLst/>
          </a:prstGeom>
        </p:spPr>
        <p:txBody>
          <a:bodyPr wrap="square">
            <a:noAutofit/>
          </a:bodyPr>
          <a:lstStyle/>
          <a:p>
            <a:pPr>
              <a:lnSpc>
                <a:spcPct val="132000"/>
              </a:lnSpc>
              <a:spcBef>
                <a:spcPts val="600"/>
              </a:spcBef>
              <a:spcAft>
                <a:spcPts val="600"/>
              </a:spcAft>
            </a:pPr>
            <a:r>
              <a:rPr lang="zh-CN" altLang="en-US" sz="1800" dirty="0">
                <a:solidFill>
                  <a:srgbClr val="FF0000"/>
                </a:solidFill>
                <a:latin typeface="+mn-ea"/>
              </a:rPr>
              <a:t>优点：</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46323" y="1849319"/>
            <a:ext cx="395288" cy="395288"/>
          </a:xfrm>
          <a:prstGeom prst="rect">
            <a:avLst/>
          </a:prstGeom>
          <a:ln>
            <a:noFill/>
          </a:ln>
          <a:effectLst>
            <a:softEdge rad="0"/>
          </a:effectLst>
        </p:spPr>
      </p:pic>
      <p:sp>
        <p:nvSpPr>
          <p:cNvPr id="16" name="矩形 15"/>
          <p:cNvSpPr/>
          <p:nvPr/>
        </p:nvSpPr>
        <p:spPr>
          <a:xfrm>
            <a:off x="1374328" y="3559724"/>
            <a:ext cx="2959997" cy="487973"/>
          </a:xfrm>
          <a:prstGeom prst="rect">
            <a:avLst/>
          </a:prstGeom>
        </p:spPr>
        <p:txBody>
          <a:bodyPr wrap="square">
            <a:noAutofit/>
          </a:bodyPr>
          <a:lstStyle/>
          <a:p>
            <a:pPr>
              <a:lnSpc>
                <a:spcPct val="132000"/>
              </a:lnSpc>
              <a:spcBef>
                <a:spcPts val="600"/>
              </a:spcBef>
              <a:spcAft>
                <a:spcPts val="600"/>
              </a:spcAft>
            </a:pPr>
            <a:r>
              <a:rPr lang="zh-CN" altLang="en-US" sz="1800" dirty="0">
                <a:solidFill>
                  <a:srgbClr val="0000FF"/>
                </a:solidFill>
                <a:latin typeface="+mn-ea"/>
              </a:rPr>
              <a:t>缺点：</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29965" y="3606068"/>
            <a:ext cx="395288" cy="395288"/>
          </a:xfrm>
          <a:prstGeom prst="rect">
            <a:avLst/>
          </a:prstGeom>
          <a:ln>
            <a:noFill/>
          </a:ln>
          <a:effectLst>
            <a:softEdge rad="0"/>
          </a:effectLst>
        </p:spPr>
      </p:pic>
      <p:sp>
        <p:nvSpPr>
          <p:cNvPr id="18" name="内容占位符 2"/>
          <p:cNvSpPr txBox="1"/>
          <p:nvPr/>
        </p:nvSpPr>
        <p:spPr>
          <a:xfrm>
            <a:off x="1341611" y="2216322"/>
            <a:ext cx="7494693" cy="1292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1650" dirty="0"/>
              <a:t>线程切换不需要转换到内核空间。</a:t>
            </a:r>
          </a:p>
          <a:p>
            <a:pPr marL="0" lvl="1" indent="0">
              <a:lnSpc>
                <a:spcPct val="132000"/>
              </a:lnSpc>
              <a:buClr>
                <a:srgbClr val="0000FF"/>
              </a:buClr>
              <a:buFont typeface="Wingdings" panose="05000000000000000000" pitchFamily="2" charset="2"/>
              <a:buChar char="Ø"/>
            </a:pPr>
            <a:r>
              <a:rPr lang="zh-CN" altLang="en-US" sz="1650" dirty="0"/>
              <a:t>调度算法可以是进程专用的。</a:t>
            </a:r>
          </a:p>
          <a:p>
            <a:pPr marL="0" lvl="1" indent="0">
              <a:lnSpc>
                <a:spcPct val="132000"/>
              </a:lnSpc>
              <a:buClr>
                <a:srgbClr val="0000FF"/>
              </a:buClr>
              <a:buFont typeface="Wingdings" panose="05000000000000000000" pitchFamily="2" charset="2"/>
              <a:buChar char="Ø"/>
            </a:pPr>
            <a:r>
              <a:rPr lang="zh-CN" altLang="en-US" sz="1650" dirty="0"/>
              <a:t>线程的实现与</a:t>
            </a:r>
            <a:r>
              <a:rPr lang="en-US" altLang="zh-CN" sz="1650" dirty="0"/>
              <a:t>OS</a:t>
            </a:r>
            <a:r>
              <a:rPr lang="zh-CN" altLang="en-US" sz="1650" dirty="0"/>
              <a:t>平台无关。</a:t>
            </a:r>
          </a:p>
        </p:txBody>
      </p:sp>
      <p:sp>
        <p:nvSpPr>
          <p:cNvPr id="19" name="内容占位符 2"/>
          <p:cNvSpPr txBox="1"/>
          <p:nvPr/>
        </p:nvSpPr>
        <p:spPr>
          <a:xfrm>
            <a:off x="1341611" y="4037026"/>
            <a:ext cx="7494693" cy="575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zh-CN" altLang="en-US" sz="1650" dirty="0"/>
              <a:t>系统调用的阻塞问题。</a:t>
            </a:r>
          </a:p>
          <a:p>
            <a:pPr marL="0" lvl="1" indent="0">
              <a:lnSpc>
                <a:spcPct val="132000"/>
              </a:lnSpc>
              <a:buClr>
                <a:srgbClr val="0000FF"/>
              </a:buClr>
              <a:buFont typeface="Wingdings" panose="05000000000000000000" pitchFamily="2" charset="2"/>
              <a:buChar char="Ø"/>
            </a:pPr>
            <a:r>
              <a:rPr lang="zh-CN" altLang="en-US" sz="1650" dirty="0"/>
              <a:t>多线程应用不能利用多处理机进行多重处理的优点。</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7779FF-03B8-48EF-9B7F-2D08D4AFAEAA}"/>
              </a:ext>
            </a:extLst>
          </p:cNvPr>
          <p:cNvPicPr>
            <a:picLocks noChangeAspect="1"/>
          </p:cNvPicPr>
          <p:nvPr/>
        </p:nvPicPr>
        <p:blipFill>
          <a:blip r:embed="rId2"/>
          <a:stretch>
            <a:fillRect/>
          </a:stretch>
        </p:blipFill>
        <p:spPr>
          <a:xfrm>
            <a:off x="76200" y="971550"/>
            <a:ext cx="3412465" cy="2495550"/>
          </a:xfrm>
          <a:prstGeom prst="rect">
            <a:avLst/>
          </a:prstGeom>
        </p:spPr>
      </p:pic>
      <p:pic>
        <p:nvPicPr>
          <p:cNvPr id="5" name="图片 4">
            <a:extLst>
              <a:ext uri="{FF2B5EF4-FFF2-40B4-BE49-F238E27FC236}">
                <a16:creationId xmlns:a16="http://schemas.microsoft.com/office/drawing/2014/main" id="{3862ECCA-5249-40BB-984C-2B5C977B2260}"/>
              </a:ext>
            </a:extLst>
          </p:cNvPr>
          <p:cNvPicPr>
            <a:picLocks noChangeAspect="1"/>
          </p:cNvPicPr>
          <p:nvPr/>
        </p:nvPicPr>
        <p:blipFill>
          <a:blip r:embed="rId3"/>
          <a:stretch>
            <a:fillRect/>
          </a:stretch>
        </p:blipFill>
        <p:spPr>
          <a:xfrm>
            <a:off x="3581400" y="971550"/>
            <a:ext cx="2374460" cy="3867150"/>
          </a:xfrm>
          <a:prstGeom prst="rect">
            <a:avLst/>
          </a:prstGeom>
        </p:spPr>
      </p:pic>
      <p:pic>
        <p:nvPicPr>
          <p:cNvPr id="7" name="图片 6">
            <a:extLst>
              <a:ext uri="{FF2B5EF4-FFF2-40B4-BE49-F238E27FC236}">
                <a16:creationId xmlns:a16="http://schemas.microsoft.com/office/drawing/2014/main" id="{5B0C311F-A4C8-4F67-AF2C-7F2970489BD0}"/>
              </a:ext>
            </a:extLst>
          </p:cNvPr>
          <p:cNvPicPr>
            <a:picLocks noChangeAspect="1"/>
          </p:cNvPicPr>
          <p:nvPr/>
        </p:nvPicPr>
        <p:blipFill>
          <a:blip r:embed="rId4"/>
          <a:stretch>
            <a:fillRect/>
          </a:stretch>
        </p:blipFill>
        <p:spPr>
          <a:xfrm>
            <a:off x="6019800" y="1809750"/>
            <a:ext cx="3102624" cy="1266144"/>
          </a:xfrm>
          <a:prstGeom prst="rect">
            <a:avLst/>
          </a:prstGeom>
        </p:spPr>
      </p:pic>
      <p:sp>
        <p:nvSpPr>
          <p:cNvPr id="6" name="矩形 5">
            <a:extLst>
              <a:ext uri="{FF2B5EF4-FFF2-40B4-BE49-F238E27FC236}">
                <a16:creationId xmlns:a16="http://schemas.microsoft.com/office/drawing/2014/main" id="{23DF277F-1E3C-47EF-928E-6F81C9E231C6}"/>
              </a:ext>
            </a:extLst>
          </p:cNvPr>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用户级线程ULT</a:t>
            </a:r>
          </a:p>
        </p:txBody>
      </p:sp>
    </p:spTree>
    <p:extLst>
      <p:ext uri="{BB962C8B-B14F-4D97-AF65-F5344CB8AC3E}">
        <p14:creationId xmlns:p14="http://schemas.microsoft.com/office/powerpoint/2010/main" val="735495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ULT与KST组合方式</a:t>
            </a:r>
          </a:p>
        </p:txBody>
      </p:sp>
      <p:sp>
        <p:nvSpPr>
          <p:cNvPr id="2" name="文本框 1"/>
          <p:cNvSpPr txBox="1"/>
          <p:nvPr/>
        </p:nvSpPr>
        <p:spPr>
          <a:xfrm>
            <a:off x="990600" y="971550"/>
            <a:ext cx="6491605" cy="2912657"/>
          </a:xfrm>
          <a:prstGeom prst="rect">
            <a:avLst/>
          </a:prstGeom>
          <a:noFill/>
        </p:spPr>
        <p:txBody>
          <a:bodyPr wrap="square" rtlCol="0" anchor="t">
            <a:spAutoFit/>
          </a:bodyPr>
          <a:lstStyle/>
          <a:p>
            <a:pPr>
              <a:lnSpc>
                <a:spcPts val="3200"/>
              </a:lnSpc>
            </a:pPr>
            <a:r>
              <a:rPr lang="zh-CN" altLang="en-US" sz="1650" dirty="0">
                <a:latin typeface="+mn-lt"/>
                <a:ea typeface="+mn-ea"/>
                <a:sym typeface="+mn-ea"/>
              </a:rPr>
              <a:t>组合方式：</a:t>
            </a:r>
            <a:endParaRPr lang="en-US" altLang="zh-CN" sz="1650" dirty="0">
              <a:latin typeface="+mn-lt"/>
              <a:ea typeface="+mn-ea"/>
              <a:sym typeface="+mn-ea"/>
            </a:endParaRPr>
          </a:p>
          <a:p>
            <a:pPr marL="285750" indent="-285750">
              <a:lnSpc>
                <a:spcPts val="3200"/>
              </a:lnSpc>
              <a:buFont typeface="Wingdings" panose="05000000000000000000" pitchFamily="2" charset="2"/>
              <a:buChar char="l"/>
            </a:pPr>
            <a:r>
              <a:rPr lang="zh-CN" altLang="en-US" sz="1650" dirty="0">
                <a:solidFill>
                  <a:srgbClr val="FF0000"/>
                </a:solidFill>
                <a:latin typeface="+mn-lt"/>
                <a:ea typeface="+mn-ea"/>
                <a:sym typeface="+mn-ea"/>
              </a:rPr>
              <a:t>内核</a:t>
            </a:r>
            <a:r>
              <a:rPr lang="zh-CN" altLang="en-US" sz="1650" dirty="0">
                <a:latin typeface="+mn-lt"/>
                <a:ea typeface="+mn-ea"/>
                <a:sym typeface="+mn-ea"/>
              </a:rPr>
              <a:t>支持多个</a:t>
            </a:r>
            <a:r>
              <a:rPr lang="zh-CN" altLang="en-US" sz="1650" dirty="0">
                <a:solidFill>
                  <a:srgbClr val="FF0000"/>
                </a:solidFill>
                <a:latin typeface="+mn-lt"/>
                <a:ea typeface="+mn-ea"/>
                <a:sym typeface="+mn-ea"/>
              </a:rPr>
              <a:t>内核支持线程</a:t>
            </a:r>
            <a:r>
              <a:rPr lang="zh-CN" altLang="en-US" sz="1650" dirty="0">
                <a:latin typeface="+mn-lt"/>
                <a:ea typeface="+mn-ea"/>
                <a:sym typeface="+mn-ea"/>
              </a:rPr>
              <a:t>的</a:t>
            </a:r>
            <a:r>
              <a:rPr lang="zh-CN" altLang="en-US" sz="1650" dirty="0">
                <a:solidFill>
                  <a:srgbClr val="FF0000"/>
                </a:solidFill>
                <a:latin typeface="+mn-lt"/>
                <a:ea typeface="+mn-ea"/>
                <a:sym typeface="+mn-ea"/>
              </a:rPr>
              <a:t>建立</a:t>
            </a:r>
            <a:r>
              <a:rPr lang="zh-CN" altLang="en-US" sz="1650" dirty="0">
                <a:latin typeface="+mn-lt"/>
                <a:ea typeface="+mn-ea"/>
                <a:sym typeface="+mn-ea"/>
              </a:rPr>
              <a:t>、</a:t>
            </a:r>
            <a:r>
              <a:rPr lang="zh-CN" altLang="en-US" sz="1650" dirty="0">
                <a:solidFill>
                  <a:srgbClr val="FF0000"/>
                </a:solidFill>
                <a:latin typeface="+mn-lt"/>
                <a:ea typeface="+mn-ea"/>
                <a:sym typeface="+mn-ea"/>
              </a:rPr>
              <a:t>调度</a:t>
            </a:r>
            <a:r>
              <a:rPr lang="zh-CN" altLang="en-US" sz="1650" dirty="0">
                <a:latin typeface="+mn-lt"/>
                <a:ea typeface="+mn-ea"/>
                <a:sym typeface="+mn-ea"/>
              </a:rPr>
              <a:t>和</a:t>
            </a:r>
            <a:r>
              <a:rPr lang="zh-CN" altLang="en-US" sz="1650" dirty="0">
                <a:solidFill>
                  <a:srgbClr val="FF0000"/>
                </a:solidFill>
                <a:latin typeface="+mn-lt"/>
                <a:ea typeface="+mn-ea"/>
                <a:sym typeface="+mn-ea"/>
              </a:rPr>
              <a:t>管理</a:t>
            </a:r>
            <a:endParaRPr lang="en-US" altLang="zh-CN" sz="1650" dirty="0">
              <a:solidFill>
                <a:srgbClr val="FF0000"/>
              </a:solidFill>
              <a:latin typeface="+mn-lt"/>
              <a:ea typeface="+mn-ea"/>
              <a:sym typeface="+mn-ea"/>
            </a:endParaRPr>
          </a:p>
          <a:p>
            <a:pPr marL="285750" indent="-285750">
              <a:lnSpc>
                <a:spcPts val="3200"/>
              </a:lnSpc>
              <a:buFont typeface="Wingdings" panose="05000000000000000000" pitchFamily="2" charset="2"/>
              <a:buChar char="l"/>
            </a:pPr>
            <a:r>
              <a:rPr lang="zh-CN" altLang="en-US" sz="1650" dirty="0">
                <a:latin typeface="+mn-lt"/>
                <a:ea typeface="+mn-ea"/>
                <a:sym typeface="+mn-ea"/>
              </a:rPr>
              <a:t>允许用户应用程序建立、调度和管理用户级线程</a:t>
            </a:r>
            <a:endParaRPr lang="en-US" altLang="zh-CN" sz="1650" dirty="0">
              <a:latin typeface="+mn-lt"/>
              <a:ea typeface="+mn-ea"/>
              <a:sym typeface="+mn-ea"/>
            </a:endParaRPr>
          </a:p>
          <a:p>
            <a:pPr marL="285750" indent="-285750">
              <a:lnSpc>
                <a:spcPts val="3200"/>
              </a:lnSpc>
              <a:buFont typeface="Wingdings" panose="05000000000000000000" pitchFamily="2" charset="2"/>
              <a:buChar char="l"/>
            </a:pPr>
            <a:r>
              <a:rPr lang="zh-CN" altLang="en-US" sz="1650" dirty="0">
                <a:solidFill>
                  <a:srgbClr val="FF0000"/>
                </a:solidFill>
                <a:latin typeface="+mn-lt"/>
                <a:ea typeface="+mn-ea"/>
                <a:sym typeface="+mn-ea"/>
              </a:rPr>
              <a:t>一个内核支持线程对应多个用户级线程</a:t>
            </a:r>
            <a:r>
              <a:rPr lang="zh-CN" altLang="en-US" sz="1650" dirty="0">
                <a:latin typeface="+mn-lt"/>
                <a:ea typeface="+mn-ea"/>
                <a:sym typeface="+mn-ea"/>
              </a:rPr>
              <a:t>，时分多路复用</a:t>
            </a:r>
            <a:endParaRPr lang="en-US" altLang="zh-CN" sz="1650" dirty="0">
              <a:latin typeface="+mn-lt"/>
              <a:ea typeface="+mn-ea"/>
              <a:sym typeface="+mn-ea"/>
            </a:endParaRPr>
          </a:p>
          <a:p>
            <a:pPr marL="285750" indent="-285750">
              <a:lnSpc>
                <a:spcPts val="3200"/>
              </a:lnSpc>
              <a:buFont typeface="Wingdings" panose="05000000000000000000" pitchFamily="2" charset="2"/>
              <a:buChar char="l"/>
            </a:pPr>
            <a:r>
              <a:rPr lang="zh-CN" altLang="en-US" sz="1650" dirty="0">
                <a:latin typeface="+mn-lt"/>
                <a:ea typeface="+mn-ea"/>
                <a:sym typeface="+mn-ea"/>
              </a:rPr>
              <a:t>一个进程的</a:t>
            </a:r>
            <a:r>
              <a:rPr lang="zh-CN" altLang="en-US" sz="1650" dirty="0">
                <a:solidFill>
                  <a:srgbClr val="FF0000"/>
                </a:solidFill>
                <a:latin typeface="+mn-lt"/>
                <a:ea typeface="+mn-ea"/>
                <a:sym typeface="+mn-ea"/>
              </a:rPr>
              <a:t>多</a:t>
            </a:r>
            <a:r>
              <a:rPr lang="zh-CN" altLang="en-US" sz="1650" dirty="0">
                <a:latin typeface="+mn-lt"/>
                <a:ea typeface="+mn-ea"/>
                <a:sym typeface="+mn-ea"/>
              </a:rPr>
              <a:t>个</a:t>
            </a:r>
            <a:r>
              <a:rPr lang="zh-CN" altLang="en-US" sz="1650" dirty="0">
                <a:solidFill>
                  <a:srgbClr val="FF0000"/>
                </a:solidFill>
                <a:latin typeface="+mn-lt"/>
                <a:ea typeface="+mn-ea"/>
                <a:sym typeface="+mn-ea"/>
              </a:rPr>
              <a:t>线程</a:t>
            </a:r>
            <a:r>
              <a:rPr lang="zh-CN" altLang="en-US" sz="1650" dirty="0">
                <a:latin typeface="+mn-lt"/>
                <a:ea typeface="+mn-ea"/>
                <a:sym typeface="+mn-ea"/>
              </a:rPr>
              <a:t>可同时在</a:t>
            </a:r>
            <a:r>
              <a:rPr lang="zh-CN" altLang="en-US" sz="1650" dirty="0">
                <a:solidFill>
                  <a:srgbClr val="FF0000"/>
                </a:solidFill>
                <a:latin typeface="+mn-lt"/>
                <a:ea typeface="+mn-ea"/>
                <a:sym typeface="+mn-ea"/>
              </a:rPr>
              <a:t>多个</a:t>
            </a:r>
            <a:r>
              <a:rPr lang="en-US" altLang="zh-CN" sz="1650" dirty="0">
                <a:solidFill>
                  <a:srgbClr val="FF0000"/>
                </a:solidFill>
                <a:latin typeface="+mn-lt"/>
                <a:ea typeface="+mn-ea"/>
                <a:sym typeface="+mn-ea"/>
              </a:rPr>
              <a:t>CPU</a:t>
            </a:r>
            <a:r>
              <a:rPr lang="zh-CN" altLang="en-US" sz="1650" dirty="0">
                <a:latin typeface="+mn-lt"/>
                <a:ea typeface="+mn-ea"/>
                <a:sym typeface="+mn-ea"/>
              </a:rPr>
              <a:t>上运行，一个线程阻塞不会阻塞整个进程</a:t>
            </a:r>
            <a:endParaRPr lang="en-US" altLang="zh-CN" sz="1650" dirty="0">
              <a:latin typeface="+mn-lt"/>
              <a:ea typeface="+mn-ea"/>
              <a:sym typeface="+mn-ea"/>
            </a:endParaRPr>
          </a:p>
          <a:p>
            <a:pPr marL="285750" indent="-285750">
              <a:lnSpc>
                <a:spcPts val="3200"/>
              </a:lnSpc>
              <a:buFont typeface="Wingdings" panose="05000000000000000000" pitchFamily="2" charset="2"/>
              <a:buChar char="l"/>
            </a:pPr>
            <a:r>
              <a:rPr lang="zh-CN" altLang="en-US" sz="1650" dirty="0">
                <a:latin typeface="+mn-lt"/>
                <a:ea typeface="+mn-ea"/>
                <a:sym typeface="+mn-ea"/>
              </a:rPr>
              <a:t>结合</a:t>
            </a:r>
            <a:r>
              <a:rPr lang="en-US" altLang="zh-CN" sz="1650" dirty="0">
                <a:latin typeface="+mn-lt"/>
                <a:ea typeface="+mn-ea"/>
                <a:sym typeface="+mn-ea"/>
              </a:rPr>
              <a:t>KST</a:t>
            </a:r>
            <a:r>
              <a:rPr lang="zh-CN" altLang="en-US" sz="1650" dirty="0">
                <a:latin typeface="+mn-lt"/>
                <a:ea typeface="+mn-ea"/>
                <a:sym typeface="+mn-ea"/>
              </a:rPr>
              <a:t>和</a:t>
            </a:r>
            <a:r>
              <a:rPr lang="en-US" altLang="zh-CN" sz="1650" dirty="0">
                <a:latin typeface="+mn-lt"/>
                <a:ea typeface="+mn-ea"/>
                <a:sym typeface="+mn-ea"/>
              </a:rPr>
              <a:t>ULT</a:t>
            </a:r>
            <a:r>
              <a:rPr lang="zh-CN" altLang="en-US" sz="1650" dirty="0">
                <a:latin typeface="+mn-lt"/>
                <a:ea typeface="+mn-ea"/>
                <a:sym typeface="+mn-ea"/>
              </a:rPr>
              <a:t>优点，克服其各自的不足</a:t>
            </a:r>
          </a:p>
        </p:txBody>
      </p:sp>
    </p:spTree>
    <p:extLst>
      <p:ext uri="{BB962C8B-B14F-4D97-AF65-F5344CB8AC3E}">
        <p14:creationId xmlns:p14="http://schemas.microsoft.com/office/powerpoint/2010/main" val="249096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304800" y="1047750"/>
            <a:ext cx="8050213" cy="698500"/>
            <a:chOff x="138498" y="3002145"/>
            <a:chExt cx="3433375" cy="698323"/>
          </a:xfrm>
        </p:grpSpPr>
        <p:sp>
          <p:nvSpPr>
            <p:cNvPr id="105" name="椭圆 10"/>
            <p:cNvSpPr/>
            <p:nvPr/>
          </p:nvSpPr>
          <p:spPr>
            <a:xfrm>
              <a:off x="138498" y="3248146"/>
              <a:ext cx="162495" cy="3507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1</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7118" name="文本框 11"/>
            <p:cNvSpPr txBox="1"/>
            <p:nvPr/>
          </p:nvSpPr>
          <p:spPr>
            <a:xfrm>
              <a:off x="477437" y="3002145"/>
              <a:ext cx="767901" cy="307382"/>
            </a:xfrm>
            <a:prstGeom prst="rect">
              <a:avLst/>
            </a:prstGeom>
            <a:noFill/>
            <a:ln w="9525">
              <a:noFill/>
            </a:ln>
          </p:spPr>
          <p:txBody>
            <a:bodyPr wrap="none">
              <a:spAutoFit/>
            </a:bodyPr>
            <a:lstStyle/>
            <a:p>
              <a:pPr eaLnBrk="1" hangingPunct="1"/>
              <a:r>
                <a:rPr lang="zh-CN" altLang="en-US" sz="1400" dirty="0">
                  <a:latin typeface="微软雅黑" panose="020B0503020204020204" pitchFamily="34" charset="-122"/>
                </a:rPr>
                <a:t>按一定先后顺序执行</a:t>
              </a:r>
              <a:endParaRPr lang="en-US" altLang="zh-CN" sz="1400" dirty="0">
                <a:latin typeface="微软雅黑" panose="020B0503020204020204" pitchFamily="34" charset="-122"/>
              </a:endParaRPr>
            </a:p>
          </p:txBody>
        </p:sp>
        <p:sp>
          <p:nvSpPr>
            <p:cNvPr id="47119" name="矩形 9"/>
            <p:cNvSpPr/>
            <p:nvPr/>
          </p:nvSpPr>
          <p:spPr>
            <a:xfrm>
              <a:off x="484796" y="3271159"/>
              <a:ext cx="3087077" cy="429309"/>
            </a:xfrm>
            <a:prstGeom prst="rect">
              <a:avLst/>
            </a:prstGeom>
            <a:noFill/>
            <a:ln w="9525">
              <a:noFill/>
            </a:ln>
          </p:spPr>
          <p:txBody>
            <a:bodyPr>
              <a:spAutoFit/>
            </a:bodyPr>
            <a:lstStyle/>
            <a:p>
              <a:pPr algn="just" eaLnBrk="1" hangingPunct="1">
                <a:lnSpc>
                  <a:spcPct val="114000"/>
                </a:lnSpc>
              </a:pPr>
              <a:r>
                <a:rPr lang="zh-CN" altLang="en-US" sz="1000" dirty="0">
                  <a:latin typeface="微软雅黑" panose="020B0503020204020204" pitchFamily="34" charset="-122"/>
                </a:rPr>
                <a:t>通常，一个应用程序由若干个程序段组成，每一个程序段完成特定的功能，它们在执行时，都需要按照某种先后次序顺序执行，仅当前一程序段执行完后，才运行后一程序段。</a:t>
              </a:r>
            </a:p>
          </p:txBody>
        </p:sp>
      </p:grpSp>
      <p:grpSp>
        <p:nvGrpSpPr>
          <p:cNvPr id="108" name="Group 107"/>
          <p:cNvGrpSpPr/>
          <p:nvPr/>
        </p:nvGrpSpPr>
        <p:grpSpPr>
          <a:xfrm>
            <a:off x="314325" y="1931988"/>
            <a:ext cx="8296275" cy="698500"/>
            <a:chOff x="138498" y="3002145"/>
            <a:chExt cx="3538151" cy="698340"/>
          </a:xfrm>
        </p:grpSpPr>
        <p:sp>
          <p:nvSpPr>
            <p:cNvPr id="109" name="椭圆 10"/>
            <p:cNvSpPr/>
            <p:nvPr/>
          </p:nvSpPr>
          <p:spPr>
            <a:xfrm>
              <a:off x="138498" y="3267196"/>
              <a:ext cx="158425" cy="35075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2</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7115" name="文本框 11"/>
            <p:cNvSpPr txBox="1"/>
            <p:nvPr/>
          </p:nvSpPr>
          <p:spPr>
            <a:xfrm>
              <a:off x="477437" y="3002145"/>
              <a:ext cx="717275" cy="307394"/>
            </a:xfrm>
            <a:prstGeom prst="rect">
              <a:avLst/>
            </a:prstGeom>
            <a:noFill/>
            <a:ln w="9525">
              <a:noFill/>
            </a:ln>
          </p:spPr>
          <p:txBody>
            <a:bodyPr wrap="none">
              <a:spAutoFit/>
            </a:bodyPr>
            <a:lstStyle/>
            <a:p>
              <a:pPr eaLnBrk="1" hangingPunct="1"/>
              <a:r>
                <a:rPr lang="zh-CN" altLang="en-US" sz="1400" dirty="0">
                  <a:latin typeface="微软雅黑" panose="020B0503020204020204" pitchFamily="34" charset="-122"/>
                </a:rPr>
                <a:t>输入</a:t>
              </a:r>
              <a:r>
                <a:rPr lang="en-US" altLang="zh-CN" sz="1400" dirty="0">
                  <a:latin typeface="微软雅黑" panose="020B0503020204020204" pitchFamily="34" charset="-122"/>
                </a:rPr>
                <a:t>-&gt;</a:t>
              </a:r>
              <a:r>
                <a:rPr lang="zh-CN" altLang="en-US" sz="1400" dirty="0">
                  <a:latin typeface="微软雅黑" panose="020B0503020204020204" pitchFamily="34" charset="-122"/>
                </a:rPr>
                <a:t>计算</a:t>
              </a:r>
              <a:r>
                <a:rPr lang="en-US" altLang="zh-CN" sz="1400" dirty="0">
                  <a:latin typeface="微软雅黑" panose="020B0503020204020204" pitchFamily="34" charset="-122"/>
                </a:rPr>
                <a:t>-&gt;</a:t>
              </a:r>
              <a:r>
                <a:rPr lang="zh-CN" altLang="en-US" sz="1400" dirty="0">
                  <a:latin typeface="微软雅黑" panose="020B0503020204020204" pitchFamily="34" charset="-122"/>
                </a:rPr>
                <a:t>打印</a:t>
              </a:r>
              <a:endParaRPr lang="en-US" altLang="zh-CN" sz="1400" dirty="0">
                <a:latin typeface="微软雅黑" panose="020B0503020204020204" pitchFamily="34" charset="-122"/>
              </a:endParaRPr>
            </a:p>
          </p:txBody>
        </p:sp>
        <p:sp>
          <p:nvSpPr>
            <p:cNvPr id="47116" name="矩形 9"/>
            <p:cNvSpPr/>
            <p:nvPr/>
          </p:nvSpPr>
          <p:spPr>
            <a:xfrm>
              <a:off x="484796" y="3271159"/>
              <a:ext cx="3191853" cy="429326"/>
            </a:xfrm>
            <a:prstGeom prst="rect">
              <a:avLst/>
            </a:prstGeom>
            <a:noFill/>
            <a:ln w="9525">
              <a:noFill/>
            </a:ln>
          </p:spPr>
          <p:txBody>
            <a:bodyPr>
              <a:spAutoFit/>
            </a:bodyPr>
            <a:lstStyle/>
            <a:p>
              <a:pPr algn="just" eaLnBrk="1" hangingPunct="1">
                <a:lnSpc>
                  <a:spcPct val="114000"/>
                </a:lnSpc>
              </a:pPr>
              <a:r>
                <a:rPr lang="zh-CN" altLang="en-US" sz="1000" dirty="0">
                  <a:latin typeface="微软雅黑" panose="020B0503020204020204" pitchFamily="34" charset="-122"/>
                </a:rPr>
                <a:t>在进行计算时，应先运行输入程序，用于输入用户的程序和数据；然后运行计算程序，对所输入的数据进行计算；最后才是运行打印程序，打印计算结果。</a:t>
              </a:r>
            </a:p>
          </p:txBody>
        </p:sp>
      </p:grpSp>
      <p:grpSp>
        <p:nvGrpSpPr>
          <p:cNvPr id="112" name="Group 111"/>
          <p:cNvGrpSpPr/>
          <p:nvPr/>
        </p:nvGrpSpPr>
        <p:grpSpPr>
          <a:xfrm>
            <a:off x="323850" y="2816225"/>
            <a:ext cx="8005763" cy="698500"/>
            <a:chOff x="138498" y="3002145"/>
            <a:chExt cx="3414325" cy="698340"/>
          </a:xfrm>
        </p:grpSpPr>
        <p:sp>
          <p:nvSpPr>
            <p:cNvPr id="113" name="椭圆 10"/>
            <p:cNvSpPr/>
            <p:nvPr/>
          </p:nvSpPr>
          <p:spPr>
            <a:xfrm>
              <a:off x="138498" y="3267197"/>
              <a:ext cx="154366" cy="3507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mn-lt"/>
                  <a:ea typeface="+mn-ea"/>
                  <a:cs typeface="+mn-cs"/>
                </a:rPr>
                <a:t>3</a:t>
              </a:r>
              <a:endParaRPr kumimoji="0" lang="zh-CN" altLang="en-US" sz="1600" b="1" i="0" u="none" strike="noStrike" kern="1200" cap="none" spc="0" normalizeH="0" baseline="0" noProof="0" dirty="0">
                <a:ln>
                  <a:noFill/>
                </a:ln>
                <a:solidFill>
                  <a:schemeClr val="bg1"/>
                </a:solidFill>
                <a:effectLst/>
                <a:uLnTx/>
                <a:uFillTx/>
                <a:latin typeface="+mn-lt"/>
                <a:ea typeface="+mn-ea"/>
                <a:cs typeface="+mn-cs"/>
              </a:endParaRPr>
            </a:p>
          </p:txBody>
        </p:sp>
        <p:sp>
          <p:nvSpPr>
            <p:cNvPr id="47112" name="文本框 11"/>
            <p:cNvSpPr txBox="1"/>
            <p:nvPr/>
          </p:nvSpPr>
          <p:spPr>
            <a:xfrm>
              <a:off x="477437" y="3002145"/>
              <a:ext cx="700199" cy="307394"/>
            </a:xfrm>
            <a:prstGeom prst="rect">
              <a:avLst/>
            </a:prstGeom>
            <a:noFill/>
            <a:ln w="9525">
              <a:noFill/>
            </a:ln>
          </p:spPr>
          <p:txBody>
            <a:bodyPr wrap="none">
              <a:spAutoFit/>
            </a:bodyPr>
            <a:lstStyle/>
            <a:p>
              <a:pPr eaLnBrk="1" hangingPunct="1"/>
              <a:r>
                <a:rPr lang="zh-CN" altLang="en-US" sz="1400" dirty="0">
                  <a:latin typeface="微软雅黑" panose="020B0503020204020204" pitchFamily="34" charset="-122"/>
                </a:rPr>
                <a:t>趋关系：</a:t>
              </a:r>
              <a:r>
                <a:rPr lang="en-US" altLang="zh-CN" sz="1400" dirty="0">
                  <a:latin typeface="微软雅黑" panose="020B0503020204020204" pitchFamily="34" charset="-122"/>
                </a:rPr>
                <a:t>I</a:t>
              </a:r>
              <a:r>
                <a:rPr lang="en-US" altLang="zh-CN" sz="1400" baseline="-25000" dirty="0">
                  <a:latin typeface="微软雅黑" panose="020B0503020204020204" pitchFamily="34" charset="-122"/>
                </a:rPr>
                <a:t>i</a:t>
              </a:r>
              <a:r>
                <a:rPr lang="en-US" altLang="zh-CN" sz="1400" dirty="0">
                  <a:latin typeface="微软雅黑" panose="020B0503020204020204" pitchFamily="34" charset="-122"/>
                </a:rPr>
                <a:t>→C</a:t>
              </a:r>
              <a:r>
                <a:rPr lang="en-US" altLang="zh-CN" sz="1400" baseline="-25000" dirty="0">
                  <a:latin typeface="微软雅黑" panose="020B0503020204020204" pitchFamily="34" charset="-122"/>
                </a:rPr>
                <a:t>i</a:t>
              </a:r>
              <a:r>
                <a:rPr lang="en-US" altLang="zh-CN" sz="1400" dirty="0">
                  <a:latin typeface="微软雅黑" panose="020B0503020204020204" pitchFamily="34" charset="-122"/>
                </a:rPr>
                <a:t>→P</a:t>
              </a:r>
              <a:r>
                <a:rPr lang="en-US" altLang="zh-CN" sz="1400" baseline="-25000" dirty="0">
                  <a:latin typeface="微软雅黑" panose="020B0503020204020204" pitchFamily="34" charset="-122"/>
                </a:rPr>
                <a:t>i</a:t>
              </a:r>
              <a:endParaRPr lang="en-US" altLang="zh-CN" sz="1400" dirty="0">
                <a:latin typeface="微软雅黑" panose="020B0503020204020204" pitchFamily="34" charset="-122"/>
              </a:endParaRPr>
            </a:p>
          </p:txBody>
        </p:sp>
        <p:sp>
          <p:nvSpPr>
            <p:cNvPr id="47113" name="矩形 9"/>
            <p:cNvSpPr/>
            <p:nvPr/>
          </p:nvSpPr>
          <p:spPr>
            <a:xfrm>
              <a:off x="484797" y="3271159"/>
              <a:ext cx="3068026" cy="429326"/>
            </a:xfrm>
            <a:prstGeom prst="rect">
              <a:avLst/>
            </a:prstGeom>
            <a:noFill/>
            <a:ln w="9525">
              <a:noFill/>
            </a:ln>
          </p:spPr>
          <p:txBody>
            <a:bodyPr>
              <a:spAutoFit/>
            </a:bodyPr>
            <a:lstStyle/>
            <a:p>
              <a:pPr algn="just" eaLnBrk="1" hangingPunct="1">
                <a:lnSpc>
                  <a:spcPct val="114000"/>
                </a:lnSpc>
              </a:pPr>
              <a:r>
                <a:rPr lang="zh-CN" altLang="en-US" sz="1000" dirty="0">
                  <a:latin typeface="微软雅黑" panose="020B0503020204020204" pitchFamily="34" charset="-122"/>
                </a:rPr>
                <a:t>用结点</a:t>
              </a:r>
              <a:r>
                <a:rPr lang="en-US" altLang="zh-CN" sz="1000" dirty="0">
                  <a:latin typeface="微软雅黑" panose="020B0503020204020204" pitchFamily="34" charset="-122"/>
                </a:rPr>
                <a:t>(Node)</a:t>
              </a:r>
              <a:r>
                <a:rPr lang="zh-CN" altLang="en-US" sz="1000" dirty="0">
                  <a:latin typeface="微软雅黑" panose="020B0503020204020204" pitchFamily="34" charset="-122"/>
                </a:rPr>
                <a:t>代表各程序段的操作</a:t>
              </a:r>
              <a:r>
                <a:rPr lang="en-US" altLang="zh-CN" sz="1000" dirty="0">
                  <a:latin typeface="微软雅黑" panose="020B0503020204020204" pitchFamily="34" charset="-122"/>
                </a:rPr>
                <a:t>(</a:t>
              </a:r>
              <a:r>
                <a:rPr lang="zh-CN" altLang="en-US" sz="1000" dirty="0">
                  <a:latin typeface="微软雅黑" panose="020B0503020204020204" pitchFamily="34" charset="-122"/>
                </a:rPr>
                <a:t>在图</a:t>
              </a:r>
              <a:r>
                <a:rPr lang="en-US" altLang="zh-CN" sz="1000" dirty="0">
                  <a:latin typeface="微软雅黑" panose="020B0503020204020204" pitchFamily="34" charset="-122"/>
                </a:rPr>
                <a:t>2-1</a:t>
              </a:r>
              <a:r>
                <a:rPr lang="zh-CN" altLang="en-US" sz="1000" dirty="0">
                  <a:latin typeface="微软雅黑" panose="020B0503020204020204" pitchFamily="34" charset="-122"/>
                </a:rPr>
                <a:t>中用圆圈表示</a:t>
              </a:r>
              <a:r>
                <a:rPr lang="en-US" altLang="zh-CN" sz="1000" dirty="0">
                  <a:latin typeface="微软雅黑" panose="020B0503020204020204" pitchFamily="34" charset="-122"/>
                </a:rPr>
                <a:t>)</a:t>
              </a:r>
              <a:r>
                <a:rPr lang="zh-CN" altLang="en-US" sz="1000" dirty="0">
                  <a:latin typeface="微软雅黑" panose="020B0503020204020204" pitchFamily="34" charset="-122"/>
                </a:rPr>
                <a:t>，其中</a:t>
              </a:r>
              <a:r>
                <a:rPr lang="en-US" altLang="zh-CN" sz="1000" dirty="0">
                  <a:latin typeface="微软雅黑" panose="020B0503020204020204" pitchFamily="34" charset="-122"/>
                </a:rPr>
                <a:t>I</a:t>
              </a:r>
              <a:r>
                <a:rPr lang="zh-CN" altLang="en-US" sz="1000" dirty="0">
                  <a:latin typeface="微软雅黑" panose="020B0503020204020204" pitchFamily="34" charset="-122"/>
                </a:rPr>
                <a:t>代表输入操作，</a:t>
              </a:r>
              <a:r>
                <a:rPr lang="en-US" altLang="zh-CN" sz="1000" dirty="0">
                  <a:latin typeface="微软雅黑" panose="020B0503020204020204" pitchFamily="34" charset="-122"/>
                </a:rPr>
                <a:t>C</a:t>
              </a:r>
              <a:r>
                <a:rPr lang="zh-CN" altLang="en-US" sz="1000" dirty="0">
                  <a:latin typeface="微软雅黑" panose="020B0503020204020204" pitchFamily="34" charset="-122"/>
                </a:rPr>
                <a:t>代表计算操作，</a:t>
              </a:r>
              <a:r>
                <a:rPr lang="en-US" altLang="zh-CN" sz="1000" dirty="0">
                  <a:latin typeface="微软雅黑" panose="020B0503020204020204" pitchFamily="34" charset="-122"/>
                </a:rPr>
                <a:t>P</a:t>
              </a:r>
              <a:r>
                <a:rPr lang="zh-CN" altLang="en-US" sz="1000" dirty="0">
                  <a:latin typeface="微软雅黑" panose="020B0503020204020204" pitchFamily="34" charset="-122"/>
                </a:rPr>
                <a:t>为打印操作，用箭头指示操作的先后次序。</a:t>
              </a:r>
            </a:p>
          </p:txBody>
        </p:sp>
      </p:grpSp>
      <p:sp>
        <p:nvSpPr>
          <p:cNvPr id="21"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程序的顺序执行</a:t>
            </a:r>
          </a:p>
        </p:txBody>
      </p:sp>
      <p:pic>
        <p:nvPicPr>
          <p:cNvPr id="2" name="图片 1"/>
          <p:cNvPicPr>
            <a:picLocks noChangeAspect="1"/>
          </p:cNvPicPr>
          <p:nvPr/>
        </p:nvPicPr>
        <p:blipFill>
          <a:blip r:embed="rId3"/>
          <a:stretch>
            <a:fillRect/>
          </a:stretch>
        </p:blipFill>
        <p:spPr>
          <a:xfrm>
            <a:off x="2338388" y="3784600"/>
            <a:ext cx="4595812" cy="1149350"/>
          </a:xfrm>
          <a:prstGeom prst="rect">
            <a:avLst/>
          </a:prstGeom>
          <a:noFill/>
          <a:ln w="9525">
            <a:noFill/>
          </a:ln>
        </p:spPr>
      </p:pic>
      <p:sp>
        <p:nvSpPr>
          <p:cNvPr id="3" name="文本框 2">
            <a:extLst>
              <a:ext uri="{FF2B5EF4-FFF2-40B4-BE49-F238E27FC236}">
                <a16:creationId xmlns:a16="http://schemas.microsoft.com/office/drawing/2014/main" id="{DDB30027-E907-5FAA-B9A6-5EC9AB30ED3B}"/>
              </a:ext>
            </a:extLst>
          </p:cNvPr>
          <p:cNvSpPr txBox="1"/>
          <p:nvPr/>
        </p:nvSpPr>
        <p:spPr>
          <a:xfrm>
            <a:off x="2202374" y="4171950"/>
            <a:ext cx="697627" cy="400110"/>
          </a:xfrm>
          <a:prstGeom prst="rect">
            <a:avLst/>
          </a:prstGeom>
          <a:noFill/>
        </p:spPr>
        <p:txBody>
          <a:bodyPr wrap="none" rtlCol="0">
            <a:spAutoFit/>
          </a:bodyPr>
          <a:lstStyle/>
          <a:p>
            <a:r>
              <a:rPr lang="zh-CN" altLang="en-US" sz="2000" b="1" dirty="0">
                <a:solidFill>
                  <a:srgbClr val="FF0000"/>
                </a:solidFill>
              </a:rPr>
              <a:t>输入</a:t>
            </a:r>
          </a:p>
        </p:txBody>
      </p:sp>
      <p:sp>
        <p:nvSpPr>
          <p:cNvPr id="4" name="文本框 3">
            <a:extLst>
              <a:ext uri="{FF2B5EF4-FFF2-40B4-BE49-F238E27FC236}">
                <a16:creationId xmlns:a16="http://schemas.microsoft.com/office/drawing/2014/main" id="{90294C2C-7AB2-DF3D-D162-CB225111016E}"/>
              </a:ext>
            </a:extLst>
          </p:cNvPr>
          <p:cNvSpPr txBox="1"/>
          <p:nvPr/>
        </p:nvSpPr>
        <p:spPr>
          <a:xfrm>
            <a:off x="2971800" y="4159220"/>
            <a:ext cx="697627" cy="400110"/>
          </a:xfrm>
          <a:prstGeom prst="rect">
            <a:avLst/>
          </a:prstGeom>
          <a:noFill/>
        </p:spPr>
        <p:txBody>
          <a:bodyPr wrap="none" rtlCol="0">
            <a:spAutoFit/>
          </a:bodyPr>
          <a:lstStyle/>
          <a:p>
            <a:r>
              <a:rPr lang="zh-CN" altLang="en-US" sz="2000" b="1" dirty="0">
                <a:solidFill>
                  <a:srgbClr val="FF0000"/>
                </a:solidFill>
              </a:rPr>
              <a:t>计算</a:t>
            </a:r>
          </a:p>
        </p:txBody>
      </p:sp>
      <p:sp>
        <p:nvSpPr>
          <p:cNvPr id="5" name="文本框 4">
            <a:extLst>
              <a:ext uri="{FF2B5EF4-FFF2-40B4-BE49-F238E27FC236}">
                <a16:creationId xmlns:a16="http://schemas.microsoft.com/office/drawing/2014/main" id="{8BED9911-C9E1-27F2-F9BF-B6C7C8E0B4E1}"/>
              </a:ext>
            </a:extLst>
          </p:cNvPr>
          <p:cNvSpPr txBox="1"/>
          <p:nvPr/>
        </p:nvSpPr>
        <p:spPr>
          <a:xfrm>
            <a:off x="3834760" y="4159220"/>
            <a:ext cx="697627" cy="400110"/>
          </a:xfrm>
          <a:prstGeom prst="rect">
            <a:avLst/>
          </a:prstGeom>
          <a:noFill/>
        </p:spPr>
        <p:txBody>
          <a:bodyPr wrap="none" rtlCol="0">
            <a:spAutoFit/>
          </a:bodyPr>
          <a:lstStyle/>
          <a:p>
            <a:r>
              <a:rPr lang="zh-CN" altLang="en-US" sz="2000" b="1" dirty="0">
                <a:solidFill>
                  <a:srgbClr val="FF0000"/>
                </a:solidFill>
              </a:rPr>
              <a:t>打印</a:t>
            </a:r>
          </a:p>
        </p:txBody>
      </p: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ULT与KST组合方式</a:t>
            </a:r>
          </a:p>
        </p:txBody>
      </p:sp>
      <p:sp>
        <p:nvSpPr>
          <p:cNvPr id="2" name="文本框 1"/>
          <p:cNvSpPr txBox="1"/>
          <p:nvPr/>
        </p:nvSpPr>
        <p:spPr>
          <a:xfrm>
            <a:off x="518795" y="742950"/>
            <a:ext cx="4572000" cy="344805"/>
          </a:xfrm>
          <a:prstGeom prst="rect">
            <a:avLst/>
          </a:prstGeom>
          <a:noFill/>
        </p:spPr>
        <p:txBody>
          <a:bodyPr wrap="square" rtlCol="0" anchor="t">
            <a:spAutoFit/>
          </a:bodyPr>
          <a:lstStyle/>
          <a:p>
            <a:r>
              <a:rPr lang="zh-CN" altLang="en-US" sz="1650" dirty="0">
                <a:latin typeface="+mn-lt"/>
                <a:ea typeface="+mn-ea"/>
                <a:sym typeface="+mn-ea"/>
              </a:rPr>
              <a:t>根据</a:t>
            </a:r>
            <a:r>
              <a:rPr lang="en-US" altLang="zh-CN" sz="1650" dirty="0">
                <a:latin typeface="+mn-lt"/>
                <a:ea typeface="+mn-ea"/>
                <a:sym typeface="+mn-ea"/>
              </a:rPr>
              <a:t>ULT</a:t>
            </a:r>
            <a:r>
              <a:rPr lang="zh-CN" altLang="en-US" sz="1650" dirty="0">
                <a:latin typeface="+mn-lt"/>
                <a:ea typeface="+mn-ea"/>
                <a:sym typeface="+mn-ea"/>
              </a:rPr>
              <a:t>和</a:t>
            </a:r>
            <a:r>
              <a:rPr lang="en-US" altLang="zh-CN" sz="1650" dirty="0">
                <a:latin typeface="+mn-lt"/>
                <a:ea typeface="+mn-ea"/>
                <a:sym typeface="+mn-ea"/>
              </a:rPr>
              <a:t>KST</a:t>
            </a:r>
            <a:r>
              <a:rPr lang="zh-CN" altLang="en-US" sz="1650" dirty="0">
                <a:latin typeface="+mn-lt"/>
                <a:ea typeface="+mn-ea"/>
                <a:sym typeface="+mn-ea"/>
              </a:rPr>
              <a:t>的连接方式不同分类：</a:t>
            </a:r>
          </a:p>
        </p:txBody>
      </p:sp>
      <p:pic>
        <p:nvPicPr>
          <p:cNvPr id="143363" name="图片 841731" descr="2-18"/>
          <p:cNvPicPr>
            <a:picLocks noChangeAspect="1"/>
          </p:cNvPicPr>
          <p:nvPr>
            <p:custDataLst>
              <p:tags r:id="rId1"/>
            </p:custDataLst>
          </p:nvPr>
        </p:nvPicPr>
        <p:blipFill>
          <a:blip r:embed="rId4"/>
          <a:stretch>
            <a:fillRect/>
          </a:stretch>
        </p:blipFill>
        <p:spPr>
          <a:xfrm>
            <a:off x="1066483" y="1657033"/>
            <a:ext cx="7416800" cy="2509837"/>
          </a:xfrm>
          <a:prstGeom prst="rect">
            <a:avLst/>
          </a:prstGeom>
          <a:noFill/>
          <a:ln w="9525">
            <a:noFill/>
          </a:ln>
        </p:spPr>
      </p:pic>
      <p:sp>
        <p:nvSpPr>
          <p:cNvPr id="5" name="文本框 4">
            <a:extLst>
              <a:ext uri="{FF2B5EF4-FFF2-40B4-BE49-F238E27FC236}">
                <a16:creationId xmlns:a16="http://schemas.microsoft.com/office/drawing/2014/main" id="{5FF59F42-9F08-4898-BE13-6727482ECC78}"/>
              </a:ext>
            </a:extLst>
          </p:cNvPr>
          <p:cNvSpPr txBox="1"/>
          <p:nvPr/>
        </p:nvSpPr>
        <p:spPr>
          <a:xfrm>
            <a:off x="304800" y="4243702"/>
            <a:ext cx="2185214" cy="830997"/>
          </a:xfrm>
          <a:prstGeom prst="rect">
            <a:avLst/>
          </a:prstGeom>
          <a:noFill/>
        </p:spPr>
        <p:txBody>
          <a:bodyPr wrap="none" rtlCol="0">
            <a:spAutoFit/>
          </a:bodyPr>
          <a:lstStyle/>
          <a:p>
            <a:r>
              <a:rPr lang="zh-CN" altLang="en-US" sz="1200" dirty="0">
                <a:solidFill>
                  <a:srgbClr val="FF0000"/>
                </a:solidFill>
              </a:rPr>
              <a:t>多个</a:t>
            </a:r>
            <a:r>
              <a:rPr lang="en-US" altLang="zh-CN" sz="1200" dirty="0">
                <a:solidFill>
                  <a:srgbClr val="FF0000"/>
                </a:solidFill>
              </a:rPr>
              <a:t>ULT</a:t>
            </a:r>
            <a:r>
              <a:rPr lang="zh-CN" altLang="en-US" sz="1200" dirty="0">
                <a:solidFill>
                  <a:srgbClr val="FF0000"/>
                </a:solidFill>
              </a:rPr>
              <a:t>映射到一个</a:t>
            </a:r>
            <a:r>
              <a:rPr lang="en-US" altLang="zh-CN" sz="1200" dirty="0">
                <a:solidFill>
                  <a:srgbClr val="FF0000"/>
                </a:solidFill>
              </a:rPr>
              <a:t>KST</a:t>
            </a:r>
          </a:p>
          <a:p>
            <a:r>
              <a:rPr lang="zh-CN" altLang="en-US" sz="1200" dirty="0">
                <a:solidFill>
                  <a:srgbClr val="FF0000"/>
                </a:solidFill>
              </a:rPr>
              <a:t>不支持多处理机</a:t>
            </a:r>
            <a:endParaRPr lang="en-US" altLang="zh-CN" sz="1200" dirty="0">
              <a:solidFill>
                <a:srgbClr val="FF0000"/>
              </a:solidFill>
            </a:endParaRPr>
          </a:p>
          <a:p>
            <a:r>
              <a:rPr lang="zh-CN" altLang="en-US" sz="1200" dirty="0">
                <a:solidFill>
                  <a:srgbClr val="FF0000"/>
                </a:solidFill>
              </a:rPr>
              <a:t>一个线程访问内核时被阻塞，</a:t>
            </a:r>
            <a:endParaRPr lang="en-US" altLang="zh-CN" sz="1200" dirty="0">
              <a:solidFill>
                <a:srgbClr val="FF0000"/>
              </a:solidFill>
            </a:endParaRPr>
          </a:p>
          <a:p>
            <a:r>
              <a:rPr lang="zh-CN" altLang="en-US" sz="1200" dirty="0">
                <a:solidFill>
                  <a:srgbClr val="FF0000"/>
                </a:solidFill>
              </a:rPr>
              <a:t>整个进程被阻塞</a:t>
            </a:r>
            <a:endParaRPr lang="en-US" altLang="zh-CN" sz="1200" dirty="0">
              <a:solidFill>
                <a:srgbClr val="FF0000"/>
              </a:solidFill>
            </a:endParaRPr>
          </a:p>
        </p:txBody>
      </p:sp>
      <p:sp>
        <p:nvSpPr>
          <p:cNvPr id="8" name="文本框 7">
            <a:extLst>
              <a:ext uri="{FF2B5EF4-FFF2-40B4-BE49-F238E27FC236}">
                <a16:creationId xmlns:a16="http://schemas.microsoft.com/office/drawing/2014/main" id="{456F64C4-BA19-4C3D-87C0-28D95DA746EA}"/>
              </a:ext>
            </a:extLst>
          </p:cNvPr>
          <p:cNvSpPr txBox="1"/>
          <p:nvPr/>
        </p:nvSpPr>
        <p:spPr>
          <a:xfrm>
            <a:off x="2031217" y="2074212"/>
            <a:ext cx="765402" cy="276999"/>
          </a:xfrm>
          <a:prstGeom prst="rect">
            <a:avLst/>
          </a:prstGeom>
          <a:noFill/>
        </p:spPr>
        <p:txBody>
          <a:bodyPr wrap="none" rtlCol="0">
            <a:spAutoFit/>
          </a:bodyPr>
          <a:lstStyle/>
          <a:p>
            <a:r>
              <a:rPr lang="zh-CN" altLang="en-US" sz="1200" dirty="0">
                <a:solidFill>
                  <a:srgbClr val="FF0000"/>
                </a:solidFill>
              </a:rPr>
              <a:t>多个</a:t>
            </a:r>
            <a:r>
              <a:rPr lang="en-US" altLang="zh-CN" sz="1200" dirty="0">
                <a:solidFill>
                  <a:srgbClr val="FF0000"/>
                </a:solidFill>
              </a:rPr>
              <a:t>ULT</a:t>
            </a:r>
            <a:endParaRPr lang="zh-CN" altLang="en-US" sz="1200" dirty="0">
              <a:solidFill>
                <a:srgbClr val="FF0000"/>
              </a:solidFill>
            </a:endParaRPr>
          </a:p>
        </p:txBody>
      </p:sp>
      <p:sp>
        <p:nvSpPr>
          <p:cNvPr id="9" name="文本框 8">
            <a:extLst>
              <a:ext uri="{FF2B5EF4-FFF2-40B4-BE49-F238E27FC236}">
                <a16:creationId xmlns:a16="http://schemas.microsoft.com/office/drawing/2014/main" id="{94B83DAF-1377-476C-9A56-593DC3498A7C}"/>
              </a:ext>
            </a:extLst>
          </p:cNvPr>
          <p:cNvSpPr txBox="1"/>
          <p:nvPr/>
        </p:nvSpPr>
        <p:spPr>
          <a:xfrm>
            <a:off x="6172200" y="4448601"/>
            <a:ext cx="1655068" cy="276999"/>
          </a:xfrm>
          <a:prstGeom prst="rect">
            <a:avLst/>
          </a:prstGeom>
          <a:noFill/>
        </p:spPr>
        <p:txBody>
          <a:bodyPr wrap="none" rtlCol="0">
            <a:spAutoFit/>
          </a:bodyPr>
          <a:lstStyle/>
          <a:p>
            <a:r>
              <a:rPr lang="en-US" altLang="zh-CN" sz="1200" dirty="0">
                <a:solidFill>
                  <a:srgbClr val="FF0000"/>
                </a:solidFill>
              </a:rPr>
              <a:t>KST</a:t>
            </a:r>
            <a:r>
              <a:rPr lang="zh-CN" altLang="en-US" sz="1200" dirty="0">
                <a:solidFill>
                  <a:srgbClr val="FF0000"/>
                </a:solidFill>
              </a:rPr>
              <a:t>少或与</a:t>
            </a:r>
            <a:r>
              <a:rPr lang="en-US" altLang="zh-CN" sz="1200" dirty="0">
                <a:solidFill>
                  <a:srgbClr val="FF0000"/>
                </a:solidFill>
              </a:rPr>
              <a:t>ULT</a:t>
            </a:r>
            <a:r>
              <a:rPr lang="zh-CN" altLang="en-US" sz="1200" dirty="0">
                <a:solidFill>
                  <a:srgbClr val="FF0000"/>
                </a:solidFill>
              </a:rPr>
              <a:t>一样多</a:t>
            </a:r>
            <a:endParaRPr lang="en-US" altLang="zh-CN" sz="1200" dirty="0">
              <a:solidFill>
                <a:srgbClr val="FF0000"/>
              </a:solidFill>
            </a:endParaRPr>
          </a:p>
        </p:txBody>
      </p:sp>
      <p:sp>
        <p:nvSpPr>
          <p:cNvPr id="10" name="文本框 9">
            <a:extLst>
              <a:ext uri="{FF2B5EF4-FFF2-40B4-BE49-F238E27FC236}">
                <a16:creationId xmlns:a16="http://schemas.microsoft.com/office/drawing/2014/main" id="{C6D29EE1-2E1A-4018-9916-B122F208A4FF}"/>
              </a:ext>
            </a:extLst>
          </p:cNvPr>
          <p:cNvSpPr txBox="1"/>
          <p:nvPr/>
        </p:nvSpPr>
        <p:spPr>
          <a:xfrm>
            <a:off x="3962400" y="4400549"/>
            <a:ext cx="954107" cy="461665"/>
          </a:xfrm>
          <a:prstGeom prst="rect">
            <a:avLst/>
          </a:prstGeom>
          <a:noFill/>
        </p:spPr>
        <p:txBody>
          <a:bodyPr wrap="none" rtlCol="0">
            <a:spAutoFit/>
          </a:bodyPr>
          <a:lstStyle/>
          <a:p>
            <a:r>
              <a:rPr lang="zh-CN" altLang="en-US" sz="1200" dirty="0">
                <a:solidFill>
                  <a:srgbClr val="FF0000"/>
                </a:solidFill>
              </a:rPr>
              <a:t>开销大</a:t>
            </a:r>
            <a:endParaRPr lang="en-US" altLang="zh-CN" sz="1200" dirty="0">
              <a:solidFill>
                <a:srgbClr val="FF0000"/>
              </a:solidFill>
            </a:endParaRPr>
          </a:p>
          <a:p>
            <a:r>
              <a:rPr lang="zh-CN" altLang="en-US" sz="1200" dirty="0">
                <a:solidFill>
                  <a:srgbClr val="FF0000"/>
                </a:solidFill>
              </a:rPr>
              <a:t>多线程并行</a:t>
            </a:r>
            <a:endParaRPr lang="en-US" altLang="zh-CN" sz="1200" dirty="0">
              <a:solidFill>
                <a:srgbClr val="FF0000"/>
              </a:solidFill>
            </a:endParaRPr>
          </a:p>
        </p:txBody>
      </p:sp>
      <p:sp>
        <p:nvSpPr>
          <p:cNvPr id="11" name="文本框 10">
            <a:extLst>
              <a:ext uri="{FF2B5EF4-FFF2-40B4-BE49-F238E27FC236}">
                <a16:creationId xmlns:a16="http://schemas.microsoft.com/office/drawing/2014/main" id="{271EFB49-9CC5-4F01-8F99-9A8B25660328}"/>
              </a:ext>
            </a:extLst>
          </p:cNvPr>
          <p:cNvSpPr txBox="1"/>
          <p:nvPr/>
        </p:nvSpPr>
        <p:spPr>
          <a:xfrm>
            <a:off x="1905000" y="3028950"/>
            <a:ext cx="766557" cy="276999"/>
          </a:xfrm>
          <a:prstGeom prst="rect">
            <a:avLst/>
          </a:prstGeom>
          <a:noFill/>
        </p:spPr>
        <p:txBody>
          <a:bodyPr wrap="none" rtlCol="0">
            <a:spAutoFit/>
          </a:bodyPr>
          <a:lstStyle/>
          <a:p>
            <a:r>
              <a:rPr lang="zh-CN" altLang="en-US" sz="1200" dirty="0">
                <a:solidFill>
                  <a:srgbClr val="FF0000"/>
                </a:solidFill>
              </a:rPr>
              <a:t>单个</a:t>
            </a:r>
            <a:r>
              <a:rPr lang="en-US" altLang="zh-CN" sz="1200" dirty="0">
                <a:solidFill>
                  <a:srgbClr val="FF0000"/>
                </a:solidFill>
              </a:rPr>
              <a:t>KST</a:t>
            </a:r>
            <a:endParaRPr lang="zh-CN" altLang="en-US" sz="1200"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多对一模型</a:t>
            </a:r>
          </a:p>
        </p:txBody>
      </p:sp>
      <p:sp>
        <p:nvSpPr>
          <p:cNvPr id="29" name="iśḷíḑe"/>
          <p:cNvSpPr/>
          <p:nvPr/>
        </p:nvSpPr>
        <p:spPr>
          <a:xfrm>
            <a:off x="622292" y="861498"/>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31" name="ïś1ïḑè"/>
          <p:cNvSpPr/>
          <p:nvPr/>
        </p:nvSpPr>
        <p:spPr>
          <a:xfrm>
            <a:off x="622292" y="1565767"/>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32" name="iśḷíḑe"/>
          <p:cNvSpPr/>
          <p:nvPr/>
        </p:nvSpPr>
        <p:spPr>
          <a:xfrm>
            <a:off x="622292" y="22682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
        <p:nvSpPr>
          <p:cNvPr id="34" name="ïś1ïḑè"/>
          <p:cNvSpPr/>
          <p:nvPr/>
        </p:nvSpPr>
        <p:spPr>
          <a:xfrm>
            <a:off x="622292" y="3028043"/>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04</a:t>
            </a:r>
          </a:p>
        </p:txBody>
      </p:sp>
      <p:sp>
        <p:nvSpPr>
          <p:cNvPr id="36" name="内容占位符 2"/>
          <p:cNvSpPr txBox="1"/>
          <p:nvPr/>
        </p:nvSpPr>
        <p:spPr>
          <a:xfrm>
            <a:off x="1334924" y="888158"/>
            <a:ext cx="3876317" cy="392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solidFill>
                  <a:srgbClr val="FF0000"/>
                </a:solidFill>
              </a:rPr>
              <a:t>多个用户级线程映射到一个内核线程。</a:t>
            </a:r>
          </a:p>
        </p:txBody>
      </p:sp>
      <p:sp>
        <p:nvSpPr>
          <p:cNvPr id="38" name="内容占位符 2"/>
          <p:cNvSpPr txBox="1"/>
          <p:nvPr/>
        </p:nvSpPr>
        <p:spPr>
          <a:xfrm>
            <a:off x="1334924" y="1665694"/>
            <a:ext cx="4341320" cy="27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多个线程不能并行运行在多个处理器上。</a:t>
            </a:r>
          </a:p>
        </p:txBody>
      </p:sp>
      <p:sp>
        <p:nvSpPr>
          <p:cNvPr id="39" name="内容占位符 2"/>
          <p:cNvSpPr txBox="1"/>
          <p:nvPr/>
        </p:nvSpPr>
        <p:spPr>
          <a:xfrm>
            <a:off x="1334924" y="2253443"/>
            <a:ext cx="6614835" cy="275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dirty="0"/>
              <a:t>线程管理在用户态执行，因此是管理开销小，高效，但一个线程的阻塞系统调用会导致整个进程的阻塞 。</a:t>
            </a:r>
          </a:p>
        </p:txBody>
      </p:sp>
      <p:sp>
        <p:nvSpPr>
          <p:cNvPr id="40" name="内容占位符 2"/>
          <p:cNvSpPr txBox="1"/>
          <p:nvPr/>
        </p:nvSpPr>
        <p:spPr>
          <a:xfrm>
            <a:off x="1334770" y="3146425"/>
            <a:ext cx="4436745" cy="2578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当</a:t>
            </a:r>
            <a:r>
              <a:rPr lang="en-US" altLang="zh-CN" dirty="0"/>
              <a:t>ULT</a:t>
            </a:r>
            <a:r>
              <a:rPr lang="zh-CN" altLang="en-US" dirty="0"/>
              <a:t>需要访问内核时一个线程映射到</a:t>
            </a:r>
            <a:r>
              <a:rPr lang="en-US" altLang="zh-CN" dirty="0"/>
              <a:t>KST</a:t>
            </a:r>
          </a:p>
        </p:txBody>
      </p:sp>
      <p:sp>
        <p:nvSpPr>
          <p:cNvPr id="42" name="iśḷíḑe"/>
          <p:cNvSpPr/>
          <p:nvPr/>
        </p:nvSpPr>
        <p:spPr>
          <a:xfrm>
            <a:off x="622292" y="3766377"/>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05</a:t>
            </a:r>
          </a:p>
        </p:txBody>
      </p:sp>
      <p:sp>
        <p:nvSpPr>
          <p:cNvPr id="44" name="内容占位符 2"/>
          <p:cNvSpPr txBox="1"/>
          <p:nvPr/>
        </p:nvSpPr>
        <p:spPr>
          <a:xfrm>
            <a:off x="1334924" y="3892958"/>
            <a:ext cx="1717520" cy="275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例子</a:t>
            </a:r>
            <a:r>
              <a:rPr lang="en-US" altLang="zh-CN" dirty="0"/>
              <a:t>:</a:t>
            </a:r>
          </a:p>
        </p:txBody>
      </p:sp>
      <p:sp>
        <p:nvSpPr>
          <p:cNvPr id="46" name="内容占位符 2"/>
          <p:cNvSpPr txBox="1"/>
          <p:nvPr/>
        </p:nvSpPr>
        <p:spPr>
          <a:xfrm>
            <a:off x="2124548" y="3787850"/>
            <a:ext cx="3581723" cy="761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1650" dirty="0"/>
              <a:t>Solaris Green Threads</a:t>
            </a:r>
          </a:p>
          <a:p>
            <a:pPr marL="0" lvl="1" indent="0">
              <a:lnSpc>
                <a:spcPct val="132000"/>
              </a:lnSpc>
              <a:buClr>
                <a:srgbClr val="0000FF"/>
              </a:buClr>
              <a:buFont typeface="Wingdings" panose="05000000000000000000" pitchFamily="2" charset="2"/>
              <a:buChar char="Ø"/>
            </a:pPr>
            <a:r>
              <a:rPr lang="en-US" altLang="zh-CN" sz="1650" dirty="0"/>
              <a:t>GNU Portable Threads</a:t>
            </a:r>
          </a:p>
        </p:txBody>
      </p:sp>
      <p:pic>
        <p:nvPicPr>
          <p:cNvPr id="4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2682" t="1207" r="12682" b="1208"/>
          <a:stretch>
            <a:fillRect/>
          </a:stretch>
        </p:blipFill>
        <p:spPr bwMode="auto">
          <a:xfrm>
            <a:off x="6096194" y="2952869"/>
            <a:ext cx="2343150" cy="172402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83444" y="211401"/>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一对一模型</a:t>
            </a:r>
          </a:p>
        </p:txBody>
      </p:sp>
      <p:sp>
        <p:nvSpPr>
          <p:cNvPr id="29" name="iśḷíḑe"/>
          <p:cNvSpPr/>
          <p:nvPr/>
        </p:nvSpPr>
        <p:spPr>
          <a:xfrm>
            <a:off x="622292" y="861498"/>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31" name="ïś1ïḑè"/>
          <p:cNvSpPr/>
          <p:nvPr/>
        </p:nvSpPr>
        <p:spPr>
          <a:xfrm>
            <a:off x="622292" y="1565767"/>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32" name="iśḷíḑe"/>
          <p:cNvSpPr/>
          <p:nvPr/>
        </p:nvSpPr>
        <p:spPr>
          <a:xfrm>
            <a:off x="622292" y="22682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
        <p:nvSpPr>
          <p:cNvPr id="34" name="ïś1ïḑè"/>
          <p:cNvSpPr/>
          <p:nvPr/>
        </p:nvSpPr>
        <p:spPr>
          <a:xfrm>
            <a:off x="622292" y="3028043"/>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04</a:t>
            </a:r>
          </a:p>
        </p:txBody>
      </p:sp>
      <p:sp>
        <p:nvSpPr>
          <p:cNvPr id="36" name="内容占位符 2"/>
          <p:cNvSpPr txBox="1"/>
          <p:nvPr/>
        </p:nvSpPr>
        <p:spPr>
          <a:xfrm>
            <a:off x="1334924" y="888158"/>
            <a:ext cx="3876317" cy="392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solidFill>
                  <a:srgbClr val="FF0000"/>
                </a:solidFill>
              </a:rPr>
              <a:t>每个用户级线程映射到一个内核线程。</a:t>
            </a:r>
          </a:p>
        </p:txBody>
      </p:sp>
      <p:sp>
        <p:nvSpPr>
          <p:cNvPr id="38" name="内容占位符 2"/>
          <p:cNvSpPr txBox="1"/>
          <p:nvPr/>
        </p:nvSpPr>
        <p:spPr>
          <a:xfrm>
            <a:off x="1334924" y="1665694"/>
            <a:ext cx="4341320" cy="27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比多对一模型有更好的并发性。</a:t>
            </a:r>
          </a:p>
        </p:txBody>
      </p:sp>
      <p:sp>
        <p:nvSpPr>
          <p:cNvPr id="39" name="内容占位符 2"/>
          <p:cNvSpPr txBox="1"/>
          <p:nvPr/>
        </p:nvSpPr>
        <p:spPr>
          <a:xfrm>
            <a:off x="1334924" y="2298053"/>
            <a:ext cx="6614835" cy="275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dirty="0"/>
              <a:t>允许多个线程并行运行在多个处理器上。</a:t>
            </a:r>
          </a:p>
        </p:txBody>
      </p:sp>
      <p:sp>
        <p:nvSpPr>
          <p:cNvPr id="40" name="内容占位符 2"/>
          <p:cNvSpPr txBox="1"/>
          <p:nvPr/>
        </p:nvSpPr>
        <p:spPr>
          <a:xfrm>
            <a:off x="1334924" y="3146206"/>
            <a:ext cx="4677479" cy="257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创建一个</a:t>
            </a:r>
            <a:r>
              <a:rPr lang="en-US" altLang="zh-CN" dirty="0"/>
              <a:t>ULT</a:t>
            </a:r>
            <a:r>
              <a:rPr lang="zh-CN" altLang="en-US" dirty="0"/>
              <a:t>需要创建一个</a:t>
            </a:r>
            <a:r>
              <a:rPr lang="en-US" altLang="zh-CN" dirty="0"/>
              <a:t>KST</a:t>
            </a:r>
            <a:r>
              <a:rPr lang="zh-CN" altLang="en-US" dirty="0"/>
              <a:t>，效率较差。</a:t>
            </a:r>
          </a:p>
        </p:txBody>
      </p:sp>
      <p:sp>
        <p:nvSpPr>
          <p:cNvPr id="42" name="iśḷíḑe"/>
          <p:cNvSpPr/>
          <p:nvPr/>
        </p:nvSpPr>
        <p:spPr>
          <a:xfrm>
            <a:off x="622292" y="3766377"/>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05</a:t>
            </a:r>
          </a:p>
        </p:txBody>
      </p:sp>
      <p:sp>
        <p:nvSpPr>
          <p:cNvPr id="44" name="内容占位符 2"/>
          <p:cNvSpPr txBox="1"/>
          <p:nvPr/>
        </p:nvSpPr>
        <p:spPr>
          <a:xfrm>
            <a:off x="1334924" y="3892958"/>
            <a:ext cx="1717520" cy="275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例子：</a:t>
            </a:r>
          </a:p>
        </p:txBody>
      </p:sp>
      <p:sp>
        <p:nvSpPr>
          <p:cNvPr id="46" name="内容占位符 2"/>
          <p:cNvSpPr txBox="1"/>
          <p:nvPr/>
        </p:nvSpPr>
        <p:spPr>
          <a:xfrm>
            <a:off x="2124548" y="3787850"/>
            <a:ext cx="3581723" cy="761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1650" dirty="0"/>
              <a:t>Windows 95/98/NT/XP/2000</a:t>
            </a:r>
          </a:p>
          <a:p>
            <a:pPr marL="0" lvl="1" indent="0">
              <a:lnSpc>
                <a:spcPct val="132000"/>
              </a:lnSpc>
              <a:buClr>
                <a:srgbClr val="0000FF"/>
              </a:buClr>
              <a:buFont typeface="Wingdings" panose="05000000000000000000" pitchFamily="2" charset="2"/>
              <a:buChar char="Ø"/>
            </a:pPr>
            <a:r>
              <a:rPr lang="en-US" altLang="zh-CN" sz="1650" dirty="0"/>
              <a:t>Linux</a:t>
            </a:r>
          </a:p>
        </p:txBody>
      </p:sp>
      <p:pic>
        <p:nvPicPr>
          <p:cNvPr id="1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360" t="25420" r="540" b="25180"/>
          <a:stretch>
            <a:fillRect/>
          </a:stretch>
        </p:blipFill>
        <p:spPr bwMode="auto">
          <a:xfrm>
            <a:off x="5493371" y="1061675"/>
            <a:ext cx="3240881" cy="1253729"/>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内容占位符 2"/>
          <p:cNvSpPr txBox="1"/>
          <p:nvPr/>
        </p:nvSpPr>
        <p:spPr>
          <a:xfrm>
            <a:off x="5516757" y="3835863"/>
            <a:ext cx="3581723" cy="761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2000"/>
              </a:lnSpc>
              <a:buClr>
                <a:srgbClr val="0000FF"/>
              </a:buClr>
              <a:buFont typeface="Wingdings" panose="05000000000000000000" pitchFamily="2" charset="2"/>
              <a:buChar char="Ø"/>
            </a:pPr>
            <a:r>
              <a:rPr lang="en-US" altLang="zh-CN" sz="1650" dirty="0"/>
              <a:t>Solaris 9 and later</a:t>
            </a:r>
          </a:p>
          <a:p>
            <a:pPr marL="0" lvl="1" indent="0">
              <a:lnSpc>
                <a:spcPct val="132000"/>
              </a:lnSpc>
              <a:buClr>
                <a:srgbClr val="0000FF"/>
              </a:buClr>
              <a:buFont typeface="Wingdings" panose="05000000000000000000" pitchFamily="2" charset="2"/>
              <a:buChar char="Ø"/>
            </a:pPr>
            <a:r>
              <a:rPr lang="en-US" altLang="zh-CN" sz="1650" dirty="0"/>
              <a:t>OS/2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7520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多对多模型</a:t>
            </a:r>
          </a:p>
        </p:txBody>
      </p:sp>
      <p:sp>
        <p:nvSpPr>
          <p:cNvPr id="221" name="i$lîďê"/>
          <p:cNvSpPr/>
          <p:nvPr/>
        </p:nvSpPr>
        <p:spPr>
          <a:xfrm>
            <a:off x="1351859" y="1756989"/>
            <a:ext cx="5459533" cy="294658"/>
          </a:xfrm>
          <a:prstGeom prst="rect">
            <a:avLst/>
          </a:prstGeom>
          <a:noFill/>
          <a:ln>
            <a:noFill/>
          </a:ln>
        </p:spPr>
        <p:txBody>
          <a:bodyPr wrap="square" lIns="68580" tIns="34290" rIns="68580" bIns="34290" anchor="ctr" anchorCtr="0">
            <a:noAutofit/>
          </a:bodyPr>
          <a:lstStyle/>
          <a:p>
            <a:r>
              <a:rPr lang="en-US" altLang="zh-CN" sz="1800" dirty="0"/>
              <a:t>KST</a:t>
            </a:r>
            <a:r>
              <a:rPr lang="zh-CN" altLang="en-US" sz="1800" dirty="0"/>
              <a:t>的数目可以根据应用进程和系统的不同调整</a:t>
            </a:r>
          </a:p>
        </p:txBody>
      </p:sp>
      <p:sp>
        <p:nvSpPr>
          <p:cNvPr id="222" name="î$ļíḋè"/>
          <p:cNvSpPr/>
          <p:nvPr/>
        </p:nvSpPr>
        <p:spPr>
          <a:xfrm>
            <a:off x="1351861" y="2798726"/>
            <a:ext cx="2629775" cy="1323607"/>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en-US" altLang="zh-CN" sz="1650" dirty="0"/>
              <a:t>Solaris 9 </a:t>
            </a:r>
            <a:r>
              <a:rPr lang="zh-CN" altLang="en-US" sz="1650" dirty="0"/>
              <a:t>以前的版本；</a:t>
            </a:r>
          </a:p>
          <a:p>
            <a:pPr marL="342900" indent="-342900">
              <a:lnSpc>
                <a:spcPct val="120000"/>
              </a:lnSpc>
              <a:buClr>
                <a:srgbClr val="FF0000"/>
              </a:buClr>
              <a:buFont typeface="Wingdings" panose="05000000000000000000" pitchFamily="2" charset="2"/>
              <a:buChar char="Ø"/>
            </a:pPr>
            <a:r>
              <a:rPr lang="zh-CN" altLang="en-US" sz="1650" dirty="0"/>
              <a:t>带有</a:t>
            </a:r>
            <a:r>
              <a:rPr lang="en-US" altLang="zh-CN" sz="1650" dirty="0" err="1"/>
              <a:t>ThreadFiber</a:t>
            </a:r>
            <a:r>
              <a:rPr lang="zh-CN" altLang="en-US" sz="1650" dirty="0"/>
              <a:t>开发包的</a:t>
            </a:r>
            <a:r>
              <a:rPr lang="en-US" altLang="zh-CN" sz="1650" dirty="0"/>
              <a:t>Windows NT/2000 </a:t>
            </a:r>
            <a:r>
              <a:rPr lang="zh-CN" altLang="en-US" sz="1650" dirty="0"/>
              <a:t>。</a:t>
            </a:r>
          </a:p>
        </p:txBody>
      </p:sp>
      <p:sp>
        <p:nvSpPr>
          <p:cNvPr id="223" name="ïṧḷïḋè"/>
          <p:cNvSpPr/>
          <p:nvPr/>
        </p:nvSpPr>
        <p:spPr>
          <a:xfrm>
            <a:off x="1351861" y="2414145"/>
            <a:ext cx="2772038" cy="311327"/>
          </a:xfrm>
          <a:prstGeom prst="rect">
            <a:avLst/>
          </a:prstGeom>
          <a:noFill/>
          <a:ln>
            <a:noFill/>
          </a:ln>
        </p:spPr>
        <p:txBody>
          <a:bodyPr wrap="square" lIns="68580" tIns="34290" rIns="68580" bIns="34290" anchor="ctr" anchorCtr="0">
            <a:noAutofit/>
          </a:bodyPr>
          <a:lstStyle/>
          <a:p>
            <a:r>
              <a:rPr lang="zh-CN" altLang="en-US" sz="1800" dirty="0">
                <a:solidFill>
                  <a:srgbClr val="0000FF"/>
                </a:solidFill>
              </a:rPr>
              <a:t>例子：</a:t>
            </a:r>
          </a:p>
        </p:txBody>
      </p:sp>
      <p:sp>
        <p:nvSpPr>
          <p:cNvPr id="225" name="íšḻíḑê"/>
          <p:cNvSpPr/>
          <p:nvPr/>
        </p:nvSpPr>
        <p:spPr>
          <a:xfrm>
            <a:off x="1351860" y="1021167"/>
            <a:ext cx="6717942" cy="304310"/>
          </a:xfrm>
          <a:prstGeom prst="rect">
            <a:avLst/>
          </a:prstGeom>
          <a:noFill/>
          <a:ln>
            <a:noFill/>
          </a:ln>
        </p:spPr>
        <p:txBody>
          <a:bodyPr wrap="square" lIns="68580" tIns="34290" rIns="68580" bIns="34290" anchor="ctr" anchorCtr="0">
            <a:noAutofit/>
          </a:bodyPr>
          <a:lstStyle/>
          <a:p>
            <a:r>
              <a:rPr lang="zh-CN" altLang="en-US" sz="1800" dirty="0">
                <a:solidFill>
                  <a:srgbClr val="FF0000"/>
                </a:solidFill>
              </a:rPr>
              <a:t>多个用户级线程映射为相等或小于数目的内核线程。</a:t>
            </a:r>
          </a:p>
        </p:txBody>
      </p:sp>
      <p:pic>
        <p:nvPicPr>
          <p:cNvPr id="2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l="6703" t="838" r="6912" b="838"/>
          <a:stretch>
            <a:fillRect/>
          </a:stretch>
        </p:blipFill>
        <p:spPr bwMode="auto">
          <a:xfrm>
            <a:off x="5262054" y="2494289"/>
            <a:ext cx="2705100" cy="1687354"/>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iśḷíḑe"/>
          <p:cNvSpPr/>
          <p:nvPr>
            <p:custDataLst>
              <p:tags r:id="rId1"/>
            </p:custDataLst>
          </p:nvPr>
        </p:nvSpPr>
        <p:spPr>
          <a:xfrm>
            <a:off x="698492" y="937698"/>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31" name="ïś1ïḑè"/>
          <p:cNvSpPr/>
          <p:nvPr>
            <p:custDataLst>
              <p:tags r:id="rId2"/>
            </p:custDataLst>
          </p:nvPr>
        </p:nvSpPr>
        <p:spPr>
          <a:xfrm>
            <a:off x="698492" y="1641967"/>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32" name="iśḷíḑe"/>
          <p:cNvSpPr/>
          <p:nvPr>
            <p:custDataLst>
              <p:tags r:id="rId3"/>
            </p:custDataLst>
          </p:nvPr>
        </p:nvSpPr>
        <p:spPr>
          <a:xfrm>
            <a:off x="698492" y="234443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5969" y="133296"/>
            <a:ext cx="5269706" cy="398780"/>
          </a:xfrm>
          <a:prstGeom prst="rect">
            <a:avLst/>
          </a:prstGeom>
        </p:spPr>
        <p:txBody>
          <a:bodyPr wrap="square">
            <a:spAutoFit/>
          </a:bodyPr>
          <a:lstStyle/>
          <a:p>
            <a:pPr algn="l">
              <a:buClrTx/>
              <a:buSzTx/>
              <a:buFontTx/>
            </a:pPr>
            <a:r>
              <a:rPr lang="zh-CN" altLang="en-US" sz="2000" b="1" dirty="0">
                <a:solidFill>
                  <a:schemeClr val="bg1">
                    <a:lumMod val="50000"/>
                  </a:schemeClr>
                </a:solidFill>
              </a:rPr>
              <a:t>支持多线程的硬件架构</a:t>
            </a:r>
            <a:endParaRPr lang="zh-CN" altLang="en-US" sz="2000" b="1" noProof="0" dirty="0">
              <a:solidFill>
                <a:schemeClr val="bg1">
                  <a:lumMod val="50000"/>
                </a:schemeClr>
              </a:solidFill>
            </a:endParaRPr>
          </a:p>
        </p:txBody>
      </p:sp>
      <p:pic>
        <p:nvPicPr>
          <p:cNvPr id="27" name="图片 26">
            <a:extLst>
              <a:ext uri="{FF2B5EF4-FFF2-40B4-BE49-F238E27FC236}">
                <a16:creationId xmlns:a16="http://schemas.microsoft.com/office/drawing/2014/main" id="{968753EE-181C-4AA7-AA3B-9B186716C6F4}"/>
              </a:ext>
            </a:extLst>
          </p:cNvPr>
          <p:cNvPicPr>
            <a:picLocks noChangeAspect="1"/>
          </p:cNvPicPr>
          <p:nvPr/>
        </p:nvPicPr>
        <p:blipFill>
          <a:blip r:embed="rId3"/>
          <a:stretch>
            <a:fillRect/>
          </a:stretch>
        </p:blipFill>
        <p:spPr>
          <a:xfrm>
            <a:off x="1828800" y="666750"/>
            <a:ext cx="4924425" cy="4417258"/>
          </a:xfrm>
          <a:prstGeom prst="rect">
            <a:avLst/>
          </a:prstGeom>
        </p:spPr>
      </p:pic>
    </p:spTree>
    <p:extLst>
      <p:ext uri="{BB962C8B-B14F-4D97-AF65-F5344CB8AC3E}">
        <p14:creationId xmlns:p14="http://schemas.microsoft.com/office/powerpoint/2010/main" val="3561823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842753"/>
          <p:cNvSpPr>
            <a:spLocks noGrp="1"/>
          </p:cNvSpPr>
          <p:nvPr>
            <p:ph type="title"/>
          </p:nvPr>
        </p:nvSpPr>
        <p:spPr>
          <a:xfrm>
            <a:off x="533400" y="742950"/>
            <a:ext cx="8443595" cy="1480820"/>
          </a:xfrm>
        </p:spPr>
        <p:txBody>
          <a:bodyPr anchor="t" anchorCtr="0"/>
          <a:lstStyle/>
          <a:p>
            <a:pPr>
              <a:lnSpc>
                <a:spcPct val="150000"/>
              </a:lnSpc>
            </a:pPr>
            <a:r>
              <a:rPr lang="zh-CN" altLang="en-US" sz="1800" b="1" dirty="0">
                <a:latin typeface="微软雅黑" panose="020B0503020204020204" pitchFamily="34" charset="-122"/>
                <a:ea typeface="微软雅黑" panose="020B0503020204020204" pitchFamily="34" charset="-122"/>
                <a:cs typeface="+mn-cs"/>
              </a:rPr>
              <a:t>1. 内核支持线程的实现</a:t>
            </a:r>
            <a:br>
              <a:rPr lang="zh-CN" altLang="en-US" sz="1800" b="1" dirty="0">
                <a:latin typeface="微软雅黑" panose="020B0503020204020204" pitchFamily="34" charset="-122"/>
                <a:ea typeface="微软雅黑" panose="020B0503020204020204" pitchFamily="34" charset="-122"/>
                <a:cs typeface="+mn-cs"/>
              </a:rPr>
            </a:br>
            <a:r>
              <a:rPr lang="zh-CN" altLang="en-US" sz="1800" dirty="0">
                <a:latin typeface="微软雅黑" panose="020B0503020204020204" pitchFamily="34" charset="-122"/>
                <a:ea typeface="微软雅黑" panose="020B0503020204020204" pitchFamily="34" charset="-122"/>
                <a:cs typeface="+mn-cs"/>
              </a:rPr>
              <a:t>在仅设置了</a:t>
            </a:r>
            <a:r>
              <a:rPr lang="en-US" altLang="zh-CN" sz="1800" dirty="0">
                <a:latin typeface="微软雅黑" panose="020B0503020204020204" pitchFamily="34" charset="-122"/>
                <a:ea typeface="微软雅黑" panose="020B0503020204020204" pitchFamily="34" charset="-122"/>
                <a:cs typeface="+mn-cs"/>
              </a:rPr>
              <a:t>KST</a:t>
            </a:r>
            <a:r>
              <a:rPr lang="zh-CN" altLang="en-US" sz="1800" dirty="0">
                <a:latin typeface="微软雅黑" panose="020B0503020204020204" pitchFamily="34" charset="-122"/>
                <a:ea typeface="微软雅黑" panose="020B0503020204020204" pitchFamily="34" charset="-122"/>
                <a:cs typeface="+mn-cs"/>
              </a:rPr>
              <a:t>的OS中，系统创建一个新进程时，便分配一个任务数据区</a:t>
            </a:r>
            <a:r>
              <a:rPr lang="zh-CN" altLang="en-US" sz="1800" dirty="0">
                <a:solidFill>
                  <a:srgbClr val="FF0000"/>
                </a:solidFill>
                <a:latin typeface="微软雅黑" panose="020B0503020204020204" pitchFamily="34" charset="-122"/>
                <a:ea typeface="微软雅黑" panose="020B0503020204020204" pitchFamily="34" charset="-122"/>
                <a:cs typeface="+mn-cs"/>
              </a:rPr>
              <a:t>PTDA(Per Task Data Area)</a:t>
            </a:r>
            <a:r>
              <a:rPr lang="zh-CN" altLang="en-US" sz="1800" dirty="0">
                <a:latin typeface="微软雅黑" panose="020B0503020204020204" pitchFamily="34" charset="-122"/>
                <a:ea typeface="微软雅黑" panose="020B0503020204020204" pitchFamily="34" charset="-122"/>
                <a:cs typeface="+mn-cs"/>
              </a:rPr>
              <a:t>，其中包括若干个线程控制块TCB空间，如图所示</a:t>
            </a:r>
          </a:p>
        </p:txBody>
      </p:sp>
      <p:sp>
        <p:nvSpPr>
          <p:cNvPr id="20" name="矩形 19"/>
          <p:cNvSpPr/>
          <p:nvPr>
            <p:custDataLst>
              <p:tags r:id="rId1"/>
            </p:custDataLst>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线程的具体实现</a:t>
            </a:r>
          </a:p>
        </p:txBody>
      </p:sp>
      <p:pic>
        <p:nvPicPr>
          <p:cNvPr id="145411" name="图片 843779" descr="2-19"/>
          <p:cNvPicPr>
            <a:picLocks noChangeAspect="1"/>
          </p:cNvPicPr>
          <p:nvPr>
            <p:custDataLst>
              <p:tags r:id="rId2"/>
            </p:custDataLst>
          </p:nvPr>
        </p:nvPicPr>
        <p:blipFill>
          <a:blip r:embed="rId4"/>
          <a:stretch>
            <a:fillRect/>
          </a:stretch>
        </p:blipFill>
        <p:spPr>
          <a:xfrm>
            <a:off x="609600" y="2419350"/>
            <a:ext cx="4589859" cy="2218134"/>
          </a:xfrm>
          <a:prstGeom prst="rect">
            <a:avLst/>
          </a:prstGeom>
          <a:noFill/>
          <a:ln w="9525">
            <a:noFill/>
          </a:ln>
        </p:spPr>
      </p:pic>
      <p:sp>
        <p:nvSpPr>
          <p:cNvPr id="2" name="文本框 1">
            <a:extLst>
              <a:ext uri="{FF2B5EF4-FFF2-40B4-BE49-F238E27FC236}">
                <a16:creationId xmlns:a16="http://schemas.microsoft.com/office/drawing/2014/main" id="{363BD79B-2FE3-4841-B1AF-9CD64D42C9B9}"/>
              </a:ext>
            </a:extLst>
          </p:cNvPr>
          <p:cNvSpPr txBox="1"/>
          <p:nvPr/>
        </p:nvSpPr>
        <p:spPr>
          <a:xfrm>
            <a:off x="5334000" y="2434644"/>
            <a:ext cx="3647152" cy="1493807"/>
          </a:xfrm>
          <a:prstGeom prst="rect">
            <a:avLst/>
          </a:prstGeom>
          <a:noFill/>
        </p:spPr>
        <p:txBody>
          <a:bodyPr wrap="none" rtlCol="0">
            <a:spAutoFit/>
          </a:bodyPr>
          <a:lstStyle/>
          <a:p>
            <a:pPr>
              <a:lnSpc>
                <a:spcPts val="2800"/>
              </a:lnSpc>
            </a:pPr>
            <a:r>
              <a:rPr lang="zh-CN" altLang="en-US" dirty="0"/>
              <a:t>线程  同进程 调度类似：</a:t>
            </a:r>
            <a:endParaRPr lang="en-US" altLang="zh-CN" dirty="0"/>
          </a:p>
          <a:p>
            <a:pPr>
              <a:lnSpc>
                <a:spcPts val="2800"/>
              </a:lnSpc>
            </a:pPr>
            <a:r>
              <a:rPr lang="zh-CN" altLang="en-US" dirty="0"/>
              <a:t>调度与切换 </a:t>
            </a:r>
            <a:r>
              <a:rPr lang="zh-CN" altLang="en-US" dirty="0">
                <a:solidFill>
                  <a:srgbClr val="FF0000"/>
                </a:solidFill>
              </a:rPr>
              <a:t>抢占式</a:t>
            </a:r>
            <a:r>
              <a:rPr lang="zh-CN" altLang="en-US" dirty="0"/>
              <a:t>和</a:t>
            </a:r>
            <a:r>
              <a:rPr lang="zh-CN" altLang="en-US" dirty="0">
                <a:solidFill>
                  <a:srgbClr val="FF0000"/>
                </a:solidFill>
              </a:rPr>
              <a:t>非抢占式</a:t>
            </a:r>
            <a:endParaRPr lang="en-US" altLang="zh-CN" dirty="0">
              <a:solidFill>
                <a:srgbClr val="FF0000"/>
              </a:solidFill>
            </a:endParaRPr>
          </a:p>
          <a:p>
            <a:pPr>
              <a:lnSpc>
                <a:spcPts val="2800"/>
              </a:lnSpc>
            </a:pPr>
            <a:r>
              <a:rPr lang="zh-CN" altLang="en-US" dirty="0"/>
              <a:t>调度时间片轮转、优先级调度算法</a:t>
            </a:r>
            <a:endParaRPr lang="en-US" altLang="zh-CN" dirty="0"/>
          </a:p>
          <a:p>
            <a:pPr>
              <a:lnSpc>
                <a:spcPts val="2800"/>
              </a:lnSpc>
            </a:pPr>
            <a:r>
              <a:rPr lang="zh-CN" altLang="en-US" dirty="0">
                <a:solidFill>
                  <a:srgbClr val="FF0000"/>
                </a:solidFill>
              </a:rPr>
              <a:t>线程</a:t>
            </a:r>
            <a:r>
              <a:rPr lang="zh-CN" altLang="en-US" dirty="0"/>
              <a:t>调度比进程</a:t>
            </a:r>
            <a:r>
              <a:rPr lang="zh-CN" altLang="en-US" dirty="0">
                <a:solidFill>
                  <a:srgbClr val="FF0000"/>
                </a:solidFill>
              </a:rPr>
              <a:t>开销小</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844801"/>
          <p:cNvSpPr>
            <a:spLocks noGrp="1"/>
          </p:cNvSpPr>
          <p:nvPr>
            <p:ph type="title"/>
          </p:nvPr>
        </p:nvSpPr>
        <p:spPr>
          <a:xfrm>
            <a:off x="609600" y="666750"/>
            <a:ext cx="8411210" cy="1068705"/>
          </a:xfrm>
        </p:spPr>
        <p:txBody>
          <a:bodyPr anchor="t" anchorCtr="0"/>
          <a:lstStyle/>
          <a:p>
            <a:pPr marL="0" indent="0" latinLnBrk="0">
              <a:lnSpc>
                <a:spcPct val="150000"/>
              </a:lnSpc>
            </a:pPr>
            <a:r>
              <a:rPr lang="zh-CN" altLang="en-US" sz="1800" b="1" dirty="0">
                <a:latin typeface="微软雅黑" panose="020B0503020204020204" pitchFamily="34" charset="-122"/>
                <a:ea typeface="微软雅黑" panose="020B0503020204020204" pitchFamily="34" charset="-122"/>
                <a:cs typeface="+mn-cs"/>
              </a:rPr>
              <a:t>2. 用户级线程的实现</a:t>
            </a:r>
            <a:br>
              <a:rPr lang="zh-CN" altLang="en-US" sz="1800" b="1" dirty="0">
                <a:latin typeface="微软雅黑" panose="020B0503020204020204" pitchFamily="34" charset="-122"/>
                <a:ea typeface="微软雅黑" panose="020B0503020204020204" pitchFamily="34" charset="-122"/>
                <a:cs typeface="+mn-cs"/>
              </a:rPr>
            </a:br>
            <a:r>
              <a:rPr lang="en-US" altLang="zh-CN" sz="1800" dirty="0">
                <a:latin typeface="微软雅黑" panose="020B0503020204020204" pitchFamily="34" charset="-122"/>
                <a:ea typeface="微软雅黑" panose="020B0503020204020204" pitchFamily="34" charset="-122"/>
                <a:cs typeface="+mn-cs"/>
              </a:rPr>
              <a:t>ULT</a:t>
            </a:r>
            <a:r>
              <a:rPr lang="zh-CN" altLang="en-US" sz="1800" dirty="0">
                <a:latin typeface="微软雅黑" panose="020B0503020204020204" pitchFamily="34" charset="-122"/>
                <a:ea typeface="微软雅黑" panose="020B0503020204020204" pitchFamily="34" charset="-122"/>
                <a:cs typeface="+mn-cs"/>
              </a:rPr>
              <a:t>在用户空间实现，运行在</a:t>
            </a:r>
            <a:r>
              <a:rPr lang="zh-CN" altLang="en-US" sz="1800" b="1" dirty="0">
                <a:solidFill>
                  <a:srgbClr val="FF0000"/>
                </a:solidFill>
                <a:latin typeface="微软雅黑" panose="020B0503020204020204" pitchFamily="34" charset="-122"/>
                <a:ea typeface="微软雅黑" panose="020B0503020204020204" pitchFamily="34" charset="-122"/>
                <a:cs typeface="+mn-cs"/>
              </a:rPr>
              <a:t>中间系统</a:t>
            </a:r>
            <a:r>
              <a:rPr lang="zh-CN" altLang="en-US" sz="1800" dirty="0">
                <a:latin typeface="微软雅黑" panose="020B0503020204020204" pitchFamily="34" charset="-122"/>
                <a:ea typeface="微软雅黑" panose="020B0503020204020204" pitchFamily="34" charset="-122"/>
                <a:cs typeface="+mn-cs"/>
              </a:rPr>
              <a:t>，</a:t>
            </a:r>
            <a:r>
              <a:rPr lang="en-US" altLang="zh-CN" sz="1800" dirty="0">
                <a:latin typeface="微软雅黑" panose="020B0503020204020204" pitchFamily="34" charset="-122"/>
                <a:ea typeface="微软雅黑" panose="020B0503020204020204" pitchFamily="34" charset="-122"/>
                <a:cs typeface="+mn-cs"/>
              </a:rPr>
              <a:t>2</a:t>
            </a:r>
            <a:r>
              <a:rPr lang="zh-CN" altLang="en-US" sz="1800" dirty="0">
                <a:latin typeface="微软雅黑" panose="020B0503020204020204" pitchFamily="34" charset="-122"/>
                <a:ea typeface="微软雅黑" panose="020B0503020204020204" pitchFamily="34" charset="-122"/>
                <a:cs typeface="+mn-cs"/>
              </a:rPr>
              <a:t>种方式实现</a:t>
            </a:r>
            <a:r>
              <a:rPr lang="zh-CN" altLang="en-US" sz="1800" b="1" dirty="0">
                <a:solidFill>
                  <a:srgbClr val="FF0000"/>
                </a:solidFill>
                <a:latin typeface="微软雅黑" panose="020B0503020204020204" pitchFamily="34" charset="-122"/>
                <a:ea typeface="微软雅黑" panose="020B0503020204020204" pitchFamily="34" charset="-122"/>
                <a:cs typeface="+mn-cs"/>
              </a:rPr>
              <a:t>中间系统</a:t>
            </a:r>
            <a:r>
              <a:rPr lang="zh-CN" altLang="en-US" sz="1800" dirty="0">
                <a:latin typeface="微软雅黑" panose="020B0503020204020204" pitchFamily="34" charset="-122"/>
                <a:ea typeface="微软雅黑" panose="020B0503020204020204" pitchFamily="34" charset="-122"/>
                <a:cs typeface="+mn-cs"/>
              </a:rPr>
              <a:t>：</a:t>
            </a:r>
            <a:br>
              <a:rPr lang="zh-CN" altLang="en-US" sz="1800" dirty="0">
                <a:latin typeface="微软雅黑" panose="020B0503020204020204" pitchFamily="34" charset="-122"/>
                <a:ea typeface="微软雅黑" panose="020B0503020204020204" pitchFamily="34" charset="-122"/>
                <a:cs typeface="+mn-cs"/>
              </a:rPr>
            </a:br>
            <a:endParaRPr lang="zh-CN" altLang="en-US" sz="1800" dirty="0">
              <a:latin typeface="微软雅黑" panose="020B0503020204020204" pitchFamily="34" charset="-122"/>
              <a:ea typeface="微软雅黑" panose="020B0503020204020204" pitchFamily="34" charset="-122"/>
              <a:cs typeface="+mn-cs"/>
            </a:endParaRPr>
          </a:p>
        </p:txBody>
      </p:sp>
      <p:sp>
        <p:nvSpPr>
          <p:cNvPr id="20" name="矩形 19"/>
          <p:cNvSpPr/>
          <p:nvPr>
            <p:custDataLst>
              <p:tags r:id="rId1"/>
            </p:custDataLst>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线程的具体实现</a:t>
            </a:r>
          </a:p>
        </p:txBody>
      </p:sp>
      <p:sp>
        <p:nvSpPr>
          <p:cNvPr id="2" name="文本框 1"/>
          <p:cNvSpPr txBox="1"/>
          <p:nvPr/>
        </p:nvSpPr>
        <p:spPr>
          <a:xfrm>
            <a:off x="457200" y="1885950"/>
            <a:ext cx="8288020" cy="1753235"/>
          </a:xfrm>
          <a:prstGeom prst="rect">
            <a:avLst/>
          </a:prstGeom>
          <a:noFill/>
        </p:spPr>
        <p:txBody>
          <a:bodyPr wrap="square" rtlCol="0" anchor="t">
            <a:spAutoFit/>
          </a:bodyPr>
          <a:lstStyle/>
          <a:p>
            <a:pPr marL="342900" indent="-342900" latinLnBrk="0">
              <a:lnSpc>
                <a:spcPct val="150000"/>
              </a:lnSpc>
              <a:buClr>
                <a:srgbClr val="ED7D31"/>
              </a:buClr>
              <a:buFont typeface="+mj-ea"/>
              <a:buAutoNum type="circleNumDbPlain"/>
            </a:pPr>
            <a:r>
              <a:rPr lang="zh-CN" altLang="en-US" sz="1800" dirty="0">
                <a:sym typeface="+mn-ea"/>
              </a:rPr>
              <a:t>运行时系统(Runtime System)</a:t>
            </a:r>
            <a:br>
              <a:rPr lang="zh-CN" altLang="en-US" sz="1800" dirty="0">
                <a:sym typeface="+mn-ea"/>
              </a:rPr>
            </a:br>
            <a:r>
              <a:rPr lang="zh-CN" altLang="en-US" sz="1800" dirty="0">
                <a:sym typeface="+mn-ea"/>
              </a:rPr>
              <a:t>是用于</a:t>
            </a:r>
            <a:r>
              <a:rPr lang="zh-CN" altLang="en-US" sz="1800" dirty="0">
                <a:solidFill>
                  <a:srgbClr val="FF0000"/>
                </a:solidFill>
                <a:sym typeface="+mn-ea"/>
              </a:rPr>
              <a:t>管理</a:t>
            </a:r>
            <a:r>
              <a:rPr lang="zh-CN" altLang="en-US" sz="1800" dirty="0">
                <a:sym typeface="+mn-ea"/>
              </a:rPr>
              <a:t>和</a:t>
            </a:r>
            <a:r>
              <a:rPr lang="zh-CN" altLang="en-US" sz="1800" dirty="0">
                <a:solidFill>
                  <a:srgbClr val="FF0000"/>
                </a:solidFill>
                <a:sym typeface="+mn-ea"/>
              </a:rPr>
              <a:t>控制线程的函数</a:t>
            </a:r>
            <a:r>
              <a:rPr lang="zh-CN" altLang="en-US" dirty="0">
                <a:solidFill>
                  <a:srgbClr val="FF0000"/>
                </a:solidFill>
                <a:sym typeface="+mn-ea"/>
              </a:rPr>
              <a:t>的</a:t>
            </a:r>
            <a:r>
              <a:rPr lang="zh-CN" altLang="en-US" sz="1800" dirty="0">
                <a:solidFill>
                  <a:srgbClr val="FF0000"/>
                </a:solidFill>
                <a:sym typeface="+mn-ea"/>
              </a:rPr>
              <a:t>集合</a:t>
            </a:r>
            <a:r>
              <a:rPr lang="zh-CN" altLang="en-US" sz="1800" dirty="0">
                <a:sym typeface="+mn-ea"/>
              </a:rPr>
              <a:t>，包括用于</a:t>
            </a:r>
            <a:r>
              <a:rPr lang="zh-CN" altLang="en-US" sz="1800" dirty="0">
                <a:solidFill>
                  <a:srgbClr val="FF0000"/>
                </a:solidFill>
                <a:sym typeface="+mn-ea"/>
              </a:rPr>
              <a:t>创建</a:t>
            </a:r>
            <a:r>
              <a:rPr lang="zh-CN" altLang="en-US" sz="1800" dirty="0">
                <a:sym typeface="+mn-ea"/>
              </a:rPr>
              <a:t>和</a:t>
            </a:r>
            <a:r>
              <a:rPr lang="zh-CN" altLang="en-US" sz="1800" dirty="0">
                <a:solidFill>
                  <a:srgbClr val="FF0000"/>
                </a:solidFill>
                <a:sym typeface="+mn-ea"/>
              </a:rPr>
              <a:t>撤消</a:t>
            </a:r>
            <a:r>
              <a:rPr lang="zh-CN" altLang="en-US" sz="1800" dirty="0">
                <a:sym typeface="+mn-ea"/>
              </a:rPr>
              <a:t>线程的函数、</a:t>
            </a:r>
            <a:r>
              <a:rPr lang="zh-CN" altLang="en-US" sz="1800" dirty="0">
                <a:solidFill>
                  <a:srgbClr val="FF0000"/>
                </a:solidFill>
                <a:sym typeface="+mn-ea"/>
              </a:rPr>
              <a:t>线程同步和通信</a:t>
            </a:r>
            <a:r>
              <a:rPr lang="zh-CN" altLang="en-US" sz="1800" dirty="0">
                <a:sym typeface="+mn-ea"/>
              </a:rPr>
              <a:t>的函数，实现</a:t>
            </a:r>
            <a:r>
              <a:rPr lang="zh-CN" altLang="en-US" sz="1800" dirty="0">
                <a:solidFill>
                  <a:srgbClr val="FF0000"/>
                </a:solidFill>
                <a:sym typeface="+mn-ea"/>
              </a:rPr>
              <a:t>线程调度</a:t>
            </a:r>
            <a:r>
              <a:rPr lang="zh-CN" altLang="en-US" sz="1800" dirty="0">
                <a:sym typeface="+mn-ea"/>
              </a:rPr>
              <a:t>的函数等。这些函数是用户级线程与内核之间的</a:t>
            </a:r>
            <a:r>
              <a:rPr lang="zh-CN" altLang="en-US" sz="1800" dirty="0">
                <a:solidFill>
                  <a:srgbClr val="FF0000"/>
                </a:solidFill>
                <a:sym typeface="+mn-ea"/>
              </a:rPr>
              <a:t>接口</a:t>
            </a:r>
            <a:r>
              <a:rPr lang="zh-CN" altLang="en-US" sz="1800" dirty="0">
                <a:sym typeface="+mn-ea"/>
              </a:rPr>
              <a:t>，使用户级线程</a:t>
            </a:r>
            <a:r>
              <a:rPr lang="zh-CN" altLang="en-US" sz="1800" dirty="0">
                <a:solidFill>
                  <a:srgbClr val="FF0000"/>
                </a:solidFill>
                <a:sym typeface="+mn-ea"/>
              </a:rPr>
              <a:t>与内核无关</a:t>
            </a:r>
            <a:r>
              <a:rPr lang="zh-CN" altLang="en-US" sz="1800" dirty="0">
                <a:sym typeface="+mn-ea"/>
              </a:rPr>
              <a:t>。</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845825"/>
          <p:cNvSpPr>
            <a:spLocks noGrp="1"/>
          </p:cNvSpPr>
          <p:nvPr>
            <p:ph type="title"/>
          </p:nvPr>
        </p:nvSpPr>
        <p:spPr>
          <a:xfrm>
            <a:off x="533400" y="514350"/>
            <a:ext cx="8427720" cy="4158615"/>
          </a:xfrm>
        </p:spPr>
        <p:txBody>
          <a:bodyPr anchor="t" anchorCtr="0"/>
          <a:lstStyle/>
          <a:p>
            <a:pPr marL="342900" indent="-342900" latinLnBrk="0">
              <a:lnSpc>
                <a:spcPct val="150000"/>
              </a:lnSpc>
              <a:buClr>
                <a:srgbClr val="ED7D31"/>
              </a:buClr>
              <a:buFont typeface="+mj-ea"/>
              <a:buAutoNum type="circleNumDbPlain" startAt="2"/>
            </a:pPr>
            <a:r>
              <a:rPr lang="zh-CN" altLang="en-US" sz="1800" dirty="0">
                <a:latin typeface="微软雅黑" panose="020B0503020204020204" pitchFamily="34" charset="-122"/>
                <a:ea typeface="微软雅黑" panose="020B0503020204020204" pitchFamily="34" charset="-122"/>
                <a:cs typeface="+mn-cs"/>
              </a:rPr>
              <a:t>核心线程</a:t>
            </a:r>
            <a:br>
              <a:rPr lang="zh-CN" altLang="en-US" sz="1800" dirty="0">
                <a:latin typeface="微软雅黑" panose="020B0503020204020204" pitchFamily="34" charset="-122"/>
                <a:ea typeface="微软雅黑" panose="020B0503020204020204" pitchFamily="34" charset="-122"/>
                <a:cs typeface="+mn-cs"/>
              </a:rPr>
            </a:br>
            <a:r>
              <a:rPr lang="zh-CN" altLang="en-US" sz="1800" dirty="0">
                <a:latin typeface="微软雅黑" panose="020B0503020204020204" pitchFamily="34" charset="-122"/>
                <a:ea typeface="微软雅黑" panose="020B0503020204020204" pitchFamily="34" charset="-122"/>
                <a:cs typeface="+mn-cs"/>
              </a:rPr>
              <a:t>称为轻型进程LWP(Light Weight Process)。每一个进程都可拥有多个LWP，每个LWP有自己的数据结构，可以共享进程所拥有的资源，可通过系统调用来获得内核提供的服务。</a:t>
            </a:r>
            <a:r>
              <a:rPr lang="en-US" altLang="zh-CN" sz="1800" dirty="0">
                <a:latin typeface="微软雅黑" panose="020B0503020204020204" pitchFamily="34" charset="-122"/>
                <a:ea typeface="微软雅黑" panose="020B0503020204020204" pitchFamily="34" charset="-122"/>
                <a:cs typeface="+mn-cs"/>
              </a:rPr>
              <a:t>ULT</a:t>
            </a:r>
            <a:r>
              <a:rPr lang="zh-CN" altLang="en-US" sz="1800" dirty="0">
                <a:latin typeface="微软雅黑" panose="020B0503020204020204" pitchFamily="34" charset="-122"/>
                <a:ea typeface="微软雅黑" panose="020B0503020204020204" pitchFamily="34" charset="-122"/>
                <a:cs typeface="+mn-cs"/>
              </a:rPr>
              <a:t>运行时，将它连接到LWP上，它便具有了内核支持线程的所有属性。这种线程实现方式就是组合方式。</a:t>
            </a:r>
          </a:p>
        </p:txBody>
      </p:sp>
      <p:sp>
        <p:nvSpPr>
          <p:cNvPr id="20" name="矩形 19"/>
          <p:cNvSpPr/>
          <p:nvPr>
            <p:custDataLst>
              <p:tags r:id="rId1"/>
            </p:custDataLst>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线程的具体实现</a:t>
            </a:r>
          </a:p>
        </p:txBody>
      </p:sp>
      <p:pic>
        <p:nvPicPr>
          <p:cNvPr id="148483" name="图片 846851" descr="2-20"/>
          <p:cNvPicPr>
            <a:picLocks noChangeAspect="1"/>
          </p:cNvPicPr>
          <p:nvPr>
            <p:custDataLst>
              <p:tags r:id="rId2"/>
            </p:custDataLst>
          </p:nvPr>
        </p:nvPicPr>
        <p:blipFill>
          <a:blip r:embed="rId4"/>
          <a:stretch>
            <a:fillRect/>
          </a:stretch>
        </p:blipFill>
        <p:spPr>
          <a:xfrm>
            <a:off x="609600" y="2711450"/>
            <a:ext cx="4572000" cy="2432050"/>
          </a:xfrm>
          <a:prstGeom prst="rect">
            <a:avLst/>
          </a:prstGeom>
          <a:noFill/>
          <a:ln w="9525">
            <a:noFill/>
          </a:ln>
        </p:spPr>
      </p:pic>
      <p:sp>
        <p:nvSpPr>
          <p:cNvPr id="2" name="文本框 1"/>
          <p:cNvSpPr txBox="1"/>
          <p:nvPr/>
        </p:nvSpPr>
        <p:spPr>
          <a:xfrm>
            <a:off x="6172200" y="2952750"/>
            <a:ext cx="4572000" cy="922020"/>
          </a:xfrm>
          <a:prstGeom prst="rect">
            <a:avLst/>
          </a:prstGeom>
          <a:noFill/>
        </p:spPr>
        <p:txBody>
          <a:bodyPr wrap="square" rtlCol="0" anchor="t">
            <a:spAutoFit/>
          </a:bodyPr>
          <a:lstStyle/>
          <a:p>
            <a:r>
              <a:rPr lang="en-US" altLang="zh-CN" sz="1800" dirty="0">
                <a:solidFill>
                  <a:srgbClr val="FF0000"/>
                </a:solidFill>
                <a:sym typeface="+mn-ea"/>
              </a:rPr>
              <a:t>UTL</a:t>
            </a:r>
            <a:r>
              <a:rPr lang="zh-CN" altLang="en-US" sz="1800" dirty="0">
                <a:solidFill>
                  <a:srgbClr val="FF0000"/>
                </a:solidFill>
                <a:sym typeface="+mn-ea"/>
              </a:rPr>
              <a:t>可以多路复用</a:t>
            </a:r>
            <a:r>
              <a:rPr lang="en-US" altLang="zh-CN" sz="1800" dirty="0">
                <a:solidFill>
                  <a:srgbClr val="FF0000"/>
                </a:solidFill>
                <a:sym typeface="+mn-ea"/>
              </a:rPr>
              <a:t>LWP</a:t>
            </a:r>
          </a:p>
          <a:p>
            <a:endParaRPr lang="en-US" altLang="zh-CN" sz="1800" dirty="0">
              <a:solidFill>
                <a:srgbClr val="FF0000"/>
              </a:solidFill>
              <a:sym typeface="+mn-ea"/>
            </a:endParaRPr>
          </a:p>
          <a:p>
            <a:r>
              <a:rPr lang="zh-CN" altLang="en-US" sz="1800" dirty="0">
                <a:solidFill>
                  <a:srgbClr val="FF0000"/>
                </a:solidFill>
                <a:sym typeface="+mn-ea"/>
              </a:rPr>
              <a:t>每个</a:t>
            </a:r>
            <a:r>
              <a:rPr lang="en-US" altLang="zh-CN" sz="1800" dirty="0">
                <a:solidFill>
                  <a:srgbClr val="FF0000"/>
                </a:solidFill>
                <a:sym typeface="+mn-ea"/>
              </a:rPr>
              <a:t>LWP</a:t>
            </a:r>
            <a:r>
              <a:rPr lang="zh-CN" altLang="en-US" sz="1800" dirty="0">
                <a:solidFill>
                  <a:srgbClr val="FF0000"/>
                </a:solidFill>
                <a:sym typeface="+mn-ea"/>
              </a:rPr>
              <a:t>连接一个</a:t>
            </a:r>
            <a:r>
              <a:rPr lang="en-US" altLang="zh-CN" sz="1800" dirty="0">
                <a:solidFill>
                  <a:srgbClr val="FF0000"/>
                </a:solidFill>
                <a:sym typeface="+mn-ea"/>
              </a:rPr>
              <a:t>KST</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847873"/>
          <p:cNvSpPr>
            <a:spLocks noGrp="1"/>
          </p:cNvSpPr>
          <p:nvPr>
            <p:ph type="title"/>
          </p:nvPr>
        </p:nvSpPr>
        <p:spPr>
          <a:xfrm>
            <a:off x="471805" y="971550"/>
            <a:ext cx="8366125" cy="4158615"/>
          </a:xfrm>
        </p:spPr>
        <p:txBody>
          <a:bodyPr anchor="t" anchorCtr="0"/>
          <a:lstStyle/>
          <a:p>
            <a:pPr marL="285750" indent="-285750">
              <a:lnSpc>
                <a:spcPct val="14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cs typeface="+mn-cs"/>
              </a:rPr>
              <a:t>线程的创建</a:t>
            </a:r>
            <a:br>
              <a:rPr lang="zh-CN" altLang="en-US" sz="1800" dirty="0">
                <a:latin typeface="微软雅黑" panose="020B0503020204020204" pitchFamily="34" charset="-122"/>
                <a:ea typeface="微软雅黑" panose="020B0503020204020204" pitchFamily="34" charset="-122"/>
                <a:cs typeface="+mn-cs"/>
              </a:rPr>
            </a:br>
            <a:r>
              <a:rPr lang="zh-CN" altLang="en-US" sz="1650" dirty="0">
                <a:latin typeface="微软雅黑" panose="020B0503020204020204" pitchFamily="34" charset="-122"/>
                <a:ea typeface="微软雅黑" panose="020B0503020204020204" pitchFamily="34" charset="-122"/>
                <a:cs typeface="+mn-cs"/>
              </a:rPr>
              <a:t>应用程序在启动时，有一个</a:t>
            </a:r>
            <a:r>
              <a:rPr lang="zh-CN" altLang="en-US" sz="1650" dirty="0">
                <a:latin typeface="微软雅黑" panose="020B0503020204020204" pitchFamily="34" charset="-122"/>
                <a:ea typeface="微软雅黑" panose="020B0503020204020204" pitchFamily="34" charset="-122"/>
                <a:cs typeface="+mn-cs"/>
                <a:sym typeface="+mn-ea"/>
              </a:rPr>
              <a:t>称为“</a:t>
            </a:r>
            <a:r>
              <a:rPr lang="zh-CN" altLang="en-US" sz="1650" b="1" dirty="0">
                <a:solidFill>
                  <a:srgbClr val="FF0000"/>
                </a:solidFill>
                <a:latin typeface="微软雅黑" panose="020B0503020204020204" pitchFamily="34" charset="-122"/>
                <a:ea typeface="微软雅黑" panose="020B0503020204020204" pitchFamily="34" charset="-122"/>
                <a:cs typeface="+mn-cs"/>
                <a:sym typeface="+mn-ea"/>
              </a:rPr>
              <a:t>初始化线程</a:t>
            </a:r>
            <a:r>
              <a:rPr lang="zh-CN" altLang="en-US" sz="1650" dirty="0">
                <a:latin typeface="微软雅黑" panose="020B0503020204020204" pitchFamily="34" charset="-122"/>
                <a:ea typeface="微软雅黑" panose="020B0503020204020204" pitchFamily="34" charset="-122"/>
                <a:cs typeface="+mn-cs"/>
                <a:sym typeface="+mn-ea"/>
              </a:rPr>
              <a:t>”的</a:t>
            </a:r>
            <a:r>
              <a:rPr lang="zh-CN" altLang="en-US" sz="1650" dirty="0">
                <a:latin typeface="微软雅黑" panose="020B0503020204020204" pitchFamily="34" charset="-122"/>
                <a:ea typeface="微软雅黑" panose="020B0503020204020204" pitchFamily="34" charset="-122"/>
                <a:cs typeface="+mn-cs"/>
              </a:rPr>
              <a:t>线程在执行，主要功能是创建新线程。利用线程创建函数(或系统调用)</a:t>
            </a:r>
            <a:r>
              <a:rPr lang="zh-CN" altLang="en-US" sz="1650" dirty="0">
                <a:latin typeface="微软雅黑" panose="020B0503020204020204" pitchFamily="34" charset="-122"/>
                <a:ea typeface="微软雅黑" panose="020B0503020204020204" pitchFamily="34" charset="-122"/>
                <a:cs typeface="+mn-cs"/>
                <a:sym typeface="+mn-ea"/>
              </a:rPr>
              <a:t>创建新线程，</a:t>
            </a:r>
            <a:r>
              <a:rPr lang="zh-CN" altLang="en-US" sz="1650" dirty="0">
                <a:latin typeface="微软雅黑" panose="020B0503020204020204" pitchFamily="34" charset="-122"/>
                <a:ea typeface="微软雅黑" panose="020B0503020204020204" pitchFamily="34" charset="-122"/>
                <a:cs typeface="+mn-cs"/>
              </a:rPr>
              <a:t>创建完后返回一个线程标识符。</a:t>
            </a:r>
          </a:p>
        </p:txBody>
      </p:sp>
      <p:sp>
        <p:nvSpPr>
          <p:cNvPr id="20" name="矩形 19"/>
          <p:cNvSpPr/>
          <p:nvPr>
            <p:custDataLst>
              <p:tags r:id="rId1"/>
            </p:custDataLst>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chemeClr val="bg1">
                    <a:lumMod val="50000"/>
                  </a:schemeClr>
                </a:solidFill>
              </a:rPr>
              <a:t>线程的创建与终止</a:t>
            </a:r>
          </a:p>
        </p:txBody>
      </p:sp>
      <p:sp>
        <p:nvSpPr>
          <p:cNvPr id="150529" name="标题 848897" descr="7b0a202020202262756c6c6574223a20227b5c2263617465676f727949645c223a31303032352c5c2274656d706c61746549645c223a32303233303834347d220a7d0a"/>
          <p:cNvSpPr>
            <a:spLocks noGrp="1"/>
          </p:cNvSpPr>
          <p:nvPr>
            <p:custDataLst>
              <p:tags r:id="rId2"/>
            </p:custDataLst>
          </p:nvPr>
        </p:nvSpPr>
        <p:spPr>
          <a:xfrm>
            <a:off x="546100" y="2495550"/>
            <a:ext cx="8291830" cy="1905000"/>
          </a:xfrm>
        </p:spPr>
        <p:txBody>
          <a:bodyPr anchor="t"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a:lstStyle>
          <a:p>
            <a:pPr marL="285750" indent="-285750">
              <a:lnSpc>
                <a:spcPct val="14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cs typeface="+mn-cs"/>
              </a:rPr>
              <a:t>线程的终止</a:t>
            </a:r>
            <a:br>
              <a:rPr lang="zh-CN" altLang="en-US" sz="1800" dirty="0">
                <a:latin typeface="微软雅黑" panose="020B0503020204020204" pitchFamily="34" charset="-122"/>
                <a:ea typeface="微软雅黑" panose="020B0503020204020204" pitchFamily="34" charset="-122"/>
                <a:cs typeface="+mn-cs"/>
              </a:rPr>
            </a:br>
            <a:r>
              <a:rPr lang="zh-CN" altLang="en-US" sz="1650" dirty="0">
                <a:latin typeface="微软雅黑" panose="020B0503020204020204" pitchFamily="34" charset="-122"/>
                <a:ea typeface="微软雅黑" panose="020B0503020204020204" pitchFamily="34" charset="-122"/>
                <a:cs typeface="+mn-cs"/>
              </a:rPr>
              <a:t>线程正常结束，或出现异常情况而被强行终止时，由</a:t>
            </a:r>
            <a:r>
              <a:rPr lang="zh-CN" altLang="en-US" sz="1650" b="1" dirty="0">
                <a:solidFill>
                  <a:srgbClr val="FF0000"/>
                </a:solidFill>
                <a:latin typeface="微软雅黑" panose="020B0503020204020204" pitchFamily="34" charset="-122"/>
                <a:ea typeface="微软雅黑" panose="020B0503020204020204" pitchFamily="34" charset="-122"/>
                <a:cs typeface="+mn-cs"/>
              </a:rPr>
              <a:t>终止线程</a:t>
            </a:r>
            <a:r>
              <a:rPr lang="zh-CN" altLang="en-US" sz="1650" dirty="0">
                <a:latin typeface="微软雅黑" panose="020B0503020204020204" pitchFamily="34" charset="-122"/>
                <a:ea typeface="微软雅黑" panose="020B0503020204020204" pitchFamily="34" charset="-122"/>
                <a:cs typeface="+mn-cs"/>
              </a:rPr>
              <a:t>通过</a:t>
            </a:r>
            <a:r>
              <a:rPr lang="zh-CN" altLang="en-US" sz="1650" dirty="0">
                <a:solidFill>
                  <a:srgbClr val="FF0000"/>
                </a:solidFill>
                <a:latin typeface="微软雅黑" panose="020B0503020204020204" pitchFamily="34" charset="-122"/>
                <a:ea typeface="微软雅黑" panose="020B0503020204020204" pitchFamily="34" charset="-122"/>
                <a:cs typeface="+mn-cs"/>
              </a:rPr>
              <a:t>调用相应的函数(或系统调用)</a:t>
            </a:r>
            <a:r>
              <a:rPr lang="zh-CN" altLang="en-US" sz="1650" dirty="0">
                <a:latin typeface="微软雅黑" panose="020B0503020204020204" pitchFamily="34" charset="-122"/>
                <a:ea typeface="微软雅黑" panose="020B0503020204020204" pitchFamily="34" charset="-122"/>
                <a:cs typeface="+mn-cs"/>
              </a:rPr>
              <a:t>执行终止操作。在大多数的OS中，线程被中止后并不立即释放它所占有的资源，可能会被其他线程调用，当进程中的其它线程执行了分离函数后，被终止的线程才与资源分离，资源被其它线程利用。</a:t>
            </a:r>
          </a:p>
        </p:txBody>
      </p:sp>
      <p:pic>
        <p:nvPicPr>
          <p:cNvPr id="14" name="图片 1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a:xfrm>
            <a:off x="381173" y="1047949"/>
            <a:ext cx="395288" cy="395288"/>
          </a:xfrm>
          <a:prstGeom prst="rect">
            <a:avLst/>
          </a:prstGeom>
          <a:ln>
            <a:noFill/>
          </a:ln>
          <a:effectLst>
            <a:softEdge rad="0"/>
          </a:effectLst>
        </p:spPr>
      </p:pic>
      <p:pic>
        <p:nvPicPr>
          <p:cNvPr id="2" name="图片 1"/>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rcRect/>
          <a:stretch>
            <a:fillRect/>
          </a:stretch>
        </p:blipFill>
        <p:spPr>
          <a:xfrm>
            <a:off x="464993" y="2571949"/>
            <a:ext cx="395288" cy="395288"/>
          </a:xfrm>
          <a:prstGeom prst="rect">
            <a:avLst/>
          </a:prstGeom>
          <a:ln>
            <a:noFill/>
          </a:ln>
          <a:effectLst>
            <a:softEdge rad="0"/>
          </a:effec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78644" y="193373"/>
            <a:ext cx="3133725" cy="398780"/>
          </a:xfrm>
          <a:prstGeom prst="rect">
            <a:avLst/>
          </a:prstGeom>
        </p:spPr>
        <p:txBody>
          <a:bodyPr wrap="none">
            <a:spAutoFit/>
          </a:bodyPr>
          <a:lstStyle/>
          <a:p>
            <a:r>
              <a:rPr lang="zh-CN" altLang="en-US" sz="2000" b="1" noProof="0" dirty="0">
                <a:solidFill>
                  <a:schemeClr val="bg1">
                    <a:lumMod val="50000"/>
                  </a:schemeClr>
                </a:solidFill>
              </a:rPr>
              <a:t>学而时习之（第2章总结）</a:t>
            </a:r>
            <a:endParaRPr lang="zh-CN" altLang="en-US" sz="2100" b="1" dirty="0">
              <a:solidFill>
                <a:schemeClr val="tx1"/>
              </a:solidFill>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graphicFrame>
        <p:nvGraphicFramePr>
          <p:cNvPr id="8" name="表格 7"/>
          <p:cNvGraphicFramePr/>
          <p:nvPr>
            <p:custDataLst>
              <p:tags r:id="rId1"/>
            </p:custDataLst>
          </p:nvPr>
        </p:nvGraphicFramePr>
        <p:xfrm>
          <a:off x="381000" y="1244220"/>
          <a:ext cx="2980055" cy="3565525"/>
        </p:xfrm>
        <a:graphic>
          <a:graphicData uri="http://schemas.openxmlformats.org/drawingml/2006/table">
            <a:tbl>
              <a:tblPr firstRow="1" bandRow="1">
                <a:tableStyleId>{72833802-FEF1-4C79-8D5D-14CF1EAF98D9}</a:tableStyleId>
              </a:tblPr>
              <a:tblGrid>
                <a:gridCol w="871855">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tblGrid>
              <a:tr h="359410">
                <a:tc>
                  <a:txBody>
                    <a:bodyPr/>
                    <a:lstStyle/>
                    <a:p>
                      <a:pPr indent="0" algn="ctr">
                        <a:lnSpc>
                          <a:spcPct val="100000"/>
                        </a:lnSpc>
                        <a:buNone/>
                      </a:pPr>
                      <a:r>
                        <a:rPr lang="en-US" sz="1200" b="0" kern="1200" dirty="0">
                          <a:solidFill>
                            <a:schemeClr val="tx1"/>
                          </a:solidFill>
                          <a:latin typeface="+mn-ea"/>
                          <a:ea typeface="+mn-ea"/>
                          <a:cs typeface="+mn-cs"/>
                        </a:rPr>
                        <a:t>第1章</a:t>
                      </a:r>
                      <a:endParaRPr lang="en-US" altLang="en-US" sz="1200" b="0" kern="1200" dirty="0">
                        <a:solidFill>
                          <a:schemeClr val="tx1"/>
                        </a:solidFill>
                        <a:latin typeface="+mn-ea"/>
                        <a:ea typeface="+mn-ea"/>
                        <a:cs typeface="+mn-cs"/>
                      </a:endParaRPr>
                    </a:p>
                  </a:txBody>
                  <a:tcPr marL="38576" marR="38576" marT="0" marB="0" anchor="ctr">
                    <a:solidFill>
                      <a:schemeClr val="bg1"/>
                    </a:solidFill>
                  </a:tcPr>
                </a:tc>
                <a:tc>
                  <a:txBody>
                    <a:bodyPr/>
                    <a:lstStyle/>
                    <a:p>
                      <a:pPr indent="0" algn="l">
                        <a:lnSpc>
                          <a:spcPct val="100000"/>
                        </a:lnSpc>
                        <a:buNone/>
                      </a:pPr>
                      <a:r>
                        <a:rPr lang="en-US" sz="1200" b="0" kern="1200" dirty="0" err="1">
                          <a:solidFill>
                            <a:schemeClr val="tx1"/>
                          </a:solidFill>
                          <a:latin typeface="+mn-ea"/>
                          <a:ea typeface="+mn-ea"/>
                          <a:cs typeface="+mn-cs"/>
                        </a:rPr>
                        <a:t>操作系统引论</a:t>
                      </a:r>
                      <a:endParaRPr lang="en-US" altLang="en-US" sz="1200" b="0" kern="1200" dirty="0">
                        <a:solidFill>
                          <a:schemeClr val="tx1"/>
                        </a:solidFill>
                        <a:latin typeface="+mn-ea"/>
                        <a:ea typeface="+mn-ea"/>
                        <a:cs typeface="+mn-cs"/>
                      </a:endParaRPr>
                    </a:p>
                  </a:txBody>
                  <a:tcPr marL="38576" marR="38576" marT="0" marB="0" anchor="ctr">
                    <a:solidFill>
                      <a:schemeClr val="bg1"/>
                    </a:solidFill>
                  </a:tcPr>
                </a:tc>
                <a:extLst>
                  <a:ext uri="{0D108BD9-81ED-4DB2-BD59-A6C34878D82A}">
                    <a16:rowId xmlns:a16="http://schemas.microsoft.com/office/drawing/2014/main" val="10000"/>
                  </a:ext>
                </a:extLst>
              </a:tr>
              <a:tr h="285115">
                <a:tc>
                  <a:txBody>
                    <a:bodyPr/>
                    <a:lstStyle/>
                    <a:p>
                      <a:pPr indent="0" algn="ctr">
                        <a:lnSpc>
                          <a:spcPct val="100000"/>
                        </a:lnSpc>
                        <a:buNone/>
                      </a:pPr>
                      <a:r>
                        <a:rPr lang="en-US" sz="1200" b="1" kern="1200" dirty="0">
                          <a:solidFill>
                            <a:schemeClr val="bg1"/>
                          </a:solidFill>
                          <a:latin typeface="+mn-ea"/>
                          <a:ea typeface="+mn-ea"/>
                          <a:cs typeface="+mn-cs"/>
                        </a:rPr>
                        <a:t>第2章</a:t>
                      </a:r>
                      <a:endParaRPr lang="en-US" altLang="en-US" sz="1200" b="1" kern="1200" dirty="0">
                        <a:solidFill>
                          <a:schemeClr val="bg1"/>
                        </a:solidFill>
                        <a:latin typeface="+mn-ea"/>
                        <a:ea typeface="+mn-ea"/>
                        <a:cs typeface="+mn-cs"/>
                      </a:endParaRPr>
                    </a:p>
                  </a:txBody>
                  <a:tcPr marL="38576" marR="38576" marT="0" marB="0" anchor="ctr">
                    <a:solidFill>
                      <a:schemeClr val="accent2"/>
                    </a:solidFill>
                  </a:tcPr>
                </a:tc>
                <a:tc>
                  <a:txBody>
                    <a:bodyPr/>
                    <a:lstStyle/>
                    <a:p>
                      <a:pPr indent="0" algn="l">
                        <a:lnSpc>
                          <a:spcPct val="100000"/>
                        </a:lnSpc>
                        <a:buNone/>
                      </a:pPr>
                      <a:r>
                        <a:rPr lang="en-US" sz="1200" b="1" kern="1200" dirty="0" err="1">
                          <a:solidFill>
                            <a:schemeClr val="bg1"/>
                          </a:solidFill>
                          <a:latin typeface="+mn-ea"/>
                          <a:ea typeface="+mn-ea"/>
                          <a:cs typeface="+mn-cs"/>
                        </a:rPr>
                        <a:t>进程的描述与控制</a:t>
                      </a:r>
                      <a:endParaRPr lang="en-US" altLang="en-US" sz="1200" b="1" kern="1200" dirty="0">
                        <a:solidFill>
                          <a:schemeClr val="bg1"/>
                        </a:solidFill>
                        <a:latin typeface="+mn-ea"/>
                        <a:ea typeface="+mn-ea"/>
                        <a:cs typeface="+mn-cs"/>
                      </a:endParaRPr>
                    </a:p>
                  </a:txBody>
                  <a:tcPr marL="38576" marR="38576" marT="0" marB="0" anchor="ctr">
                    <a:solidFill>
                      <a:schemeClr val="accent2"/>
                    </a:solidFill>
                  </a:tcPr>
                </a:tc>
                <a:extLst>
                  <a:ext uri="{0D108BD9-81ED-4DB2-BD59-A6C34878D82A}">
                    <a16:rowId xmlns:a16="http://schemas.microsoft.com/office/drawing/2014/main" val="10001"/>
                  </a:ext>
                </a:extLst>
              </a:tr>
              <a:tr h="284480">
                <a:tc>
                  <a:txBody>
                    <a:bodyPr/>
                    <a:lstStyle/>
                    <a:p>
                      <a:pPr indent="0" algn="ctr">
                        <a:lnSpc>
                          <a:spcPct val="100000"/>
                        </a:lnSpc>
                        <a:buNone/>
                      </a:pPr>
                      <a:r>
                        <a:rPr lang="en-US" sz="1200">
                          <a:latin typeface="+mn-ea"/>
                          <a:ea typeface="+mn-ea"/>
                        </a:rPr>
                        <a:t>第3章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dirty="0" err="1">
                          <a:latin typeface="+mn-ea"/>
                          <a:ea typeface="+mn-ea"/>
                        </a:rPr>
                        <a:t>处理机调度与死锁</a:t>
                      </a:r>
                      <a:endParaRPr lang="en-US" altLang="en-US" sz="1200" b="0" dirty="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2"/>
                  </a:ext>
                </a:extLst>
              </a:tr>
              <a:tr h="284480">
                <a:tc>
                  <a:txBody>
                    <a:bodyPr/>
                    <a:lstStyle/>
                    <a:p>
                      <a:pPr indent="0" algn="ctr">
                        <a:lnSpc>
                          <a:spcPct val="100000"/>
                        </a:lnSpc>
                        <a:buNone/>
                      </a:pPr>
                      <a:r>
                        <a:rPr lang="en-US" sz="1200">
                          <a:latin typeface="+mn-ea"/>
                          <a:ea typeface="+mn-ea"/>
                        </a:rPr>
                        <a:t>第4章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进程同步</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3"/>
                  </a:ext>
                </a:extLst>
              </a:tr>
              <a:tr h="284480">
                <a:tc>
                  <a:txBody>
                    <a:bodyPr/>
                    <a:lstStyle/>
                    <a:p>
                      <a:pPr indent="0" algn="ctr">
                        <a:lnSpc>
                          <a:spcPct val="100000"/>
                        </a:lnSpc>
                        <a:buNone/>
                      </a:pPr>
                      <a:r>
                        <a:rPr lang="en-US" sz="1200">
                          <a:latin typeface="+mn-ea"/>
                          <a:ea typeface="+mn-ea"/>
                        </a:rPr>
                        <a:t>第5章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存储器管理</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4"/>
                  </a:ext>
                </a:extLst>
              </a:tr>
              <a:tr h="285115">
                <a:tc>
                  <a:txBody>
                    <a:bodyPr/>
                    <a:lstStyle/>
                    <a:p>
                      <a:pPr indent="0" algn="ctr">
                        <a:lnSpc>
                          <a:spcPct val="100000"/>
                        </a:lnSpc>
                        <a:buNone/>
                      </a:pPr>
                      <a:r>
                        <a:rPr lang="en-US" sz="1200">
                          <a:latin typeface="+mn-ea"/>
                          <a:ea typeface="+mn-ea"/>
                        </a:rPr>
                        <a:t>第6章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dirty="0" err="1">
                          <a:latin typeface="+mn-ea"/>
                          <a:ea typeface="+mn-ea"/>
                        </a:rPr>
                        <a:t>虚拟存储器</a:t>
                      </a:r>
                      <a:endParaRPr lang="en-US" altLang="en-US" sz="1200" b="0" dirty="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5"/>
                  </a:ext>
                </a:extLst>
              </a:tr>
              <a:tr h="284480">
                <a:tc>
                  <a:txBody>
                    <a:bodyPr/>
                    <a:lstStyle/>
                    <a:p>
                      <a:pPr indent="0" algn="ctr">
                        <a:lnSpc>
                          <a:spcPct val="100000"/>
                        </a:lnSpc>
                        <a:buNone/>
                      </a:pPr>
                      <a:r>
                        <a:rPr lang="en-US" sz="1200">
                          <a:latin typeface="+mn-ea"/>
                          <a:ea typeface="+mn-ea"/>
                        </a:rPr>
                        <a:t>第7章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输入/输出系统</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6"/>
                  </a:ext>
                </a:extLst>
              </a:tr>
              <a:tr h="284480">
                <a:tc>
                  <a:txBody>
                    <a:bodyPr/>
                    <a:lstStyle/>
                    <a:p>
                      <a:pPr indent="0" algn="ctr">
                        <a:lnSpc>
                          <a:spcPct val="100000"/>
                        </a:lnSpc>
                        <a:buNone/>
                      </a:pPr>
                      <a:r>
                        <a:rPr lang="en-US" sz="1200">
                          <a:latin typeface="+mn-ea"/>
                          <a:ea typeface="+mn-ea"/>
                        </a:rPr>
                        <a:t>第8章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文件管理</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7"/>
                  </a:ext>
                </a:extLst>
              </a:tr>
              <a:tr h="284480">
                <a:tc>
                  <a:txBody>
                    <a:bodyPr/>
                    <a:lstStyle/>
                    <a:p>
                      <a:pPr indent="0" algn="ctr">
                        <a:lnSpc>
                          <a:spcPct val="100000"/>
                        </a:lnSpc>
                        <a:buNone/>
                      </a:pPr>
                      <a:r>
                        <a:rPr lang="en-US" sz="1200">
                          <a:latin typeface="+mn-ea"/>
                          <a:ea typeface="+mn-ea"/>
                        </a:rPr>
                        <a:t>第9章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磁盘存储器管理</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8"/>
                  </a:ext>
                </a:extLst>
              </a:tr>
              <a:tr h="284480">
                <a:tc>
                  <a:txBody>
                    <a:bodyPr/>
                    <a:lstStyle/>
                    <a:p>
                      <a:pPr indent="0" algn="ctr">
                        <a:lnSpc>
                          <a:spcPct val="100000"/>
                        </a:lnSpc>
                        <a:buNone/>
                      </a:pPr>
                      <a:r>
                        <a:rPr lang="en-US" sz="1200">
                          <a:latin typeface="+mn-ea"/>
                          <a:ea typeface="+mn-ea"/>
                        </a:rPr>
                        <a:t>第10章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多处理机操作系统</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09"/>
                  </a:ext>
                </a:extLst>
              </a:tr>
              <a:tr h="284480">
                <a:tc>
                  <a:txBody>
                    <a:bodyPr/>
                    <a:lstStyle/>
                    <a:p>
                      <a:pPr indent="0" algn="ctr">
                        <a:lnSpc>
                          <a:spcPct val="100000"/>
                        </a:lnSpc>
                        <a:buNone/>
                      </a:pPr>
                      <a:r>
                        <a:rPr lang="en-US" sz="1200">
                          <a:latin typeface="+mn-ea"/>
                          <a:ea typeface="+mn-ea"/>
                        </a:rPr>
                        <a:t>第11章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a:latin typeface="+mn-ea"/>
                          <a:ea typeface="+mn-ea"/>
                        </a:rPr>
                        <a:t>虚拟化和云计算</a:t>
                      </a:r>
                      <a:endParaRPr lang="en-US" altLang="en-US" sz="1200" b="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10"/>
                  </a:ext>
                </a:extLst>
              </a:tr>
              <a:tr h="360045">
                <a:tc>
                  <a:txBody>
                    <a:bodyPr/>
                    <a:lstStyle/>
                    <a:p>
                      <a:pPr indent="0" algn="ctr">
                        <a:lnSpc>
                          <a:spcPct val="100000"/>
                        </a:lnSpc>
                        <a:buNone/>
                      </a:pPr>
                      <a:r>
                        <a:rPr lang="en-US" sz="1200">
                          <a:latin typeface="+mn-ea"/>
                          <a:ea typeface="+mn-ea"/>
                        </a:rPr>
                        <a:t>第12章</a:t>
                      </a:r>
                      <a:endParaRPr lang="en-US" altLang="en-US" sz="1200" b="0">
                        <a:solidFill>
                          <a:srgbClr val="000000"/>
                        </a:solidFill>
                        <a:latin typeface="+mn-ea"/>
                        <a:ea typeface="+mn-ea"/>
                        <a:cs typeface="华文楷体" panose="02010600040101010101" pitchFamily="2" charset="-122"/>
                      </a:endParaRPr>
                    </a:p>
                  </a:txBody>
                  <a:tcPr marL="38576" marR="38576" marT="0" marB="0" anchor="ctr"/>
                </a:tc>
                <a:tc>
                  <a:txBody>
                    <a:bodyPr/>
                    <a:lstStyle/>
                    <a:p>
                      <a:pPr indent="0" algn="l">
                        <a:lnSpc>
                          <a:spcPct val="100000"/>
                        </a:lnSpc>
                        <a:buNone/>
                      </a:pPr>
                      <a:r>
                        <a:rPr lang="en-US" sz="1200" dirty="0" err="1">
                          <a:latin typeface="+mn-ea"/>
                          <a:ea typeface="+mn-ea"/>
                        </a:rPr>
                        <a:t>保护和安全</a:t>
                      </a:r>
                      <a:endParaRPr lang="en-US" altLang="en-US" sz="1200" b="0" dirty="0">
                        <a:solidFill>
                          <a:srgbClr val="000000"/>
                        </a:solidFill>
                        <a:latin typeface="+mn-ea"/>
                        <a:ea typeface="+mn-ea"/>
                        <a:cs typeface="华文楷体" panose="02010600040101010101" pitchFamily="2" charset="-122"/>
                      </a:endParaRPr>
                    </a:p>
                  </a:txBody>
                  <a:tcPr marL="38576" marR="38576" marT="0" marB="0" anchor="ctr"/>
                </a:tc>
                <a:extLst>
                  <a:ext uri="{0D108BD9-81ED-4DB2-BD59-A6C34878D82A}">
                    <a16:rowId xmlns:a16="http://schemas.microsoft.com/office/drawing/2014/main" val="10011"/>
                  </a:ext>
                </a:extLst>
              </a:tr>
            </a:tbl>
          </a:graphicData>
        </a:graphic>
      </p:graphicFrame>
      <p:pic>
        <p:nvPicPr>
          <p:cNvPr id="2" name="图片 1" descr="第2章 知识导图"/>
          <p:cNvPicPr>
            <a:picLocks noChangeAspect="1"/>
          </p:cNvPicPr>
          <p:nvPr/>
        </p:nvPicPr>
        <p:blipFill>
          <a:blip r:embed="rId4"/>
          <a:stretch>
            <a:fillRect/>
          </a:stretch>
        </p:blipFill>
        <p:spPr>
          <a:xfrm>
            <a:off x="3505200" y="1068070"/>
            <a:ext cx="5524500" cy="3943985"/>
          </a:xfrm>
          <a:prstGeom prst="rect">
            <a:avLst/>
          </a:prstGeom>
        </p:spPr>
      </p:pic>
      <p:sp>
        <p:nvSpPr>
          <p:cNvPr id="3" name="前凸带形 3"/>
          <p:cNvSpPr/>
          <p:nvPr/>
        </p:nvSpPr>
        <p:spPr>
          <a:xfrm>
            <a:off x="3428807" y="640693"/>
            <a:ext cx="1877468" cy="417972"/>
          </a:xfrm>
          <a:prstGeom prst="ribbon">
            <a:avLst>
              <a:gd name="adj1" fmla="val 16667"/>
              <a:gd name="adj2" fmla="val 67555"/>
            </a:avLst>
          </a:prstGeom>
          <a:solidFill>
            <a:srgbClr val="0000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本章学习结束</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5"/>
          <p:cNvSpPr txBox="1"/>
          <p:nvPr/>
        </p:nvSpPr>
        <p:spPr>
          <a:xfrm>
            <a:off x="9525" y="1862138"/>
            <a:ext cx="8763000" cy="1570037"/>
          </a:xfrm>
          <a:prstGeom prst="rect">
            <a:avLst/>
          </a:prstGeom>
          <a:noFill/>
          <a:ln w="9525">
            <a:noFill/>
          </a:ln>
        </p:spPr>
        <p:txBody>
          <a:bodyPr>
            <a:spAutoFit/>
          </a:bodyPr>
          <a:lstStyle/>
          <a:p>
            <a:pPr algn="ctr" eaLnBrk="1" hangingPunct="1"/>
            <a:r>
              <a:rPr lang="en-US" altLang="zh-CN" sz="3200" dirty="0">
                <a:solidFill>
                  <a:schemeClr val="accent2"/>
                </a:solidFill>
                <a:latin typeface="微软雅黑" panose="020B0503020204020204" pitchFamily="34" charset="-122"/>
              </a:rPr>
              <a:t>S1: a :=x+y</a:t>
            </a:r>
            <a:r>
              <a:rPr lang="zh-CN" altLang="en-US" sz="3200" dirty="0">
                <a:solidFill>
                  <a:schemeClr val="accent2"/>
                </a:solidFill>
                <a:latin typeface="微软雅黑" panose="020B0503020204020204" pitchFamily="34" charset="-122"/>
              </a:rPr>
              <a:t>；</a:t>
            </a:r>
            <a:br>
              <a:rPr lang="zh-CN" altLang="en-US" sz="3200" dirty="0">
                <a:solidFill>
                  <a:schemeClr val="accent2"/>
                </a:solidFill>
                <a:latin typeface="微软雅黑" panose="020B0503020204020204" pitchFamily="34" charset="-122"/>
              </a:rPr>
            </a:br>
            <a:r>
              <a:rPr lang="en-US" altLang="zh-CN" sz="3200" dirty="0">
                <a:solidFill>
                  <a:schemeClr val="accent2"/>
                </a:solidFill>
                <a:latin typeface="微软雅黑" panose="020B0503020204020204" pitchFamily="34" charset="-122"/>
              </a:rPr>
              <a:t>S2: b :=a-5</a:t>
            </a:r>
            <a:r>
              <a:rPr lang="zh-CN" altLang="en-US" sz="3200" dirty="0">
                <a:solidFill>
                  <a:schemeClr val="accent2"/>
                </a:solidFill>
                <a:latin typeface="微软雅黑" panose="020B0503020204020204" pitchFamily="34" charset="-122"/>
              </a:rPr>
              <a:t>；</a:t>
            </a:r>
            <a:br>
              <a:rPr lang="zh-CN" altLang="en-US" sz="3200" dirty="0">
                <a:solidFill>
                  <a:schemeClr val="accent2"/>
                </a:solidFill>
                <a:latin typeface="微软雅黑" panose="020B0503020204020204" pitchFamily="34" charset="-122"/>
              </a:rPr>
            </a:br>
            <a:r>
              <a:rPr lang="zh-CN" altLang="en-US" sz="3200" dirty="0">
                <a:solidFill>
                  <a:schemeClr val="accent2"/>
                </a:solidFill>
                <a:latin typeface="微软雅黑" panose="020B0503020204020204" pitchFamily="34" charset="-122"/>
              </a:rPr>
              <a:t> </a:t>
            </a:r>
            <a:r>
              <a:rPr lang="en-US" altLang="zh-CN" sz="3200" dirty="0">
                <a:solidFill>
                  <a:schemeClr val="accent2"/>
                </a:solidFill>
                <a:latin typeface="微软雅黑" panose="020B0503020204020204" pitchFamily="34" charset="-122"/>
              </a:rPr>
              <a:t>S3: c :=b+1</a:t>
            </a:r>
            <a:r>
              <a:rPr lang="zh-CN" altLang="en-US" sz="3200" dirty="0">
                <a:solidFill>
                  <a:schemeClr val="accent2"/>
                </a:solidFill>
                <a:latin typeface="微软雅黑" panose="020B0503020204020204" pitchFamily="34" charset="-122"/>
              </a:rPr>
              <a:t>；</a:t>
            </a:r>
            <a:endParaRPr lang="en-US" altLang="zh-CN" sz="3000" dirty="0">
              <a:solidFill>
                <a:schemeClr val="accent2"/>
              </a:solidFill>
              <a:latin typeface="微软雅黑" panose="020B0503020204020204" pitchFamily="34" charset="-122"/>
            </a:endParaRPr>
          </a:p>
        </p:txBody>
      </p:sp>
      <p:sp>
        <p:nvSpPr>
          <p:cNvPr id="49155" name="文本框 1"/>
          <p:cNvSpPr txBox="1"/>
          <p:nvPr/>
        </p:nvSpPr>
        <p:spPr>
          <a:xfrm>
            <a:off x="1028700" y="847725"/>
            <a:ext cx="7086600" cy="1014413"/>
          </a:xfrm>
          <a:prstGeom prst="rect">
            <a:avLst/>
          </a:prstGeom>
          <a:noFill/>
          <a:ln w="9525">
            <a:noFill/>
          </a:ln>
        </p:spPr>
        <p:txBody>
          <a:bodyPr>
            <a:spAutoFit/>
          </a:bodyPr>
          <a:lstStyle/>
          <a:p>
            <a:r>
              <a:rPr lang="zh-CN" altLang="en-US" sz="2000" dirty="0">
                <a:solidFill>
                  <a:schemeClr val="accent1"/>
                </a:solidFill>
                <a:latin typeface="微软雅黑" panose="020B0503020204020204" pitchFamily="34" charset="-122"/>
              </a:rPr>
              <a:t>一个程序段，也可能存在着执行顺序问题，下面示出了一个包含了三条语句的程序段：</a:t>
            </a:r>
            <a:br>
              <a:rPr lang="zh-CN" altLang="en-US" sz="2000" dirty="0">
                <a:solidFill>
                  <a:schemeClr val="accent1"/>
                </a:solidFill>
                <a:latin typeface="微软雅黑" panose="020B0503020204020204" pitchFamily="34" charset="-122"/>
              </a:rPr>
            </a:br>
            <a:r>
              <a:rPr lang="zh-CN" altLang="en-US" sz="2000" dirty="0">
                <a:solidFill>
                  <a:schemeClr val="accent1"/>
                </a:solidFill>
                <a:latin typeface="微软雅黑" panose="020B0503020204020204" pitchFamily="34" charset="-122"/>
              </a:rPr>
              <a:t>　　</a:t>
            </a:r>
          </a:p>
        </p:txBody>
      </p:sp>
      <p:sp>
        <p:nvSpPr>
          <p:cNvPr id="6" name="文本框 2"/>
          <p:cNvSpPr txBox="1"/>
          <p:nvPr/>
        </p:nvSpPr>
        <p:spPr>
          <a:xfrm>
            <a:off x="914400" y="144463"/>
            <a:ext cx="3219450" cy="376238"/>
          </a:xfrm>
          <a:prstGeom prst="rect">
            <a:avLst/>
          </a:prstGeom>
          <a:noFill/>
        </p:spPr>
        <p:txBody>
          <a:bodyPr lIns="68571" tIns="34285" rIns="68571" bIns="34285">
            <a:spAutoFit/>
          </a:bodyPr>
          <a:lstStyle/>
          <a:p>
            <a:pPr marR="0" defTabSz="914400">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程序的顺序执行</a:t>
            </a:r>
          </a:p>
        </p:txBody>
      </p:sp>
      <p:pic>
        <p:nvPicPr>
          <p:cNvPr id="3" name="图片 2"/>
          <p:cNvPicPr>
            <a:picLocks noChangeAspect="1"/>
          </p:cNvPicPr>
          <p:nvPr>
            <p:custDataLst>
              <p:tags r:id="rId1"/>
            </p:custDataLst>
          </p:nvPr>
        </p:nvPicPr>
        <p:blipFill>
          <a:blip r:embed="rId3"/>
          <a:stretch>
            <a:fillRect/>
          </a:stretch>
        </p:blipFill>
        <p:spPr>
          <a:xfrm>
            <a:off x="2971800" y="3676650"/>
            <a:ext cx="2838450" cy="1238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fade">
                                      <p:cBhvr>
                                        <p:cTn id="7" dur="1000"/>
                                        <p:tgtEl>
                                          <p:spTgt spid="50179"/>
                                        </p:tgtEl>
                                      </p:cBhvr>
                                    </p:animEffect>
                                    <p:anim calcmode="lin" valueType="num">
                                      <p:cBhvr>
                                        <p:cTn id="8" dur="1000" fill="hold"/>
                                        <p:tgtEl>
                                          <p:spTgt spid="50179"/>
                                        </p:tgtEl>
                                        <p:attrNameLst>
                                          <p:attrName>ppt_x</p:attrName>
                                        </p:attrNameLst>
                                      </p:cBhvr>
                                      <p:tavLst>
                                        <p:tav tm="0">
                                          <p:val>
                                            <p:strVal val="#ppt_x"/>
                                          </p:val>
                                        </p:tav>
                                        <p:tav tm="100000">
                                          <p:val>
                                            <p:strVal val="#ppt_x"/>
                                          </p:val>
                                        </p:tav>
                                      </p:tavLst>
                                    </p:anim>
                                    <p:anim calcmode="lin" valueType="num">
                                      <p:cBhvr>
                                        <p:cTn id="9" dur="1000" fill="hold"/>
                                        <p:tgtEl>
                                          <p:spTgt spid="501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f4ccb5a-74ce-4670-9249-8ccd4a000f11"/>
  <p:tag name="COMMONDATA" val="eyJoZGlkIjoiM2RlMzFhYzAzZWMxZWZlM2EyN2Y3ZWZmYmU1MjU1Nj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8,&quot;width&quot;:1689}"/>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ISLIDE.DIAGRAM" val="21764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8,&quot;width&quot;:1689}"/>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8,&quot;width&quot;:1689}"/>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ISLIDE.DIAGRAM" val="21764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50,&quot;width&quot;:4470}"/>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ISLIDE.DIAGRAM" val="272399"/>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10378</Words>
  <Application>Microsoft Office PowerPoint</Application>
  <PresentationFormat>全屏显示(16:9)</PresentationFormat>
  <Paragraphs>1079</Paragraphs>
  <Slides>89</Slides>
  <Notes>58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6" baseType="lpstr">
      <vt:lpstr>FZSSJW--GB1-0</vt:lpstr>
      <vt:lpstr>Monotype Sorts</vt:lpstr>
      <vt:lpstr>TimesNewRomanPSMT</vt:lpstr>
      <vt:lpstr>华文楷体</vt:lpstr>
      <vt:lpstr>楷体</vt:lpstr>
      <vt:lpstr>宋体</vt:lpstr>
      <vt:lpstr>微软雅黑</vt:lpstr>
      <vt:lpstr>微软雅黑 Light</vt:lpstr>
      <vt:lpstr>Arial</vt:lpstr>
      <vt:lpstr>Calibri</vt:lpstr>
      <vt:lpstr>Impact</vt:lpstr>
      <vt:lpstr>Tahoma</vt:lpstr>
      <vt:lpstr>Times New Roman</vt:lpstr>
      <vt:lpstr>Wingdings</vt:lpstr>
      <vt:lpstr>24-浅色-办公趣味-多彩</vt:lpstr>
      <vt:lpstr>Microsoft Excel Chart</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内核支持线程的实现 在仅设置了KST的OS中，系统创建一个新进程时，便分配一个任务数据区PTDA(Per Task Data Area)，其中包括若干个线程控制块TCB空间，如图所示</vt:lpstr>
      <vt:lpstr>2. 用户级线程的实现 ULT在用户空间实现，运行在中间系统，2种方式实现中间系统： </vt:lpstr>
      <vt:lpstr>核心线程 称为轻型进程LWP(Light Weight Process)。每一个进程都可拥有多个LWP，每个LWP有自己的数据结构，可以共享进程所拥有的资源，可通过系统调用来获得内核提供的服务。ULT运行时，将它连接到LWP上，它便具有了内核支持线程的所有属性。这种线程实现方式就是组合方式。</vt:lpstr>
      <vt:lpstr>线程的创建 应用程序在启动时，有一个称为“初始化线程”的线程在执行，主要功能是创建新线程。利用线程创建函数(或系统调用)创建新线程，创建完后返回一个线程标识符。</vt:lpstr>
      <vt:lpstr>PowerPoint 演示文稿</vt:lpstr>
    </vt:vector>
  </TitlesOfParts>
  <Company>木一一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操作系统原理</dc:title>
  <dc:creator>Mr.Jia</dc:creator>
  <cp:keywords>Mr.Jia</cp:keywords>
  <cp:lastModifiedBy>110228444@qq.com</cp:lastModifiedBy>
  <cp:revision>476</cp:revision>
  <dcterms:created xsi:type="dcterms:W3CDTF">2015-07-29T09:05:00Z</dcterms:created>
  <dcterms:modified xsi:type="dcterms:W3CDTF">2025-03-10T07:04:39Z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69986AFB32DF4276BB7412D6B33C12E6</vt:lpwstr>
  </property>
  <property fmtid="{D5CDD505-2E9C-101B-9397-08002B2CF9AE}" pid="3" name="KSOProductBuildVer">
    <vt:lpwstr>2052-11.1.0.13703</vt:lpwstr>
  </property>
</Properties>
</file>